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4" r:id="rId1"/>
    <p:sldMasterId id="2147484217" r:id="rId2"/>
    <p:sldMasterId id="2147484248" r:id="rId3"/>
  </p:sldMasterIdLst>
  <p:notesMasterIdLst>
    <p:notesMasterId r:id="rId57"/>
  </p:notesMasterIdLst>
  <p:handoutMasterIdLst>
    <p:handoutMasterId r:id="rId58"/>
  </p:handoutMasterIdLst>
  <p:sldIdLst>
    <p:sldId id="2147308313" r:id="rId4"/>
    <p:sldId id="819" r:id="rId5"/>
    <p:sldId id="2147308314" r:id="rId6"/>
    <p:sldId id="2147308315" r:id="rId7"/>
    <p:sldId id="2147308316" r:id="rId8"/>
    <p:sldId id="2147308317" r:id="rId9"/>
    <p:sldId id="2147468701" r:id="rId10"/>
    <p:sldId id="2147308319" r:id="rId11"/>
    <p:sldId id="2147308323" r:id="rId12"/>
    <p:sldId id="2147477206" r:id="rId13"/>
    <p:sldId id="2147308322" r:id="rId14"/>
    <p:sldId id="2147468772" r:id="rId15"/>
    <p:sldId id="2147477205" r:id="rId16"/>
    <p:sldId id="2147308325" r:id="rId17"/>
    <p:sldId id="2147308326" r:id="rId18"/>
    <p:sldId id="2147477213" r:id="rId19"/>
    <p:sldId id="2147477287" r:id="rId20"/>
    <p:sldId id="2147477286" r:id="rId21"/>
    <p:sldId id="2147308328" r:id="rId22"/>
    <p:sldId id="2147375466" r:id="rId23"/>
    <p:sldId id="2147308330" r:id="rId24"/>
    <p:sldId id="2147308331" r:id="rId25"/>
    <p:sldId id="2147477210" r:id="rId26"/>
    <p:sldId id="2147308073" r:id="rId27"/>
    <p:sldId id="2147308093" r:id="rId28"/>
    <p:sldId id="2147307935" r:id="rId29"/>
    <p:sldId id="2147308095" r:id="rId30"/>
    <p:sldId id="2147308096" r:id="rId31"/>
    <p:sldId id="2147469160" r:id="rId32"/>
    <p:sldId id="2147308063" r:id="rId33"/>
    <p:sldId id="2147308062" r:id="rId34"/>
    <p:sldId id="2147307941" r:id="rId35"/>
    <p:sldId id="2147308042" r:id="rId36"/>
    <p:sldId id="2147468805" r:id="rId37"/>
    <p:sldId id="2147469159" r:id="rId38"/>
    <p:sldId id="2147468803" r:id="rId39"/>
    <p:sldId id="2147468804" r:id="rId40"/>
    <p:sldId id="2147477207" r:id="rId41"/>
    <p:sldId id="2147477284" r:id="rId42"/>
    <p:sldId id="2147375534" r:id="rId43"/>
    <p:sldId id="2147469164" r:id="rId44"/>
    <p:sldId id="2147308040" r:id="rId45"/>
    <p:sldId id="2147308076" r:id="rId46"/>
    <p:sldId id="2147307945" r:id="rId47"/>
    <p:sldId id="2147477211" r:id="rId48"/>
    <p:sldId id="2147376253" r:id="rId49"/>
    <p:sldId id="2147375484" r:id="rId50"/>
    <p:sldId id="2147375485" r:id="rId51"/>
    <p:sldId id="2147375486" r:id="rId52"/>
    <p:sldId id="2147375487" r:id="rId53"/>
    <p:sldId id="2147375488" r:id="rId54"/>
    <p:sldId id="2147375489" r:id="rId55"/>
    <p:sldId id="214737549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00-level" id="{E7D188F1-BD55-4E69-9935-2ABBC8E002F3}">
          <p14:sldIdLst/>
        </p14:section>
        <p14:section name="Speaker notes" id="{28317112-870E-4C79-9D90-14F6B01D2188}">
          <p14:sldIdLst>
            <p14:sldId id="2147308313"/>
            <p14:sldId id="819"/>
            <p14:sldId id="2147308314"/>
            <p14:sldId id="2147308315"/>
          </p14:sldIdLst>
        </p14:section>
        <p14:section name="100-Level" id="{C60487B7-C071-426D-B1CE-8E5B33680FF6}">
          <p14:sldIdLst>
            <p14:sldId id="2147308316"/>
            <p14:sldId id="2147308317"/>
            <p14:sldId id="2147468701"/>
            <p14:sldId id="2147308319"/>
            <p14:sldId id="2147308323"/>
            <p14:sldId id="2147477206"/>
            <p14:sldId id="2147308322"/>
            <p14:sldId id="2147468772"/>
            <p14:sldId id="2147477205"/>
            <p14:sldId id="2147308325"/>
            <p14:sldId id="2147308326"/>
            <p14:sldId id="2147477213"/>
            <p14:sldId id="2147477287"/>
            <p14:sldId id="2147477286"/>
            <p14:sldId id="2147308328"/>
            <p14:sldId id="2147375466"/>
            <p14:sldId id="2147308330"/>
            <p14:sldId id="2147308331"/>
            <p14:sldId id="2147477210"/>
            <p14:sldId id="2147308073"/>
            <p14:sldId id="2147308093"/>
            <p14:sldId id="2147307935"/>
            <p14:sldId id="2147308095"/>
            <p14:sldId id="2147308096"/>
            <p14:sldId id="2147469160"/>
            <p14:sldId id="2147308063"/>
            <p14:sldId id="2147308062"/>
            <p14:sldId id="2147307941"/>
            <p14:sldId id="2147308042"/>
            <p14:sldId id="2147468805"/>
            <p14:sldId id="2147469159"/>
            <p14:sldId id="2147468803"/>
            <p14:sldId id="2147468804"/>
            <p14:sldId id="2147477207"/>
            <p14:sldId id="2147477284"/>
            <p14:sldId id="2147375534"/>
            <p14:sldId id="2147469164"/>
            <p14:sldId id="2147308040"/>
            <p14:sldId id="2147308076"/>
            <p14:sldId id="2147307945"/>
            <p14:sldId id="2147477211"/>
          </p14:sldIdLst>
        </p14:section>
        <p14:section name="Untitled Section" id="{AE0E236A-6ACA-6946-9415-0A18B9B382A5}">
          <p14:sldIdLst>
            <p14:sldId id="2147376253"/>
            <p14:sldId id="2147375484"/>
            <p14:sldId id="2147375485"/>
            <p14:sldId id="2147375486"/>
            <p14:sldId id="2147375487"/>
            <p14:sldId id="2147375488"/>
            <p14:sldId id="2147375489"/>
            <p14:sldId id="2147375490"/>
          </p14:sldIdLst>
        </p14:section>
        <p14:section name="200-level" id="{02FE7B02-E87E-430F-AC64-DAFD2961C674}">
          <p14:sldIdLst/>
        </p14:section>
      </p14:sectionLst>
    </p:ext>
    <p:ext uri="{EFAFB233-063F-42B5-8137-9DF3F51BA10A}">
      <p15:sldGuideLst xmlns:p15="http://schemas.microsoft.com/office/powerpoint/2012/main">
        <p15:guide id="2" pos="3864" userDrawn="1">
          <p15:clr>
            <a:srgbClr val="A4A3A4"/>
          </p15:clr>
        </p15:guide>
        <p15:guide id="3" orient="horz" pos="19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F67E0E-4C26-61FA-FFE5-B9BC6CA460E4}" name="David Griffith" initials="DG" userId="S::DavidG@silverfoxprod.com::d098c8ac-700f-46f0-bf84-2134bdb9d901" providerId="AD"/>
  <p188:author id="{036A32CC-B169-AD24-8D6C-13468C089A32}" name="Courtney Walsh" initials="CW" userId="S::courtneyg@silverfoxprod.com::daf9133a-e195-4e64-9b96-c39fb023d4f2" providerId="AD"/>
  <p188:author id="{D085C1F1-00C3-7128-9378-BC72DE64CEAC}" name="Taylor Rozek" initials="TR" userId="S::taylorr@silverfoxprod.com::07d3a2ec-d343-419f-932b-51bf9a70720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 clrIdx="0">
    <p:extLst>
      <p:ext uri="{19B8F6BF-5375-455C-9EA6-DF929625EA0E}">
        <p15:presenceInfo xmlns:p15="http://schemas.microsoft.com/office/powerpoint/2012/main" userId="Ruth Nelson" providerId="None"/>
      </p:ext>
    </p:extLst>
  </p:cmAuthor>
  <p:cmAuthor id="2" name="David Griffith" initials="DG" lastIdx="9" clrIdx="1">
    <p:extLst>
      <p:ext uri="{19B8F6BF-5375-455C-9EA6-DF929625EA0E}">
        <p15:presenceInfo xmlns:p15="http://schemas.microsoft.com/office/powerpoint/2012/main" userId="David Griffith" providerId="None"/>
      </p:ext>
    </p:extLst>
  </p:cmAuthor>
  <p:cmAuthor id="3" name="Malkin, Shaina" initials="MS" lastIdx="71" clrIdx="2">
    <p:extLst>
      <p:ext uri="{19B8F6BF-5375-455C-9EA6-DF929625EA0E}">
        <p15:presenceInfo xmlns:p15="http://schemas.microsoft.com/office/powerpoint/2012/main" userId="Malkin, Shaina" providerId="None"/>
      </p:ext>
    </p:extLst>
  </p:cmAuthor>
  <p:cmAuthor id="4" name="Aslam, Hassaan" initials="AH" lastIdx="1" clrIdx="3">
    <p:extLst>
      <p:ext uri="{19B8F6BF-5375-455C-9EA6-DF929625EA0E}">
        <p15:presenceInfo xmlns:p15="http://schemas.microsoft.com/office/powerpoint/2012/main" userId="S-1-5-21-1407069837-2091007605-538272213-44874231" providerId="AD"/>
      </p:ext>
    </p:extLst>
  </p:cmAuthor>
  <p:cmAuthor id="5" name="Wolff, Rebecca" initials="WR" lastIdx="1" clrIdx="4">
    <p:extLst>
      <p:ext uri="{19B8F6BF-5375-455C-9EA6-DF929625EA0E}">
        <p15:presenceInfo xmlns:p15="http://schemas.microsoft.com/office/powerpoint/2012/main" userId="S-1-5-21-1407069837-2091007605-538272213-325017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113"/>
    <a:srgbClr val="F35D19"/>
    <a:srgbClr val="0092D2"/>
    <a:srgbClr val="003479"/>
    <a:srgbClr val="002E6B"/>
    <a:srgbClr val="99CC00"/>
    <a:srgbClr val="009900"/>
    <a:srgbClr val="7585A1"/>
    <a:srgbClr val="224986"/>
    <a:srgbClr val="F4AC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1" autoAdjust="0"/>
    <p:restoredTop sz="88410" autoAdjust="0"/>
  </p:normalViewPr>
  <p:slideViewPr>
    <p:cSldViewPr snapToGrid="0" showGuides="1">
      <p:cViewPr>
        <p:scale>
          <a:sx n="90" d="100"/>
          <a:sy n="90" d="100"/>
        </p:scale>
        <p:origin x="990" y="654"/>
      </p:cViewPr>
      <p:guideLst>
        <p:guide pos="3864"/>
        <p:guide orient="horz" pos="1928"/>
      </p:guideLst>
    </p:cSldViewPr>
  </p:slideViewPr>
  <p:outlineViewPr>
    <p:cViewPr>
      <p:scale>
        <a:sx n="33" d="100"/>
        <a:sy n="33" d="100"/>
      </p:scale>
      <p:origin x="0" y="-1556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8/10/relationships/authors" Target="author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DE9E1B-26EB-4A38-A7AE-65F92660F099}"/>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2958231-F43A-4080-9189-B55BD0FBA179}"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97191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44904" y="359229"/>
            <a:ext cx="5968192" cy="335710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44904" y="3889911"/>
            <a:ext cx="5968192" cy="4636572"/>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atin typeface="Amazon Ember Display" panose="020F0603020204020204" pitchFamily="34" charset="0"/>
              </a:defRPr>
            </a:lvl1pPr>
          </a:lstStyle>
          <a:p>
            <a:fld id="{72F4E750-4A8C-4255-B8EE-26052AA718E6}" type="slidenum">
              <a:rPr lang="en-US" smtClean="0"/>
              <a:pPr/>
              <a:t>‹#›</a:t>
            </a:fld>
            <a:endParaRPr lang="en-US" dirty="0"/>
          </a:p>
        </p:txBody>
      </p:sp>
    </p:spTree>
    <p:extLst>
      <p:ext uri="{BB962C8B-B14F-4D97-AF65-F5344CB8AC3E}">
        <p14:creationId xmlns:p14="http://schemas.microsoft.com/office/powerpoint/2010/main" val="1616432806"/>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Amazon Ember Display" panose="020F0603020204020204" pitchFamily="34" charset="0"/>
        <a:ea typeface="+mn-ea"/>
        <a:cs typeface="+mn-cs"/>
      </a:defRPr>
    </a:lvl1pPr>
    <a:lvl2pPr marL="274320" algn="l" defTabSz="914400" rtl="0" eaLnBrk="1" latinLnBrk="0" hangingPunct="1">
      <a:spcAft>
        <a:spcPts val="300"/>
      </a:spcAft>
      <a:defRPr sz="1200" kern="1200">
        <a:solidFill>
          <a:schemeClr val="tx1"/>
        </a:solidFill>
        <a:latin typeface="Amazon Ember Display" panose="020F0603020204020204" pitchFamily="34" charset="0"/>
        <a:ea typeface="+mn-ea"/>
        <a:cs typeface="+mn-cs"/>
      </a:defRPr>
    </a:lvl2pPr>
    <a:lvl3pPr marL="548640" algn="l" defTabSz="914400" rtl="0" eaLnBrk="1" latinLnBrk="0" hangingPunct="1">
      <a:spcAft>
        <a:spcPts val="300"/>
      </a:spcAft>
      <a:defRPr sz="1200" kern="1200">
        <a:solidFill>
          <a:schemeClr val="tx1"/>
        </a:solidFill>
        <a:latin typeface="Amazon Ember Display" panose="020F0603020204020204" pitchFamily="34" charset="0"/>
        <a:ea typeface="+mn-ea"/>
        <a:cs typeface="+mn-cs"/>
      </a:defRPr>
    </a:lvl3pPr>
    <a:lvl4pPr marL="822960" algn="l" defTabSz="914400" rtl="0" eaLnBrk="1" latinLnBrk="0" hangingPunct="1">
      <a:spcAft>
        <a:spcPts val="300"/>
      </a:spcAft>
      <a:defRPr sz="1200" kern="1200">
        <a:solidFill>
          <a:schemeClr val="tx1"/>
        </a:solidFill>
        <a:latin typeface="Amazon Ember Display" panose="020F0603020204020204" pitchFamily="34" charset="0"/>
        <a:ea typeface="+mn-ea"/>
        <a:cs typeface="+mn-cs"/>
      </a:defRPr>
    </a:lvl4pPr>
    <a:lvl5pPr marL="1097280" algn="l" defTabSz="914400" rtl="0" eaLnBrk="1" latinLnBrk="0" hangingPunct="1">
      <a:defRPr sz="120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https/aws.amazon.com/machine-learning/contact-center-intellig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roybirobot.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textrac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aws.amazon.com/lambda/" TargetMode="External"/><Relationship Id="rId3" Type="http://schemas.openxmlformats.org/officeDocument/2006/relationships/hyperlink" Target="https://aws.amazon.com/blogs/industries/broadridge-advances-the-proxy-voting-data-process-using-artificial-intelligence-on-aws/" TargetMode="External"/><Relationship Id="rId7" Type="http://schemas.openxmlformats.org/officeDocument/2006/relationships/hyperlink" Target="https://aws.amazon.com/architecture/well-architected/"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aws.amazon.com/deepracer/" TargetMode="External"/><Relationship Id="rId5" Type="http://schemas.openxmlformats.org/officeDocument/2006/relationships/hyperlink" Target="https://aws.amazon.com/textract/" TargetMode="External"/><Relationship Id="rId4" Type="http://schemas.openxmlformats.org/officeDocument/2006/relationships/hyperlink" Target="https://aws.amazon.com/comprehend/" TargetMode="External"/><Relationship Id="rId9" Type="http://schemas.openxmlformats.org/officeDocument/2006/relationships/hyperlink" Target="https://aws.amazon.com/step-function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paytm.co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paytmmall.co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ws.amazon.com/solutions/case-studies/smugmug-case-study/"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aws.amazon.com/solutions/case-studies/dream11" TargetMode="External"/><Relationship Id="rId4" Type="http://schemas.openxmlformats.org/officeDocument/2006/relationships/hyperlink" Target="https://aws.amazon.com/blogs/machine-learning/amazon-rekognition-adds-support-for-six-new-content-moderation-categori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about-aws/whats-new/2021/11/amazon-rekognition-image-moderation-accuracy/"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53828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200" b="0" i="0" u="none" kern="1200" baseline="0" dirty="0">
                <a:solidFill>
                  <a:schemeClr val="tx1"/>
                </a:solidFill>
                <a:effectLst/>
                <a:ea typeface="+mn-ea"/>
                <a:cs typeface="+mn-cs"/>
              </a:rPr>
              <a:t>And while we see machine learning happening everywhere, there are specific industries that are meaningfully impacted by machine learning.</a:t>
            </a:r>
            <a:endParaRPr lang="en-US"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11</a:t>
            </a:fld>
            <a:endParaRPr lang="en-US" dirty="0"/>
          </a:p>
        </p:txBody>
      </p:sp>
    </p:spTree>
    <p:extLst>
      <p:ext uri="{BB962C8B-B14F-4D97-AF65-F5344CB8AC3E}">
        <p14:creationId xmlns:p14="http://schemas.microsoft.com/office/powerpoint/2010/main" val="3738098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dirty="0"/>
              <a:t>With the AI Use case Explorer you can find the most relevant AI use cases for you with related content and guidance to make them real</a:t>
            </a:r>
          </a:p>
          <a:p>
            <a:endParaRPr lang="en-US" dirty="0"/>
          </a:p>
          <a:p>
            <a:r>
              <a:rPr lang="en-US" dirty="0"/>
              <a:t>Our tool offers three main features: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1) </a:t>
            </a:r>
            <a:r>
              <a:rPr lang="en-US" sz="1200" dirty="0"/>
              <a:t>Explore curated list of AI use cases for your organization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2) </a:t>
            </a:r>
            <a:r>
              <a:rPr lang="en-US" sz="1200" dirty="0"/>
              <a:t>Discover how organizations across the world are using AI to drive business outcomes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3) </a:t>
            </a:r>
            <a:r>
              <a:rPr lang="en-US" sz="1200" dirty="0"/>
              <a:t>Follow our expert-curated action plan to realize the power of AI</a:t>
            </a:r>
          </a:p>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12</a:t>
            </a:fld>
            <a:endParaRPr lang="en-US" dirty="0"/>
          </a:p>
        </p:txBody>
      </p:sp>
    </p:spTree>
    <p:extLst>
      <p:ext uri="{BB962C8B-B14F-4D97-AF65-F5344CB8AC3E}">
        <p14:creationId xmlns:p14="http://schemas.microsoft.com/office/powerpoint/2010/main" val="3863534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a:ea typeface="+mn-ea"/>
                <a:cs typeface="+mn-cs"/>
              </a:rPr>
              <a:t>With the growth of AI, comes the recognition that we must all use it responsibly. We define responsible AI as having 6 key dimensions including: fairness, </a:t>
            </a:r>
            <a:r>
              <a:rPr kumimoji="0" lang="en-US" sz="1200" b="0" i="0" u="none" strike="noStrike" kern="1200" cap="none" spc="0" normalizeH="0" baseline="0" noProof="0" dirty="0" err="1">
                <a:ln>
                  <a:noFill/>
                </a:ln>
                <a:solidFill>
                  <a:srgbClr val="FFFFFF"/>
                </a:solidFill>
                <a:effectLst/>
                <a:uLnTx/>
                <a:uFillTx/>
                <a:latin typeface="Amazon Ember Display"/>
                <a:ea typeface="+mn-ea"/>
                <a:cs typeface="+mn-cs"/>
              </a:rPr>
              <a:t>explainability</a:t>
            </a:r>
            <a:r>
              <a:rPr kumimoji="0" lang="en-US" sz="1200" b="0" i="0" u="none" strike="noStrike" kern="1200" cap="none" spc="0" normalizeH="0" baseline="0" noProof="0" dirty="0">
                <a:ln>
                  <a:noFill/>
                </a:ln>
                <a:solidFill>
                  <a:srgbClr val="FFFFFF"/>
                </a:solidFill>
                <a:effectLst/>
                <a:uLnTx/>
                <a:uFillTx/>
                <a:latin typeface="Amazon Ember Display"/>
                <a:ea typeface="+mn-ea"/>
                <a:cs typeface="+mn-cs"/>
              </a:rPr>
              <a:t>, robustness, governance, transparency and privacy and security. </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a:ea typeface="+mn-ea"/>
                <a:cs typeface="+mn-cs"/>
              </a:rPr>
              <a:t>Our commitment to </a:t>
            </a:r>
            <a:r>
              <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rPr>
              <a:t>develop AI and machine learning in a </a:t>
            </a:r>
            <a:r>
              <a:rPr kumimoji="0" lang="en-US" sz="1200" b="0"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mn-ea"/>
                <a:cs typeface="+mn-cs"/>
              </a:rPr>
              <a:t>responsible way</a:t>
            </a:r>
            <a:r>
              <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rPr>
              <a:t> is integral to our approach. </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rPr>
              <a:t>First we are helping our customers transform responsible AI from theory into practice. We focus on helping our customers untangle the complex questions that surround dimensions such as fairness and </a:t>
            </a:r>
            <a:r>
              <a:rPr kumimoji="0" lang="en-US" sz="1200" b="0" i="0" u="none" strike="noStrike" kern="1200" cap="none" spc="0" normalizeH="0" baseline="0" noProof="0" dirty="0" err="1">
                <a:ln>
                  <a:noFill/>
                </a:ln>
                <a:solidFill>
                  <a:srgbClr val="FFFFFF"/>
                </a:solidFill>
                <a:effectLst/>
                <a:uLnTx/>
                <a:uFillTx/>
                <a:latin typeface="Amazon Ember Display" panose="020F0603020204020204" pitchFamily="34" charset="0"/>
                <a:ea typeface="+mn-ea"/>
                <a:cs typeface="+mn-cs"/>
              </a:rPr>
              <a:t>explainability</a:t>
            </a:r>
            <a:r>
              <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rPr>
              <a:t>.</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rPr>
              <a:t>Second, </a:t>
            </a:r>
            <a:r>
              <a:rPr kumimoji="0" lang="en-US" sz="1200" b="0" i="0" u="none" strike="noStrike" kern="1200" cap="none" spc="0" normalizeH="0" baseline="0" noProof="0" dirty="0">
                <a:ln>
                  <a:noFill/>
                </a:ln>
                <a:solidFill>
                  <a:schemeClr val="tx1"/>
                </a:solidFill>
                <a:effectLst/>
                <a:uLnTx/>
                <a:uFillTx/>
                <a:latin typeface="+mn-lt"/>
                <a:ea typeface="+mn-ea"/>
                <a:cs typeface="+mn-cs"/>
              </a:rPr>
              <a:t>w</a:t>
            </a:r>
            <a:r>
              <a:rPr lang="en-US" sz="1200" b="0" kern="1200" dirty="0">
                <a:solidFill>
                  <a:schemeClr val="tx1"/>
                </a:solidFill>
                <a:effectLst/>
                <a:latin typeface="+mn-lt"/>
                <a:ea typeface="+mn-ea"/>
                <a:cs typeface="+mn-cs"/>
              </a:rPr>
              <a:t>e take a holistic approach to building our AI services responsibly.  </a:t>
            </a:r>
            <a:r>
              <a:rPr lang="en-US" sz="1200" kern="1200" dirty="0">
                <a:solidFill>
                  <a:schemeClr val="tx1"/>
                </a:solidFill>
                <a:effectLst/>
                <a:latin typeface="+mn-lt"/>
                <a:ea typeface="+mn-ea"/>
                <a:cs typeface="+mn-cs"/>
              </a:rPr>
              <a:t>For AWS, responsible AI is an integral part of the entire machine learning lifecycle including design and development, deployment, and ongoing use. </a:t>
            </a:r>
            <a:endPar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rPr>
              <a:t>Third, we take a people-centric approach that starts with education and </a:t>
            </a:r>
            <a:r>
              <a:rPr lang="en-US" sz="1200" kern="1200" dirty="0">
                <a:solidFill>
                  <a:schemeClr val="tx1"/>
                </a:solidFill>
                <a:effectLst/>
                <a:latin typeface="+mn-lt"/>
                <a:ea typeface="+mn-ea"/>
                <a:cs typeface="+mn-cs"/>
              </a:rPr>
              <a:t>doing our part to educate and build the next generation of developers and data scientists in AI with the AI and ML Scholarship Program and Machine learning University.</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kern="1200" dirty="0">
                <a:solidFill>
                  <a:schemeClr val="tx1"/>
                </a:solidFill>
                <a:effectLst/>
                <a:latin typeface="+mn-lt"/>
                <a:ea typeface="+mn-ea"/>
                <a:cs typeface="+mn-cs"/>
              </a:rPr>
              <a:t>Fourth, we</a:t>
            </a:r>
            <a:r>
              <a:rPr lang="en-US" sz="1200" b="1" dirty="0">
                <a:effectLst/>
                <a:latin typeface="Calibri" panose="020F0502020204030204" pitchFamily="34" charset="0"/>
                <a:ea typeface="Calibri" panose="020F0502020204030204" pitchFamily="34" charset="0"/>
              </a:rPr>
              <a:t> </a:t>
            </a:r>
            <a:r>
              <a:rPr lang="en-US" sz="1200" b="0" dirty="0">
                <a:effectLst/>
                <a:latin typeface="Calibri" panose="020F0502020204030204" pitchFamily="34" charset="0"/>
                <a:ea typeface="Calibri" panose="020F0502020204030204" pitchFamily="34" charset="0"/>
              </a:rPr>
              <a:t>are constantly innovating and iterating</a:t>
            </a:r>
            <a:r>
              <a:rPr lang="en-US" sz="1200" b="1" dirty="0">
                <a:effectLst/>
                <a:latin typeface="Calibri" panose="020F0502020204030204" pitchFamily="34" charset="0"/>
                <a:ea typeface="Calibri" panose="020F0502020204030204" pitchFamily="34" charset="0"/>
              </a:rPr>
              <a:t>.  </a:t>
            </a:r>
            <a:r>
              <a:rPr lang="en-US" sz="1200" dirty="0">
                <a:solidFill>
                  <a:srgbClr val="000000"/>
                </a:solidFill>
                <a:effectLst/>
                <a:latin typeface="Calibri" panose="020F0502020204030204" pitchFamily="34" charset="0"/>
                <a:ea typeface="Calibri" panose="020F0502020204030204" pitchFamily="34" charset="0"/>
              </a:rPr>
              <a:t>We are committed to improving, refining, and expanding our approach to responsible AI. Responsible AI is an active area of research and development and we are working to advance the science behind it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kern="1200" dirty="0">
              <a:solidFill>
                <a:srgbClr val="000000"/>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1" kern="1200" dirty="0">
                <a:solidFill>
                  <a:srgbClr val="000000"/>
                </a:solidFill>
                <a:effectLst/>
                <a:latin typeface="Calibri" panose="020F0502020204030204" pitchFamily="34" charset="0"/>
                <a:ea typeface="+mn-ea"/>
                <a:cs typeface="+mn-cs"/>
              </a:rPr>
              <a:t>Transition: </a:t>
            </a:r>
            <a:r>
              <a:rPr lang="en-US" sz="1200" kern="1200" dirty="0">
                <a:solidFill>
                  <a:srgbClr val="000000"/>
                </a:solidFill>
                <a:effectLst/>
                <a:latin typeface="Calibri" panose="020F0502020204030204" pitchFamily="34" charset="0"/>
                <a:ea typeface="+mn-ea"/>
                <a:cs typeface="+mn-cs"/>
              </a:rPr>
              <a:t>We are excited to work hand in hand with our customers to build and use AI more responsibly. Our customers are delivering incredible innovation with AI across industries and use cases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panose="020F06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08120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400" i="0" u="none" kern="1200" baseline="0" dirty="0">
                <a:solidFill>
                  <a:schemeClr val="tx1"/>
                </a:solidFill>
                <a:effectLst/>
                <a:ea typeface="+mn-ea"/>
                <a:cs typeface="+mn-cs"/>
              </a:rPr>
              <a:t>Let’s look at just a few of those customers</a:t>
            </a: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400" i="0" u="none" kern="1200" baseline="0" dirty="0">
                <a:solidFill>
                  <a:schemeClr val="tx1"/>
                </a:solidFill>
                <a:effectLst/>
                <a:ea typeface="+mn-ea"/>
                <a:cs typeface="+mn-cs"/>
              </a:rPr>
              <a:t>In customer experience, Intuit has built forecasting capabilities to predict call center demand on a particular day or time so that customer service agents are adequately staffed. </a:t>
            </a: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400" i="0" u="none" kern="1200" baseline="0" dirty="0">
                <a:solidFill>
                  <a:schemeClr val="tx1"/>
                </a:solidFill>
                <a:effectLst/>
                <a:ea typeface="+mn-ea"/>
                <a:cs typeface="+mn-cs"/>
              </a:rPr>
              <a:t>In manufacturing, 3M uses our Intelligent search solution Amazon Kendra, to help scientists find the information they need by handling natural language queries quickly and accurately.</a:t>
            </a: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400" u="none" dirty="0">
                <a:highlight>
                  <a:srgbClr val="FFFF00"/>
                </a:highlight>
              </a:rPr>
              <a:t>In manufacturing too, KOCH AS &amp; ENERGY SOLUTIONS is improving asset performance </a:t>
            </a:r>
            <a:r>
              <a:rPr lang="en-US" sz="1400" u="none" dirty="0"/>
              <a:t>by using Amazon Monitron and Amazon Lookout for Equipment, to detect abnormal equipment behavior and enable predictive maintenance</a:t>
            </a:r>
            <a:endParaRPr lang="en-US" sz="1400" u="none" dirty="0">
              <a:highlight>
                <a:srgbClr val="FFFF00"/>
              </a:highlight>
            </a:endParaRP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400" u="none" dirty="0">
                <a:cs typeface="Amazon Ember Display" panose="020F0603020204020204" pitchFamily="34" charset="0"/>
              </a:rPr>
              <a:t>And</a:t>
            </a:r>
            <a:r>
              <a:rPr lang="en-US" sz="1400" u="none" baseline="0" dirty="0">
                <a:cs typeface="Amazon Ember Display" panose="020F0603020204020204" pitchFamily="34" charset="0"/>
              </a:rPr>
              <a:t> in sports, we’ve been working with the NFL to create Next Gen Stats that engage fans by combining old and new data to reveal insights about game dynamics. </a:t>
            </a:r>
            <a:r>
              <a:rPr lang="en-US" sz="1400" u="none" kern="1200" dirty="0">
                <a:solidFill>
                  <a:schemeClr val="tx1"/>
                </a:solidFill>
                <a:ea typeface="+mn-ea"/>
                <a:cs typeface="Amazon Ember Display" panose="020F0603020204020204" pitchFamily="34" charset="0"/>
              </a:rPr>
              <a:t>We have now developed over 20 unique Next Gen Stats that are used on screen during games in real time</a:t>
            </a:r>
            <a:r>
              <a:rPr lang="en-US" sz="1400" u="none" kern="1200" dirty="0">
                <a:solidFill>
                  <a:schemeClr val="tx1"/>
                </a:solidFill>
                <a:effectLst/>
                <a:ea typeface="+mn-ea"/>
                <a:cs typeface="+mn-cs"/>
              </a:rPr>
              <a:t>—</a:t>
            </a:r>
            <a:r>
              <a:rPr lang="en-US" sz="1400" u="none" kern="1200" dirty="0">
                <a:solidFill>
                  <a:schemeClr val="tx1"/>
                </a:solidFill>
                <a:ea typeface="+mn-ea"/>
                <a:cs typeface="Amazon Ember Display" panose="020F0603020204020204" pitchFamily="34" charset="0"/>
              </a:rPr>
              <a:t>by broadcasters and partners, for fans online, and more. The most exciting stats use predictive machine learning models built on Amazon SageMaker to highlight the players’ athleticism in brand-new ways, with more to come.</a:t>
            </a: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endParaRPr lang="en-US" sz="1400" u="none" kern="1200" dirty="0">
              <a:solidFill>
                <a:schemeClr val="tx1"/>
              </a:solidFill>
              <a:ea typeface="+mn-ea"/>
              <a:cs typeface="Amazon Ember Display" panose="020F0603020204020204" pitchFamily="34" charset="0"/>
            </a:endParaRP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400" b="1" u="none" kern="1200" dirty="0">
                <a:solidFill>
                  <a:schemeClr val="tx1"/>
                </a:solidFill>
                <a:ea typeface="+mn-ea"/>
                <a:cs typeface="Amazon Ember Display" panose="020F0603020204020204" pitchFamily="34" charset="0"/>
              </a:rPr>
              <a:t>Transition</a:t>
            </a:r>
            <a:r>
              <a:rPr lang="en-US" sz="1400" u="none" kern="1200" dirty="0">
                <a:solidFill>
                  <a:schemeClr val="tx1"/>
                </a:solidFill>
                <a:ea typeface="+mn-ea"/>
                <a:cs typeface="Amazon Ember Display" panose="020F0603020204020204" pitchFamily="34" charset="0"/>
              </a:rPr>
              <a:t>: These are just a few examples of how AWS customers are using AI/ML to accelerate their digital transformation</a:t>
            </a:r>
          </a:p>
          <a:p>
            <a:pPr marL="0" marR="0" lvl="0" indent="0" algn="l" defTabSz="1117992" rtl="0" eaLnBrk="1" fontAlgn="auto" latinLnBrk="0" hangingPunct="1">
              <a:lnSpc>
                <a:spcPct val="90000"/>
              </a:lnSpc>
              <a:spcBef>
                <a:spcPts val="0"/>
              </a:spcBef>
              <a:spcAft>
                <a:spcPts val="408"/>
              </a:spcAft>
              <a:buClrTx/>
              <a:buSzTx/>
              <a:buFont typeface="Arial" panose="020B0604020202020204" pitchFamily="34" charset="0"/>
              <a:buNone/>
              <a:tabLst/>
              <a:defRPr/>
            </a:pPr>
            <a:endParaRPr lang="en-US" sz="140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64610-6F59-47C5-A824-1FAA1E8F1C0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173622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4697" marR="0" lvl="0" indent="-174697" algn="l" defTabSz="1117992" rtl="0" eaLnBrk="1" fontAlgn="auto" latinLnBrk="0" hangingPunct="1">
              <a:lnSpc>
                <a:spcPct val="100000"/>
              </a:lnSpc>
              <a:spcBef>
                <a:spcPts val="0"/>
              </a:spcBef>
              <a:spcAft>
                <a:spcPts val="408"/>
              </a:spcAft>
              <a:buClrTx/>
              <a:buSzTx/>
              <a:buFont typeface="Arial" panose="020B0604020202020204" pitchFamily="34" charset="0"/>
              <a:buChar char="•"/>
              <a:tabLst/>
              <a:defRPr/>
            </a:pPr>
            <a:r>
              <a:rPr lang="en-US" sz="2000" u="none" kern="1200" dirty="0">
                <a:solidFill>
                  <a:schemeClr val="tx1"/>
                </a:solidFill>
                <a:ea typeface="+mn-ea"/>
                <a:cs typeface="+mn-cs"/>
              </a:rPr>
              <a:t>More than 100,000 customers use AWS for machine learning today</a:t>
            </a:r>
            <a:endParaRPr lang="en-US" sz="2000" b="0" i="0" u="none" kern="1200" dirty="0">
              <a:solidFill>
                <a:schemeClr val="tx1"/>
              </a:solidFill>
              <a:effectLst/>
              <a:ea typeface="+mn-ea"/>
              <a:cs typeface="+mn-cs"/>
            </a:endParaRPr>
          </a:p>
          <a:p>
            <a:pPr marL="174697" indent="-174697" defTabSz="1117992">
              <a:spcAft>
                <a:spcPts val="408"/>
              </a:spcAft>
              <a:buFont typeface="Arial" panose="020B0604020202020204" pitchFamily="34" charset="0"/>
              <a:buChar char="•"/>
              <a:defRPr/>
            </a:pPr>
            <a:r>
              <a:rPr lang="en-US" sz="2000" u="none" dirty="0"/>
              <a:t>However, even with the increasing adoption of machine learning and all the hype associated with the technology, it’s still in its infancy.</a:t>
            </a:r>
          </a:p>
          <a:p>
            <a:pPr marL="178017" indent="-178017" defTabSz="1117992">
              <a:spcAft>
                <a:spcPts val="408"/>
              </a:spcAft>
              <a:buFont typeface="Arial" panose="020B0604020202020204" pitchFamily="34" charset="0"/>
              <a:buChar char="•"/>
              <a:defRPr/>
            </a:pPr>
            <a:r>
              <a:rPr lang="en-US" sz="2000" u="none" dirty="0"/>
              <a:t>We are just beginning to see the impact ML can have across industries and</a:t>
            </a:r>
            <a:r>
              <a:rPr lang="en-US" sz="2000" u="none" baseline="0" dirty="0"/>
              <a:t> </a:t>
            </a:r>
            <a:r>
              <a:rPr lang="en-US" sz="2000" u="none" dirty="0"/>
              <a:t>geographies.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1092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1650" y="342900"/>
            <a:ext cx="5854700" cy="32940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400" baseline="0" dirty="0">
                <a:latin typeface="Calibri" panose="020F0502020204030204" pitchFamily="34" charset="0"/>
                <a:cs typeface="Calibri" panose="020F0502020204030204" pitchFamily="34" charset="0"/>
              </a:rPr>
              <a:t>At AWS, we’re innovating on behalf of our customers to deliver the broadest and deepest set of machine learning capabilities for builders of all levels of expertise, removing the undifferentiated heavy lifting so that our customers can move faster.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ea typeface="+mn-ea"/>
                <a:cs typeface="+mn-cs"/>
              </a:rPr>
              <a:t>The stack can be used by expert practitioners that want to develop in the framework of their choice, data scientists that want to use the end-to-end capabilities of SageMaker, Business Analysts that can build their own model using Canvas, or application developers with no ML skills that can add intelligence to their applications using our pre-trained models offered as managed services: The AWS AI Services.</a:t>
            </a: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4DA8C4-1546-4ECC-AD30-7472B1807F90}" type="slidenum">
              <a:rPr kumimoji="0" lang="en-US" sz="11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751556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none" dirty="0"/>
              <a:t>With AWS you can innovate faster with the most comprehensive set of AI/ML services</a:t>
            </a:r>
            <a:endParaRPr lang="en-US" sz="1200" b="0" i="0" u="none" kern="1200" dirty="0">
              <a:solidFill>
                <a:schemeClr val="tx1"/>
              </a:solidFill>
              <a:effectLst/>
              <a:ea typeface="+mn-ea"/>
              <a:cs typeface="Amazon Ember Display" panose="020F0603020204020204" pitchFamily="34" charset="0"/>
              <a:sym typeface="Calibri"/>
            </a:endParaRP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b="0" i="0" u="none" kern="1200" dirty="0">
                <a:solidFill>
                  <a:schemeClr val="tx1"/>
                </a:solidFill>
                <a:effectLst/>
                <a:ea typeface="+mn-ea"/>
                <a:cs typeface="Amazon Ember Display" panose="020F0603020204020204" pitchFamily="34" charset="0"/>
                <a:sym typeface="Calibri"/>
              </a:rPr>
              <a:t>Let’s talk about four key areas where AWS is helping to deliver that innovation</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b="0" i="0" u="none" kern="1200" dirty="0">
                <a:solidFill>
                  <a:schemeClr val="tx1"/>
                </a:solidFill>
                <a:effectLst/>
                <a:ea typeface="+mn-ea"/>
                <a:cs typeface="Amazon Ember Display" panose="020F0603020204020204" pitchFamily="34" charset="0"/>
                <a:sym typeface="Calibri"/>
              </a:rPr>
              <a:t>First, AWS enables AI powered use cases with </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sym typeface="Calibri"/>
              </a:rPr>
              <a:t>h</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undreds of pre-built algorithms, models, and solutions for common use cases and industries. And delivers faster time to value with 23 pre-trained services, like Amazon Personalize, Amazon Kendra, and Amazon </a:t>
            </a:r>
            <a:r>
              <a:rPr kumimoji="0" lang="en-US" sz="1200" b="0" i="0" u="none" strike="noStrike" kern="1200" cap="none" spc="0" normalizeH="0" baseline="0" noProof="0" dirty="0" err="1">
                <a:ln>
                  <a:noFill/>
                </a:ln>
                <a:solidFill>
                  <a:srgbClr val="000000"/>
                </a:solidFill>
                <a:effectLst/>
                <a:uLnTx/>
                <a:uFillTx/>
                <a:latin typeface="Amazon Ember Display"/>
                <a:ea typeface="+mn-ea"/>
                <a:cs typeface="+mn-cs"/>
              </a:rPr>
              <a:t>Monitron</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Second, at AWS we are working to democratize access to ML and make ML accessible to more people. With Amazon </a:t>
            </a:r>
            <a:r>
              <a:rPr kumimoji="0" lang="en-US" sz="1200" b="0" i="0" u="none" strike="noStrike" kern="1200" cap="none" spc="0" normalizeH="0" baseline="0" noProof="0" dirty="0" err="1">
                <a:ln>
                  <a:noFill/>
                </a:ln>
                <a:solidFill>
                  <a:srgbClr val="000000"/>
                </a:solidFill>
                <a:effectLst/>
                <a:uLnTx/>
                <a:uFillTx/>
                <a:latin typeface="Amazon Ember Display"/>
                <a:ea typeface="+mn-ea"/>
                <a:cs typeface="+mn-cs"/>
              </a:rPr>
              <a:t>SageMaker</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Canvas, empower any business analyst to make predictions without writing any code. And with AWS AI services you can easily add AI capabilities to your applications, no ML skills required.</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Third, you can easily scale ML with AWS. Amazon </a:t>
            </a:r>
            <a:r>
              <a:rPr kumimoji="0" lang="en-US" sz="1200" b="0" i="0" u="none" strike="noStrike" kern="1200" cap="none" spc="0" normalizeH="0" baseline="0" noProof="0" dirty="0" err="1">
                <a:ln>
                  <a:noFill/>
                </a:ln>
                <a:solidFill>
                  <a:srgbClr val="000000"/>
                </a:solidFill>
                <a:effectLst/>
                <a:uLnTx/>
                <a:uFillTx/>
                <a:latin typeface="Amazon Ember Display"/>
                <a:ea typeface="+mn-ea"/>
                <a:cs typeface="+mn-cs"/>
              </a:rPr>
              <a:t>SageMaker</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allows you to build, train, and deploy ML models for any use case. And as we continue to see the exponential increase in the sophistication of ML models with an increasing number of parameters, you can build your own or access open source foundational models on AWS through Amazon </a:t>
            </a:r>
            <a:r>
              <a:rPr kumimoji="0" lang="en-US" sz="1200" b="0" i="0" u="none" strike="noStrike" kern="1200" cap="none" spc="0" normalizeH="0" baseline="0" noProof="0" dirty="0" err="1">
                <a:ln>
                  <a:noFill/>
                </a:ln>
                <a:solidFill>
                  <a:srgbClr val="000000"/>
                </a:solidFill>
                <a:effectLst/>
                <a:uLnTx/>
                <a:uFillTx/>
                <a:latin typeface="Amazon Ember Display"/>
                <a:ea typeface="+mn-ea"/>
                <a:cs typeface="+mn-cs"/>
              </a:rPr>
              <a:t>SageMaker</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And last, we are committed to helping you grow ML skills at your organization and educating the next generation of ML developers with a whole host of resources from AWS Training to AWS </a:t>
            </a:r>
            <a:r>
              <a:rPr kumimoji="0" lang="en-US" sz="1200" b="0" i="0" u="none" strike="noStrike" kern="1200" cap="none" spc="0" normalizeH="0" baseline="0" noProof="0" dirty="0" err="1">
                <a:ln>
                  <a:noFill/>
                </a:ln>
                <a:solidFill>
                  <a:srgbClr val="000000"/>
                </a:solidFill>
                <a:effectLst/>
                <a:uLnTx/>
                <a:uFillTx/>
                <a:latin typeface="Amazon Ember Display"/>
                <a:ea typeface="+mn-ea"/>
                <a:cs typeface="+mn-cs"/>
              </a:rPr>
              <a:t>DeepRacer</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to our AI &amp; ML Scholarship Program and AWS Machine Learning University. You can also  further accelerate your journey with AWS ML Embark and Amazon ML Solutions Lab. </a:t>
            </a:r>
          </a:p>
          <a:p>
            <a:pPr marL="171450" indent="-171450">
              <a:buFont typeface="Arial" panose="020B0604020202020204" pitchFamily="34" charset="0"/>
              <a:buChar char="•"/>
            </a:pPr>
            <a:endParaRPr lang="en-US" sz="1200" b="0" i="0" u="none" kern="1200" dirty="0">
              <a:solidFill>
                <a:schemeClr val="tx1"/>
              </a:solidFill>
              <a:effectLst/>
              <a:ea typeface="+mn-ea"/>
              <a:cs typeface="Amazon Ember Display" panose="020F0603020204020204" pitchFamily="34" charset="0"/>
              <a:sym typeface="Calibri"/>
            </a:endParaRPr>
          </a:p>
          <a:p>
            <a:pPr marL="171450" indent="-171450">
              <a:buFont typeface="Arial" panose="020B0604020202020204" pitchFamily="34" charset="0"/>
              <a:buChar char="•"/>
            </a:pPr>
            <a:r>
              <a:rPr lang="en-US" sz="1200" b="0" i="0" u="none" kern="1200" dirty="0">
                <a:solidFill>
                  <a:schemeClr val="tx1"/>
                </a:solidFill>
                <a:effectLst/>
                <a:ea typeface="+mn-ea"/>
                <a:cs typeface="Amazon Ember Display" panose="020F0603020204020204" pitchFamily="34" charset="0"/>
                <a:sym typeface="Calibri"/>
              </a:rPr>
              <a:t>Amazon has been investing in and using ML for the last 20 years (for recommendations, personalization, Alexa, and more) and has some of the most sophisticated ML deployments in production. We have helped more </a:t>
            </a:r>
            <a:r>
              <a:rPr lang="en-US" sz="1200" b="0" i="0" u="none" kern="1200" baseline="0" dirty="0">
                <a:solidFill>
                  <a:schemeClr val="tx1"/>
                </a:solidFill>
                <a:effectLst/>
                <a:ea typeface="+mn-ea"/>
                <a:cs typeface="Amazon Ember Display" panose="020F0603020204020204" pitchFamily="34" charset="0"/>
                <a:sym typeface="Calibri"/>
              </a:rPr>
              <a:t>than 100,000 customers achieve ML success.</a:t>
            </a:r>
            <a:r>
              <a:rPr lang="en-US" sz="1200" b="0" i="0" u="none" kern="1200" baseline="0" dirty="0">
                <a:solidFill>
                  <a:schemeClr val="tx1"/>
                </a:solidFill>
                <a:effectLst/>
                <a:ea typeface="+mn-ea"/>
                <a:cs typeface="+mn-cs"/>
                <a:sym typeface="Calibri"/>
              </a:rPr>
              <a:t> </a:t>
            </a:r>
            <a:endParaRPr lang="en-US" sz="1200" u="none" dirty="0">
              <a:effectLst/>
              <a:ea typeface="+mj-ea"/>
              <a:cs typeface="Amazon Ember Display" panose="020F0603020204020204" pitchFamily="34" charset="0"/>
              <a:sym typeface="Calibri"/>
            </a:endParaRPr>
          </a:p>
          <a:p>
            <a:endParaRPr lang="en-US" u="non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1152458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don’t forget our AI/ML services are part of a broader ecosystem and portfolio of services for data - so you can do more with your data to inform insights and deliver new innovation – and build an end-to-end data strategy.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end-to-end data journey includes everything from ingesting, storing, and querying data to analyzing data and building machine learning models to ultimately helping end users develop data-driven insights. This end-to-end data strategy must have:</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comprehensive set of tools that accounts for the scale and variety of data and the many purposes for which you want to use it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ability to integrate data that is spread across silos to create a better understanding of what’s happening and predict what will happen (e.g. </a:t>
            </a:r>
            <a:r>
              <a:rPr lang="en-US" sz="1200" b="0" i="0" kern="1200" dirty="0">
                <a:solidFill>
                  <a:schemeClr val="tx1"/>
                </a:solidFill>
                <a:effectLst/>
                <a:latin typeface="Amazon Ember Display" panose="020F0603020204020204" pitchFamily="34" charset="0"/>
                <a:ea typeface="+mn-ea"/>
                <a:cs typeface="+mn-cs"/>
              </a:rPr>
              <a:t>zero-ETL integration between </a:t>
            </a:r>
            <a:r>
              <a:rPr lang="en-US" sz="1200" b="0" i="0" kern="1200" dirty="0" err="1">
                <a:solidFill>
                  <a:schemeClr val="tx1"/>
                </a:solidFill>
                <a:effectLst/>
                <a:latin typeface="Amazon Ember Display" panose="020F0603020204020204" pitchFamily="34" charset="0"/>
                <a:ea typeface="+mn-ea"/>
                <a:cs typeface="+mn-cs"/>
              </a:rPr>
              <a:t>SageMaker</a:t>
            </a:r>
            <a:r>
              <a:rPr lang="en-US" sz="1200" b="0" i="0" kern="1200" dirty="0">
                <a:solidFill>
                  <a:schemeClr val="tx1"/>
                </a:solidFill>
                <a:effectLst/>
                <a:latin typeface="Amazon Ember Display" panose="020F0603020204020204" pitchFamily="34" charset="0"/>
                <a:ea typeface="+mn-ea"/>
                <a:cs typeface="+mn-cs"/>
              </a:rPr>
              <a:t> and Amazon Redshift)</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Governance of all your data to give data access when and where your users need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Only AWS is equipped to provide you with the capabilities you need for an end-to-end data strategy now and in the future. And with built-in intelligence and automation in all our data services, AWS makes the complexities of data management easier so you spend less time managing data and the underlying infrastructure and more time getting value from it.</a:t>
            </a: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Optional additional detail on how we are helping customers build an end to end data strategy</a:t>
            </a:r>
          </a:p>
          <a:p>
            <a:endParaRPr lang="en-US" sz="1200" i="1" kern="1200" dirty="0">
              <a:solidFill>
                <a:schemeClr val="tx1"/>
              </a:solidFill>
              <a:effectLst/>
              <a:latin typeface="+mn-lt"/>
              <a:ea typeface="+mn-ea"/>
              <a:cs typeface="+mn-cs"/>
            </a:endParaRPr>
          </a:p>
          <a:p>
            <a:r>
              <a:rPr lang="en-US" sz="1200" b="0" i="1" kern="1200" dirty="0">
                <a:solidFill>
                  <a:schemeClr val="tx1"/>
                </a:solidFill>
                <a:effectLst/>
                <a:latin typeface="Amazon Ember Display" panose="020F0603020204020204" pitchFamily="34" charset="0"/>
                <a:ea typeface="+mn-ea"/>
                <a:cs typeface="+mn-cs"/>
              </a:rPr>
              <a:t>First, for common use cases where ETL is regularly repeated with little value-add, </a:t>
            </a:r>
            <a:r>
              <a:rPr lang="en-US" sz="1200" b="1" i="1" kern="1200" dirty="0">
                <a:solidFill>
                  <a:schemeClr val="tx1"/>
                </a:solidFill>
                <a:effectLst/>
                <a:latin typeface="Amazon Ember Display" panose="020F0603020204020204" pitchFamily="34" charset="0"/>
                <a:ea typeface="+mn-ea"/>
                <a:cs typeface="+mn-cs"/>
              </a:rPr>
              <a:t>AWS is eliminating the need for ETL with direct integrations between our services</a:t>
            </a:r>
            <a:r>
              <a:rPr lang="en-US" sz="1200" b="0" i="1" kern="1200" dirty="0">
                <a:solidFill>
                  <a:schemeClr val="tx1"/>
                </a:solidFill>
                <a:effectLst/>
                <a:latin typeface="Amazon Ember Display" panose="020F0603020204020204" pitchFamily="34" charset="0"/>
                <a:ea typeface="+mn-ea"/>
                <a:cs typeface="+mn-cs"/>
              </a:rPr>
              <a:t>. This includes a zero-ETL integration between </a:t>
            </a:r>
            <a:r>
              <a:rPr lang="en-US" sz="1200" b="0" i="1" kern="1200" dirty="0" err="1">
                <a:solidFill>
                  <a:schemeClr val="tx1"/>
                </a:solidFill>
                <a:effectLst/>
                <a:latin typeface="Amazon Ember Display" panose="020F0603020204020204" pitchFamily="34" charset="0"/>
                <a:ea typeface="+mn-ea"/>
                <a:cs typeface="+mn-cs"/>
              </a:rPr>
              <a:t>SageMaker</a:t>
            </a:r>
            <a:r>
              <a:rPr lang="en-US" sz="1200" b="0" i="1" kern="1200" dirty="0">
                <a:solidFill>
                  <a:schemeClr val="tx1"/>
                </a:solidFill>
                <a:effectLst/>
                <a:latin typeface="Amazon Ember Display" panose="020F0603020204020204" pitchFamily="34" charset="0"/>
                <a:ea typeface="+mn-ea"/>
                <a:cs typeface="+mn-cs"/>
              </a:rPr>
              <a:t> and Amazon Redshift, Aurora, Athena, and Neptune to perform ML, with no data movement or ML expertise.  Second, when ETL is necessary for use cases combining multiple data sets or adding value through transformations, AWS continues to invest in </a:t>
            </a:r>
            <a:r>
              <a:rPr lang="en-US" sz="1200" b="1" i="1" kern="1200" dirty="0">
                <a:solidFill>
                  <a:schemeClr val="tx1"/>
                </a:solidFill>
                <a:effectLst/>
                <a:latin typeface="Amazon Ember Display" panose="020F0603020204020204" pitchFamily="34" charset="0"/>
                <a:ea typeface="+mn-ea"/>
                <a:cs typeface="+mn-cs"/>
              </a:rPr>
              <a:t>AWS Glue,</a:t>
            </a:r>
            <a:r>
              <a:rPr lang="en-US" sz="1200" b="0" i="1" kern="1200" dirty="0">
                <a:solidFill>
                  <a:schemeClr val="tx1"/>
                </a:solidFill>
                <a:effectLst/>
                <a:latin typeface="Amazon Ember Display" panose="020F0603020204020204" pitchFamily="34" charset="0"/>
                <a:ea typeface="+mn-ea"/>
                <a:cs typeface="+mn-cs"/>
              </a:rPr>
              <a:t> our serverless, scalable ETL and data integration service. Glue makes it easier to discover, prepare, move, and integrate data from multiple sources for analytics and machine learning.  Third, we continue to </a:t>
            </a:r>
            <a:r>
              <a:rPr lang="en-US" sz="1200" b="1" i="1" kern="1200" dirty="0">
                <a:solidFill>
                  <a:schemeClr val="tx1"/>
                </a:solidFill>
                <a:effectLst/>
                <a:latin typeface="Amazon Ember Display" panose="020F0603020204020204" pitchFamily="34" charset="0"/>
                <a:ea typeface="+mn-ea"/>
                <a:cs typeface="+mn-cs"/>
              </a:rPr>
              <a:t>expand the amount of data sources AWS service</a:t>
            </a:r>
            <a:r>
              <a:rPr lang="en-US" sz="1200" b="0" i="1" kern="1200" dirty="0">
                <a:solidFill>
                  <a:schemeClr val="tx1"/>
                </a:solidFill>
                <a:effectLst/>
                <a:latin typeface="Amazon Ember Display" panose="020F0603020204020204" pitchFamily="34" charset="0"/>
                <a:ea typeface="+mn-ea"/>
                <a:cs typeface="+mn-cs"/>
              </a:rPr>
              <a:t>s connect to. AWS connects to hundreds of data sources—including SaaS, on premises, and other clouds so customers can act on all their data. For AI and ML, users can build models with point-and-click convenience—drawing data from more than 40 sources with a single click via Data Wrangler.</a:t>
            </a:r>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871389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u="none" kern="1200" dirty="0">
                <a:solidFill>
                  <a:schemeClr val="tx1"/>
                </a:solidFill>
                <a:ea typeface="+mn-ea"/>
                <a:cs typeface="Amazon Ember Display" panose="020F0603020204020204" pitchFamily="34" charset="0"/>
              </a:rPr>
              <a:t>AWS has a number of trainings</a:t>
            </a:r>
            <a:r>
              <a:rPr lang="en-US" sz="1200" u="none" kern="1200" baseline="0" dirty="0">
                <a:solidFill>
                  <a:schemeClr val="tx1"/>
                </a:solidFill>
                <a:ea typeface="+mn-ea"/>
                <a:cs typeface="Amazon Ember Display" panose="020F0603020204020204" pitchFamily="34" charset="0"/>
              </a:rPr>
              <a:t> and acceleration programs to help you get started on your ML journey.</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u="none" kern="1200" baseline="0" dirty="0">
                <a:solidFill>
                  <a:schemeClr val="tx1"/>
                </a:solidFill>
                <a:ea typeface="+mn-ea"/>
                <a:cs typeface="Amazon Ember Display" panose="020F0603020204020204" pitchFamily="34" charset="0"/>
              </a:rPr>
              <a:t>We offer in-person trainings for both technical and business stakeholders as well as a full free online training and certification program for your developers.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u="none" kern="1200" baseline="0" dirty="0">
                <a:solidFill>
                  <a:schemeClr val="tx1"/>
                </a:solidFill>
                <a:ea typeface="+mn-ea"/>
                <a:cs typeface="Amazon Ember Display" panose="020F0603020204020204" pitchFamily="34" charset="0"/>
              </a:rPr>
              <a:t>We can conduct workshops to help you identify the best use cases for your business and work hand in hand with your team to develop a proof of concept through the Amazon ML Solutions Lab. And through our AWS Machine Learning Embark Program, we do in-person training for both business decision makers and technical staff, ideation on use cases, and development of a proof of concept.</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u="none" kern="1200" baseline="0" dirty="0">
                <a:solidFill>
                  <a:schemeClr val="tx1"/>
                </a:solidFill>
                <a:ea typeface="+mn-ea"/>
                <a:cs typeface="Amazon Ember Display" panose="020F0603020204020204" pitchFamily="34" charset="0"/>
              </a:rPr>
              <a:t>Lastly, we have a Professional Services team and ML partners who can do end-to-end development and take your machine learning application to production.</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u="none" kern="1200" baseline="0" dirty="0">
                <a:solidFill>
                  <a:schemeClr val="tx1"/>
                </a:solidFill>
                <a:ea typeface="+mn-ea"/>
                <a:cs typeface="Amazon Ember Display" panose="020F0603020204020204" pitchFamily="34" charset="0"/>
              </a:rPr>
              <a:t>For those companies that are ready to start building and deploying their AI use cases , AWS offers the broadest and most complete set of AI services to add AI capabilities to their business applications, no ML skills required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u="none" kern="1200" baseline="0" dirty="0">
                <a:solidFill>
                  <a:schemeClr val="tx1"/>
                </a:solidFill>
                <a:ea typeface="+mn-ea"/>
                <a:cs typeface="Amazon Ember Display" panose="020F0603020204020204" pitchFamily="34" charset="0"/>
              </a:rPr>
              <a:t>For those companies that prefer to develop their own ML models, Amazon SageMaker provides data scientists the ability to build, train, and deploy machine learning models at scale and SageMaker Canvas enables business analysts and domain experts to create their own models with no ML expertise required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17857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7252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31174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43759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543814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200" b="0" i="0" kern="1200" dirty="0">
                <a:solidFill>
                  <a:schemeClr val="tx1"/>
                </a:solidFill>
                <a:effectLst/>
                <a:ea typeface="+mn-ea"/>
                <a:cs typeface="+mn-cs"/>
              </a:rPr>
              <a:t>The application of artificial intelligence (AI) and machine learning (ML) to contact centers improves efficiency and effectiveness resulting in better customer experience and reduce cost. These technologies are helping to transform the modern contact center from a cost center into a profit center. </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To add AI into your contact center, AWS offers you flexible options. </a:t>
            </a:r>
          </a:p>
          <a:p>
            <a:pPr marL="228600" indent="-228600">
              <a:buAutoNum type="arabicPeriod"/>
            </a:pPr>
            <a:r>
              <a:rPr lang="en-US" sz="1200" b="0" i="0" kern="1200" dirty="0">
                <a:solidFill>
                  <a:schemeClr val="tx1"/>
                </a:solidFill>
                <a:effectLst/>
                <a:ea typeface="+mn-ea"/>
                <a:cs typeface="+mn-cs"/>
              </a:rPr>
              <a:t>Amazon Connect is our single, unified omnichannel cloud contact center. It natively offers solutions such as self-service Conversational IVRs and Chatbots. There’s also Contact Lens for Amazon Connect which includes real-time and post-call analytics powered by machine learning. </a:t>
            </a:r>
          </a:p>
          <a:p>
            <a:pPr marL="228600" indent="-228600">
              <a:buAutoNum type="arabicPeriod"/>
            </a:pPr>
            <a:r>
              <a:rPr lang="en-US" sz="1200" b="0" i="0" kern="1200" dirty="0">
                <a:solidFill>
                  <a:schemeClr val="tx1"/>
                </a:solidFill>
                <a:effectLst/>
                <a:ea typeface="+mn-ea"/>
                <a:cs typeface="+mn-cs"/>
              </a:rPr>
              <a:t>Then, there are </a:t>
            </a:r>
            <a:r>
              <a:rPr lang="en-US" sz="1200" b="1" i="0" kern="1200" dirty="0">
                <a:solidFill>
                  <a:schemeClr val="tx1"/>
                </a:solidFill>
                <a:effectLst/>
                <a:ea typeface="+mn-ea"/>
                <a:cs typeface="+mn-cs"/>
              </a:rPr>
              <a:t>Contact Center Intelligence (CCI) solutions </a:t>
            </a:r>
            <a:r>
              <a:rPr lang="en-US" sz="1200" b="0" i="0" kern="1200" dirty="0">
                <a:solidFill>
                  <a:schemeClr val="tx1"/>
                </a:solidFill>
                <a:effectLst/>
                <a:ea typeface="+mn-ea"/>
                <a:cs typeface="+mn-cs"/>
              </a:rPr>
              <a:t>that enable you to augment your existing contact center investments with AWS machine learning (ML) capabilities to gain greater efficiencies and deliver increasingly tailored customer experiences —with no ML expertise required. You can engage an AWS CCI Partner and accelerate deployment with a turnkey solutions or if you need a custom solution, we have a set of consulting partners to help build what you need. </a:t>
            </a:r>
          </a:p>
          <a:p>
            <a:endParaRPr lang="en-US" sz="1200" b="0" i="0" kern="1200" dirty="0">
              <a:solidFill>
                <a:schemeClr val="tx1"/>
              </a:solidFill>
              <a:effectLst/>
              <a:ea typeface="+mn-ea"/>
              <a:cs typeface="+mn-cs"/>
            </a:endParaRPr>
          </a:p>
          <a:p>
            <a:r>
              <a:rPr lang="en-US" sz="1200" b="1" i="0" kern="1200" dirty="0">
                <a:solidFill>
                  <a:schemeClr val="tx1"/>
                </a:solidFill>
                <a:effectLst/>
                <a:ea typeface="+mn-ea"/>
                <a:cs typeface="+mn-cs"/>
              </a:rPr>
              <a:t>AWS CCI solutions can be applied to these 3 main use cases: </a:t>
            </a:r>
          </a:p>
          <a:p>
            <a:r>
              <a:rPr lang="en-US" sz="1200" b="0" i="0" kern="1200" dirty="0">
                <a:solidFill>
                  <a:schemeClr val="tx1"/>
                </a:solidFill>
                <a:effectLst/>
                <a:ea typeface="+mn-ea"/>
                <a:cs typeface="+mn-cs"/>
              </a:rPr>
              <a:t>1. </a:t>
            </a:r>
            <a:r>
              <a:rPr lang="en-US" sz="1200" b="1" i="0" kern="1200" dirty="0">
                <a:solidFill>
                  <a:schemeClr val="tx1"/>
                </a:solidFill>
                <a:effectLst/>
                <a:ea typeface="+mn-ea"/>
                <a:cs typeface="+mn-cs"/>
              </a:rPr>
              <a:t>Self-service virtual agents</a:t>
            </a:r>
            <a:r>
              <a:rPr lang="en-US" sz="1200" b="0" i="0" kern="1200" dirty="0">
                <a:solidFill>
                  <a:schemeClr val="tx1"/>
                </a:solidFill>
                <a:effectLst/>
                <a:ea typeface="+mn-ea"/>
                <a:cs typeface="+mn-cs"/>
              </a:rPr>
              <a:t> includes conversational IVRs and chatbots deflect calls by enable users to quickly find answers and complete transactions on their own, without the assistance of a live agent. These solutions can also identify the intent of a caller and direct them to the proper agent and reduce the number of call transfers. </a:t>
            </a:r>
            <a:br>
              <a:rPr lang="en-US" sz="1200" b="0" i="0" kern="1200" dirty="0">
                <a:solidFill>
                  <a:schemeClr val="tx1"/>
                </a:solidFill>
                <a:effectLst/>
                <a:ea typeface="+mn-ea"/>
                <a:cs typeface="+mn-cs"/>
              </a:rPr>
            </a:br>
            <a:r>
              <a:rPr lang="en-US" sz="1200" b="0" i="0" kern="1200" dirty="0">
                <a:solidFill>
                  <a:schemeClr val="tx1"/>
                </a:solidFill>
                <a:effectLst/>
                <a:ea typeface="+mn-ea"/>
                <a:cs typeface="+mn-cs"/>
              </a:rPr>
              <a:t>2. </a:t>
            </a:r>
            <a:r>
              <a:rPr lang="en-US" sz="1200" b="1" i="0" kern="1200" dirty="0">
                <a:solidFill>
                  <a:schemeClr val="tx1"/>
                </a:solidFill>
                <a:effectLst/>
                <a:ea typeface="+mn-ea"/>
                <a:cs typeface="+mn-cs"/>
              </a:rPr>
              <a:t>Real-time call analytics and Agent Assist</a:t>
            </a:r>
            <a:r>
              <a:rPr lang="en-US" sz="1200" b="0" i="0" kern="1200" dirty="0">
                <a:solidFill>
                  <a:schemeClr val="tx1"/>
                </a:solidFill>
                <a:effectLst/>
                <a:ea typeface="+mn-ea"/>
                <a:cs typeface="+mn-cs"/>
              </a:rPr>
              <a:t> - With CCI, we’re focused on relieving the burden on the agent who’s on the front line communicating with the customer. With real-time call analytics, CCI solutions can process these live conversation and understand the context of the call and with Agent-Assist, reduce agent fatigue from information overload and provide them with real time suggestions for answers pulled from a knowledge base or other data sources. With real-time analytics, customer sentiment can be monitored and supervisors can be alerted to jump in and help their agents with calls that may not be going well. This solution can help to reduce agent call-handling time and reduce agent churn with effective real-time information. </a:t>
            </a:r>
          </a:p>
          <a:p>
            <a:r>
              <a:rPr lang="en-US" sz="1200" b="0" i="0" kern="1200" dirty="0">
                <a:solidFill>
                  <a:schemeClr val="tx1"/>
                </a:solidFill>
                <a:effectLst/>
                <a:ea typeface="+mn-ea"/>
                <a:cs typeface="+mn-cs"/>
              </a:rPr>
              <a:t>3. </a:t>
            </a:r>
            <a:r>
              <a:rPr lang="en-US" sz="1200" b="1" i="0" kern="1200" dirty="0">
                <a:solidFill>
                  <a:schemeClr val="tx1"/>
                </a:solidFill>
                <a:effectLst/>
                <a:ea typeface="+mn-ea"/>
                <a:cs typeface="+mn-cs"/>
              </a:rPr>
              <a:t>Post Call analytics </a:t>
            </a:r>
            <a:r>
              <a:rPr lang="en-US" sz="1200" b="0" i="0" kern="1200" dirty="0">
                <a:solidFill>
                  <a:schemeClr val="tx1"/>
                </a:solidFill>
                <a:effectLst/>
                <a:ea typeface="+mn-ea"/>
                <a:cs typeface="+mn-cs"/>
              </a:rPr>
              <a:t>solutions enables you to process 100% of your historic customer interactions which gives you comprehensive coverage of all of your customer conversations. Post-call analytics enables you to gain insights such as emerging trends, customer sentiment, and call drivers, plus it can help to identify customer service and business improvement opportunities. With those insights, you can better understand your customers and derive solutions to help solve their problems faster. You can also setup analytics to assess agent performance and monitor script compliance. </a:t>
            </a:r>
            <a:br>
              <a:rPr lang="en-US" sz="1200" b="0" i="0" kern="1200" dirty="0">
                <a:solidFill>
                  <a:schemeClr val="tx1"/>
                </a:solidFill>
                <a:effectLst/>
                <a:ea typeface="+mn-ea"/>
                <a:cs typeface="+mn-cs"/>
              </a:rPr>
            </a:br>
            <a:endParaRPr lang="en-US" sz="1200" b="0" i="0" kern="1200" dirty="0">
              <a:solidFill>
                <a:schemeClr val="tx1"/>
              </a:solidFill>
              <a:effectLst/>
              <a:ea typeface="+mn-ea"/>
              <a:cs typeface="+mn-cs"/>
            </a:endParaRPr>
          </a:p>
          <a:p>
            <a:r>
              <a:rPr lang="en-US" b="1" dirty="0"/>
              <a:t>Benefits:</a:t>
            </a:r>
            <a:endParaRPr lang="en-US" sz="1200" b="1" i="0" u="none" strike="noStrike" kern="1200" dirty="0">
              <a:solidFill>
                <a:schemeClr val="tx1"/>
              </a:solidFill>
              <a:effectLst/>
              <a:ea typeface="+mn-ea"/>
              <a:cs typeface="+mn-cs"/>
            </a:endParaRPr>
          </a:p>
          <a:p>
            <a:pPr marL="0" indent="0">
              <a:buFont typeface="Arial" panose="020B0604020202020204" pitchFamily="34" charset="0"/>
              <a:buNone/>
            </a:pPr>
            <a:r>
              <a:rPr lang="en-US" dirty="0">
                <a:hlinkClick r:id="rId3"/>
              </a:rPr>
              <a:t>AWS Contact Center Intelligence</a:t>
            </a:r>
            <a:r>
              <a:rPr lang="en-US" dirty="0"/>
              <a:t> (CCI) solutions empower you to improve customer experience, boost agent productivity, reduce operational costs and gain conversation insights by adding AI capabilities to the contact center of your choice —without any ML expertise.</a:t>
            </a:r>
            <a:endParaRPr lang="en-US" sz="1200" b="0" i="0" u="none" strike="noStrike" kern="1200" dirty="0">
              <a:solidFill>
                <a:schemeClr val="tx1"/>
              </a:solidFill>
              <a:effectLst/>
              <a:ea typeface="+mn-ea"/>
              <a:cs typeface="+mn-cs"/>
            </a:endParaRPr>
          </a:p>
          <a:p>
            <a:pPr marL="228600" indent="-228600">
              <a:buAutoNum type="arabicPeriod"/>
            </a:pPr>
            <a:r>
              <a:rPr lang="en-US" b="1" dirty="0"/>
              <a:t>Increase customer satisfaction : </a:t>
            </a:r>
            <a:r>
              <a:rPr lang="en-US" dirty="0"/>
              <a:t>Reduce call wait times; Quickly route questions to the right agent; Decrease time to resolution; Improve NPS/CSAT scores with faster, more effective customer service.</a:t>
            </a:r>
          </a:p>
          <a:p>
            <a:pPr marL="228600" indent="-228600">
              <a:buAutoNum type="arabicPeriod"/>
            </a:pPr>
            <a:r>
              <a:rPr lang="en-US" b="1" dirty="0"/>
              <a:t>Boost agent productivity: </a:t>
            </a:r>
            <a:r>
              <a:rPr lang="en-US" dirty="0"/>
              <a:t>Reduce call volume; Offload repetitive queries to virtual agents; Enable real-time assistance round the clock; Promote high performing agents &amp; train slow learners; Improve employee retention thus reducing operational costs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dirty="0"/>
              <a:t>Uncover business opportunities: </a:t>
            </a:r>
            <a:r>
              <a:rPr lang="en-US" dirty="0"/>
              <a:t>Reduce costs via self-service technologies; High-quality insights on customer satisfaction, emerging trends, and product performance; Monitor call script compliance.</a:t>
            </a:r>
            <a:endParaRPr lang="en-US" sz="1200" b="0" i="0" u="none" strike="noStrike" kern="1200" dirty="0">
              <a:solidFill>
                <a:schemeClr val="tx1"/>
              </a:solidFill>
              <a:effectLst/>
              <a:ea typeface="+mn-ea"/>
              <a:cs typeface="+mn-cs"/>
            </a:endParaRPr>
          </a:p>
          <a:p>
            <a:endParaRPr lang="en-US" dirty="0"/>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CCI is a horizontal solution that can be applied to all industries. Some of the key industries where we have seen success include: Financial services &amp; Insurance, Retail and eCommerce, Public sector, Healthcare, and Travel &amp; Hospitality.</a:t>
            </a:r>
          </a:p>
          <a:p>
            <a:r>
              <a:rPr lang="en-US" sz="1200" b="0" i="0" u="none" strike="noStrike" kern="1200" dirty="0">
                <a:solidFill>
                  <a:schemeClr val="tx1"/>
                </a:solidFill>
                <a:effectLst/>
                <a:ea typeface="+mn-ea"/>
                <a:cs typeface="+mn-cs"/>
              </a:rPr>
              <a:t> </a:t>
            </a:r>
          </a:p>
          <a:p>
            <a:r>
              <a:rPr lang="en-US" sz="1200" b="0" i="0" u="none" strike="noStrike" kern="1200" dirty="0">
                <a:solidFill>
                  <a:schemeClr val="tx1"/>
                </a:solidFill>
                <a:effectLst/>
                <a:latin typeface="Amazon Ember Regular"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59140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Company: </a:t>
            </a:r>
            <a:r>
              <a:rPr lang="en-US" sz="800" b="0" dirty="0" err="1"/>
              <a:t>Wix</a:t>
            </a:r>
            <a:endParaRPr lang="en-US" sz="800" b="0" baseline="0" dirty="0"/>
          </a:p>
          <a:p>
            <a:r>
              <a:rPr lang="en-US" sz="800" b="1" dirty="0"/>
              <a:t>Industry</a:t>
            </a:r>
            <a:r>
              <a:rPr lang="en-US" sz="800" dirty="0"/>
              <a:t>: Technology</a:t>
            </a:r>
          </a:p>
          <a:p>
            <a:r>
              <a:rPr lang="en-US" sz="800" b="1" dirty="0"/>
              <a:t>Region: </a:t>
            </a:r>
            <a:r>
              <a:rPr lang="en-US" sz="800" b="0" dirty="0"/>
              <a:t>EMEA</a:t>
            </a:r>
          </a:p>
          <a:p>
            <a:pPr marL="1203325" lvl="0" indent="-1203325">
              <a:defRPr/>
            </a:pPr>
            <a:r>
              <a:rPr lang="en-US" sz="800" b="1" dirty="0"/>
              <a:t>Company Description: </a:t>
            </a:r>
            <a:r>
              <a:rPr lang="en-US" sz="800" b="0" i="0" kern="1200" dirty="0">
                <a:solidFill>
                  <a:schemeClr val="tx1"/>
                </a:solidFill>
                <a:effectLst/>
                <a:ea typeface="+mn-ea"/>
                <a:cs typeface="+mn-cs"/>
              </a:rPr>
              <a:t> </a:t>
            </a:r>
            <a:r>
              <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Cloud-based development platform for building fully personalized, high-quality websites</a:t>
            </a:r>
          </a:p>
          <a:p>
            <a:endParaRPr lang="en-US" sz="8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Use Case: </a:t>
            </a:r>
            <a:r>
              <a:rPr lang="en-US" sz="800" b="0" dirty="0"/>
              <a:t>Call analytics</a:t>
            </a:r>
            <a:endParaRPr lang="en-US" sz="800" b="1" i="0" kern="1200" baseline="0" dirty="0">
              <a:solidFill>
                <a:schemeClr val="tx1"/>
              </a:solidFill>
              <a:effectLst/>
              <a:ea typeface="+mn-ea"/>
              <a:cs typeface="+mn-cs"/>
            </a:endParaRPr>
          </a:p>
          <a:p>
            <a:pPr lvl="0">
              <a:lnSpc>
                <a:spcPct val="107000"/>
              </a:lnSpc>
              <a:spcAft>
                <a:spcPts val="1280"/>
              </a:spcAft>
              <a:defRPr/>
            </a:pPr>
            <a:endParaRPr lang="en-US" sz="800" b="1" i="0"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rgbClr val="FF9A00"/>
                </a:solidFill>
                <a:latin typeface="Calibri" panose="020F0502020204030204" pitchFamily="34" charset="0"/>
                <a:cs typeface="Calibri" panose="020F0502020204030204" pitchFamily="34" charset="0"/>
              </a:rPr>
              <a:t>AWS Categories and Services: </a:t>
            </a:r>
            <a:r>
              <a:rPr lang="en-US" sz="800" b="0" dirty="0">
                <a:solidFill>
                  <a:srgbClr val="FF9A00"/>
                </a:solidFill>
                <a:latin typeface="Calibri" panose="020F0502020204030204" pitchFamily="34" charset="0"/>
                <a:cs typeface="Calibri" panose="020F0502020204030204" pitchFamily="34" charset="0"/>
              </a:rPr>
              <a:t>Amazon Transcribe</a:t>
            </a:r>
            <a:endParaRPr lang="en-US" sz="800" dirty="0">
              <a:latin typeface="Calibri" panose="020F0502020204030204" pitchFamily="34" charset="0"/>
              <a:cs typeface="Calibri" panose="020F0502020204030204" pitchFamily="34" charset="0"/>
            </a:endParaRPr>
          </a:p>
          <a:p>
            <a:endParaRPr lang="en-US" sz="800" b="0" i="0" kern="1200" dirty="0">
              <a:solidFill>
                <a:schemeClr val="tx1"/>
              </a:solidFill>
              <a:effectLst/>
              <a:ea typeface="+mn-ea"/>
              <a:cs typeface="+mn-cs"/>
            </a:endParaRPr>
          </a:p>
          <a:p>
            <a:pPr marL="0" indent="0">
              <a:buFont typeface="Arial" panose="020B0604020202020204" pitchFamily="34" charset="0"/>
              <a:buNone/>
            </a:pPr>
            <a:r>
              <a:rPr lang="en-US" sz="800" b="1" dirty="0"/>
              <a:t>Resources: </a:t>
            </a:r>
          </a:p>
          <a:p>
            <a:r>
              <a:rPr lang="en-US" sz="800" dirty="0"/>
              <a:t>https://aws.amazon.com/blogs/machine-learning/how-wix-empowers-customer-care-with-ai-capabilities-using-amazon-transcribe/</a:t>
            </a:r>
          </a:p>
          <a:p>
            <a:endParaRPr lang="en-US" sz="800" dirty="0"/>
          </a:p>
          <a:p>
            <a:r>
              <a:rPr lang="en-US" sz="800" b="1" dirty="0"/>
              <a:t>Quotes: </a:t>
            </a:r>
          </a:p>
          <a:p>
            <a:r>
              <a:rPr lang="en-US" sz="1000" b="0" i="1" kern="1200" dirty="0">
                <a:solidFill>
                  <a:schemeClr val="tx1"/>
                </a:solidFill>
                <a:effectLst/>
                <a:ea typeface="+mn-ea"/>
                <a:cs typeface="+mn-cs"/>
              </a:rPr>
              <a:t>Amazon Transcribe is a highly accurate, easy to use speech to text service that contains many features for customization and the call center use case. With Amazon Transcribe, we have been able to build a sentiment analysis solution that has expanded our customer sentiment visibility from 12% to 100%. The solution can also detect and trigger proactive care based on negative sentiment. We can also utilize the findings to improve visibility for our product managers on how our users feel about certain products and features, including negative trends related to specific release. In the future, we plan to use Amazon Transcribe to understand not just how users feel, but what topics they’re talking about.”</a:t>
            </a:r>
            <a:endParaRPr lang="en-US" sz="800" b="1" dirty="0"/>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87104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a:lnSpc>
                <a:spcPct val="100000"/>
              </a:lnSpc>
            </a:pPr>
            <a:r>
              <a:rPr lang="en-US" sz="1000" b="1" dirty="0">
                <a:solidFill>
                  <a:schemeClr val="accent1"/>
                </a:solidFill>
              </a:rPr>
              <a:t>Who: </a:t>
            </a:r>
            <a:r>
              <a:rPr lang="en-US" sz="1000" dirty="0"/>
              <a:t>The United States’ health protection agency. The CDC saves lives and protects people from health, safety, and security threats. </a:t>
            </a:r>
          </a:p>
          <a:p>
            <a:pPr>
              <a:lnSpc>
                <a:spcPct val="100000"/>
              </a:lnSpc>
            </a:pPr>
            <a:endParaRPr lang="en-US" sz="1000" dirty="0"/>
          </a:p>
          <a:p>
            <a:pPr>
              <a:lnSpc>
                <a:spcPct val="100000"/>
              </a:lnSpc>
            </a:pPr>
            <a:r>
              <a:rPr lang="en-US" sz="1000" b="1" dirty="0">
                <a:solidFill>
                  <a:schemeClr val="accent1"/>
                </a:solidFill>
              </a:rPr>
              <a:t>Problem: </a:t>
            </a:r>
            <a:r>
              <a:rPr lang="en-US" sz="1000" dirty="0"/>
              <a:t>The need to stand up one of the largest contact centers in only a few weeks to address questions and concerns regarding a critical healthcare initiative.</a:t>
            </a:r>
          </a:p>
          <a:p>
            <a:pPr>
              <a:lnSpc>
                <a:spcPct val="100000"/>
              </a:lnSpc>
            </a:pPr>
            <a:endParaRPr lang="en-US" sz="1000" dirty="0"/>
          </a:p>
          <a:p>
            <a:pPr>
              <a:lnSpc>
                <a:spcPct val="100000"/>
              </a:lnSpc>
            </a:pPr>
            <a:r>
              <a:rPr lang="en-US" sz="1000" b="1" dirty="0">
                <a:solidFill>
                  <a:schemeClr val="accent1"/>
                </a:solidFill>
              </a:rPr>
              <a:t>Solution: </a:t>
            </a:r>
            <a:r>
              <a:rPr lang="en-US" sz="1000" dirty="0"/>
              <a:t>The CDC selected Maximus as their BPO. Maximus selected </a:t>
            </a:r>
            <a:r>
              <a:rPr lang="en-US" sz="1000" dirty="0" err="1"/>
              <a:t>SuccessKPI</a:t>
            </a:r>
            <a:r>
              <a:rPr lang="en-US" sz="1000" dirty="0"/>
              <a:t> as the end to end analytics solution to provide AI, Machine Learning, translation, sentiment analysis, across multiple </a:t>
            </a:r>
            <a:r>
              <a:rPr lang="en-US" sz="1000" dirty="0" err="1"/>
              <a:t>channels.Maximus</a:t>
            </a:r>
            <a:r>
              <a:rPr lang="en-US" sz="1000" dirty="0"/>
              <a:t> chose a blend of technologies including CRM from Microsoft, </a:t>
            </a:r>
            <a:r>
              <a:rPr lang="en-US" sz="1000" dirty="0" err="1"/>
              <a:t>Genesys</a:t>
            </a:r>
            <a:r>
              <a:rPr lang="en-US" sz="1000" dirty="0"/>
              <a:t> Cloud, Twilio, and </a:t>
            </a:r>
            <a:r>
              <a:rPr lang="en-US" sz="1000" dirty="0" err="1"/>
              <a:t>SuccessKPI.The</a:t>
            </a:r>
            <a:r>
              <a:rPr lang="en-US" sz="1000" dirty="0"/>
              <a:t> full solution required turning up 21k+ agents in under 8 weeks, including testing at scale. The solution included end to end visibility into topics, themes, sentiment, caller journeys, effectiveness of IVR and WFM insights in addition to handling conversations from the callers. </a:t>
            </a:r>
          </a:p>
          <a:p>
            <a:endParaRPr lang="en-US" sz="1000" dirty="0"/>
          </a:p>
          <a:p>
            <a:pPr>
              <a:lnSpc>
                <a:spcPct val="100000"/>
              </a:lnSpc>
            </a:pPr>
            <a:r>
              <a:rPr lang="en-US" sz="1000" b="1" dirty="0">
                <a:solidFill>
                  <a:schemeClr val="accent1"/>
                </a:solidFill>
              </a:rPr>
              <a:t>Results: </a:t>
            </a:r>
            <a:r>
              <a:rPr lang="en-US" sz="1000" dirty="0"/>
              <a:t>The CDC has handled hundreds of thousands of inquiries with a comprehensive end to end view of agent effectiveness, gained insights in root causes of vaccination hesitancy, and has a full 360 view of the contact center. </a:t>
            </a:r>
          </a:p>
          <a:p>
            <a:pPr>
              <a:lnSpc>
                <a:spcPct val="100000"/>
              </a:lnSpc>
            </a:pPr>
            <a:endParaRPr lang="en-US" sz="1000" dirty="0"/>
          </a:p>
          <a:p>
            <a:pPr>
              <a:lnSpc>
                <a:spcPct val="100000"/>
              </a:lnSpc>
            </a:pPr>
            <a:r>
              <a:rPr lang="en-US" sz="1000" b="1" dirty="0">
                <a:solidFill>
                  <a:schemeClr val="accent1"/>
                </a:solidFill>
              </a:rPr>
              <a:t>Products </a:t>
            </a:r>
            <a:r>
              <a:rPr lang="en-US" sz="1000" b="1" dirty="0" err="1">
                <a:solidFill>
                  <a:schemeClr val="accent1"/>
                </a:solidFill>
              </a:rPr>
              <a:t>utilized:</a:t>
            </a:r>
            <a:r>
              <a:rPr lang="en-US" sz="1000" dirty="0" err="1"/>
              <a:t>AWS</a:t>
            </a:r>
            <a:r>
              <a:rPr lang="en-US" sz="1000" dirty="0"/>
              <a:t> Contact Center Intelligence services such as Amazon Transcribe, Amazon Comprehend, Amazon S3, Amazon </a:t>
            </a:r>
            <a:r>
              <a:rPr lang="en-US" sz="1000" dirty="0" err="1"/>
              <a:t>SageMaker</a:t>
            </a:r>
            <a:r>
              <a:rPr lang="en-US" sz="1000" dirty="0"/>
              <a:t>, Amazon EC2, AWS Lambda, and 20+ other Amazon Services. </a:t>
            </a:r>
          </a:p>
          <a:p>
            <a:endParaRPr lang="en-US" sz="1000" dirty="0"/>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96924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609576"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sz="1200" b="0" i="0" kern="1200" dirty="0">
                <a:solidFill>
                  <a:schemeClr val="tx1"/>
                </a:solidFill>
                <a:effectLst/>
                <a:ea typeface="+mn-ea"/>
                <a:cs typeface="+mn-cs"/>
              </a:rPr>
              <a:t>Conversational AI interfaces add natural, voice and text conversation capabilities to any application by combining natural language understanding (NLU) and automatic speech recognition (ASR) technologies. Enterprises are utilizing conversational interfaces to create interactive chatbots and virtual assistants that can engage with users 24/7/365 through a variety of devices and meet their individual customer needs.</a:t>
            </a:r>
          </a:p>
          <a:p>
            <a:pPr marL="0" marR="0" lvl="0" indent="0" algn="l" defTabSz="609576" rtl="0" eaLnBrk="1" fontAlgn="auto" latinLnBrk="0" hangingPunct="1">
              <a:lnSpc>
                <a:spcPct val="100000"/>
              </a:lnSpc>
              <a:spcBef>
                <a:spcPts val="800"/>
              </a:spcBef>
              <a:spcAft>
                <a:spcPts val="0"/>
              </a:spcAft>
              <a:buClrTx/>
              <a:buSzTx/>
              <a:buFont typeface="Arial" panose="020B0604020202020204" pitchFamily="34" charset="0"/>
              <a:buNone/>
              <a:tabLst/>
              <a:defRPr/>
            </a:pPr>
            <a:endParaRPr lang="en-US" sz="1200" b="0" i="0" kern="1200" dirty="0">
              <a:solidFill>
                <a:schemeClr val="tx1"/>
              </a:solidFill>
              <a:effectLst/>
              <a:ea typeface="+mn-ea"/>
              <a:cs typeface="+mn-cs"/>
            </a:endParaRPr>
          </a:p>
          <a:p>
            <a:pPr marL="0" marR="0" lvl="0" indent="0" algn="l" defTabSz="609576"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32F3E"/>
                </a:solidFill>
                <a:effectLst/>
                <a:uLnTx/>
                <a:uFillTx/>
                <a:ea typeface="+mn-ea"/>
                <a:cs typeface="+mn-cs"/>
              </a:rPr>
              <a:t>There are 5 main use cases for AWS Conversational AI solutions:</a:t>
            </a:r>
          </a:p>
          <a:p>
            <a:pPr marL="0" marR="0" lvl="0" indent="0" algn="l" defTabSz="609576" rtl="0" eaLnBrk="1" fontAlgn="auto" latinLnBrk="0" hangingPunct="1">
              <a:lnSpc>
                <a:spcPct val="100000"/>
              </a:lnSpc>
              <a:spcBef>
                <a:spcPts val="8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232F3E"/>
              </a:solidFill>
              <a:effectLst/>
              <a:uLnTx/>
              <a:uFillTx/>
              <a:ea typeface="+mn-ea"/>
              <a:cs typeface="+mn-cs"/>
            </a:endParaRPr>
          </a:p>
          <a:p>
            <a:pPr marL="0" marR="0" lvl="0" indent="0" algn="l" defTabSz="609576"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32F3E"/>
                </a:solidFill>
                <a:effectLst/>
                <a:uLnTx/>
                <a:uFillTx/>
                <a:ea typeface="+mn-ea"/>
                <a:cs typeface="+mn-cs"/>
              </a:rPr>
              <a:t>1. Improved </a:t>
            </a:r>
            <a:r>
              <a:rPr kumimoji="0" lang="en-US" sz="1200" b="1" i="0" u="none" strike="noStrike" kern="1200" cap="none" spc="0" normalizeH="0" baseline="0" noProof="0" dirty="0">
                <a:ln>
                  <a:noFill/>
                </a:ln>
                <a:solidFill>
                  <a:srgbClr val="232F3E"/>
                </a:solidFill>
                <a:effectLst/>
                <a:uLnTx/>
                <a:uFillTx/>
                <a:ea typeface="+mn-ea"/>
                <a:cs typeface="+mn-cs"/>
              </a:rPr>
              <a:t>Customer Service </a:t>
            </a:r>
            <a:r>
              <a:rPr kumimoji="0" lang="en-US" sz="1200" b="0" i="0" u="none" strike="noStrike" kern="1200" cap="none" spc="0" normalizeH="0" baseline="0" noProof="0" dirty="0">
                <a:ln>
                  <a:noFill/>
                </a:ln>
                <a:solidFill>
                  <a:srgbClr val="232F3E"/>
                </a:solidFill>
                <a:effectLst/>
                <a:uLnTx/>
                <a:uFillTx/>
                <a:ea typeface="+mn-ea"/>
                <a:cs typeface="+mn-cs"/>
              </a:rPr>
              <a:t>by offering a round the clock self-service environment that allows customers to stay connected and ask questions through a variety of virtual, interactive modes.</a:t>
            </a:r>
          </a:p>
          <a:p>
            <a:pPr marL="0" marR="0" lvl="0" indent="0" algn="l" defTabSz="609576"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solidFill>
                  <a:srgbClr val="232F3E"/>
                </a:solidFill>
              </a:rPr>
              <a:t>2. </a:t>
            </a:r>
            <a:r>
              <a:rPr lang="en-US" sz="1200" b="1" i="0" kern="1200" dirty="0">
                <a:solidFill>
                  <a:schemeClr val="tx1"/>
                </a:solidFill>
                <a:effectLst/>
                <a:ea typeface="+mn-ea"/>
                <a:cs typeface="+mn-cs"/>
              </a:rPr>
              <a:t>Provide information </a:t>
            </a:r>
            <a:r>
              <a:rPr lang="en-US" sz="1200" b="0" i="0" kern="1200" dirty="0">
                <a:solidFill>
                  <a:schemeClr val="tx1"/>
                </a:solidFill>
                <a:effectLst/>
                <a:ea typeface="+mn-ea"/>
                <a:cs typeface="+mn-cs"/>
              </a:rPr>
              <a:t>to customers through chatbots and voice assistants. For example, what are store hours? These tend to be high volume, low complexity tasks.</a:t>
            </a:r>
          </a:p>
          <a:p>
            <a:pPr marL="0" marR="0" lvl="0" indent="0" algn="l" defTabSz="609576"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sz="1200" b="0" i="0" kern="1200" dirty="0">
                <a:solidFill>
                  <a:schemeClr val="tx1"/>
                </a:solidFill>
                <a:effectLst/>
                <a:ea typeface="+mn-ea"/>
                <a:cs typeface="+mn-cs"/>
              </a:rPr>
              <a:t>3. </a:t>
            </a:r>
            <a:r>
              <a:rPr lang="en-US" b="1" dirty="0">
                <a:solidFill>
                  <a:srgbClr val="232F3E"/>
                </a:solidFill>
              </a:rPr>
              <a:t>Collect data </a:t>
            </a:r>
            <a:r>
              <a:rPr lang="en-US" dirty="0">
                <a:solidFill>
                  <a:srgbClr val="232F3E"/>
                </a:solidFill>
              </a:rPr>
              <a:t>– Automatically </a:t>
            </a:r>
            <a:r>
              <a:rPr lang="en-US" sz="1200" b="0" i="0" kern="1200" dirty="0">
                <a:solidFill>
                  <a:schemeClr val="tx1"/>
                </a:solidFill>
                <a:effectLst/>
                <a:ea typeface="+mn-ea"/>
                <a:cs typeface="+mn-cs"/>
              </a:rPr>
              <a:t>gather information through a conversational interface and save time for your agents. For example, on-boarding a new account or booking an appointment.</a:t>
            </a:r>
            <a:endParaRPr kumimoji="0" lang="en-US" sz="1200" b="0" i="0" u="none" strike="noStrike" kern="1200" cap="none" spc="0" normalizeH="0" baseline="0" noProof="0" dirty="0">
              <a:ln>
                <a:noFill/>
              </a:ln>
              <a:solidFill>
                <a:srgbClr val="232F3E"/>
              </a:solidFill>
              <a:effectLst/>
              <a:uLnTx/>
              <a:uFillTx/>
              <a:ea typeface="+mn-ea"/>
              <a:cs typeface="+mn-cs"/>
            </a:endParaRPr>
          </a:p>
          <a:p>
            <a:pPr marL="0" indent="0" defTabSz="609576">
              <a:spcBef>
                <a:spcPts val="800"/>
              </a:spcBef>
              <a:buFont typeface="Arial" panose="020B0604020202020204" pitchFamily="34" charset="0"/>
              <a:buNone/>
              <a:defRPr/>
            </a:pPr>
            <a:r>
              <a:rPr lang="en-US" dirty="0">
                <a:solidFill>
                  <a:srgbClr val="232F3E"/>
                </a:solidFill>
              </a:rPr>
              <a:t>4. </a:t>
            </a:r>
            <a:r>
              <a:rPr lang="en-US" b="1" dirty="0">
                <a:solidFill>
                  <a:srgbClr val="232F3E"/>
                </a:solidFill>
              </a:rPr>
              <a:t>Fulfill transactions - </a:t>
            </a:r>
            <a:r>
              <a:rPr lang="en-US" sz="1200" b="0" i="0" kern="1200" dirty="0">
                <a:solidFill>
                  <a:schemeClr val="tx1"/>
                </a:solidFill>
                <a:effectLst/>
                <a:ea typeface="+mn-ea"/>
                <a:cs typeface="+mn-cs"/>
              </a:rPr>
              <a:t>Enable customers to complete a transaction such as transferring money between bank accounts or paying an outstanding invoice.</a:t>
            </a:r>
            <a:endParaRPr lang="en-US" dirty="0">
              <a:solidFill>
                <a:srgbClr val="232F3E"/>
              </a:solidFill>
            </a:endParaRPr>
          </a:p>
          <a:p>
            <a:pPr marL="0" indent="0" defTabSz="609576">
              <a:spcBef>
                <a:spcPts val="800"/>
              </a:spcBef>
              <a:buFont typeface="Arial" panose="020B0604020202020204" pitchFamily="34" charset="0"/>
              <a:buNone/>
              <a:defRPr/>
            </a:pPr>
            <a:r>
              <a:rPr lang="en-US" dirty="0">
                <a:solidFill>
                  <a:srgbClr val="232F3E"/>
                </a:solidFill>
              </a:rPr>
              <a:t>5. </a:t>
            </a:r>
            <a:r>
              <a:rPr lang="en-US" b="1" dirty="0">
                <a:solidFill>
                  <a:srgbClr val="232F3E"/>
                </a:solidFill>
              </a:rPr>
              <a:t>Prompt user inputs - </a:t>
            </a:r>
            <a:r>
              <a:rPr lang="en-US" sz="1200" b="0" i="0" kern="1200" dirty="0">
                <a:solidFill>
                  <a:schemeClr val="tx1"/>
                </a:solidFill>
                <a:effectLst/>
                <a:ea typeface="+mn-ea"/>
                <a:cs typeface="+mn-cs"/>
              </a:rPr>
              <a:t>Prompt the user with help, based on usage behavior through conversational AI. This is a great way to help users complete various forms. </a:t>
            </a:r>
          </a:p>
          <a:p>
            <a:pPr marL="0" indent="0" defTabSz="609576">
              <a:spcBef>
                <a:spcPts val="800"/>
              </a:spcBef>
              <a:buFont typeface="Arial" panose="020B0604020202020204" pitchFamily="34" charset="0"/>
              <a:buNone/>
              <a:defRPr/>
            </a:pPr>
            <a:endParaRPr lang="en-US" sz="1200" b="0" i="0" kern="1200" dirty="0">
              <a:solidFill>
                <a:schemeClr val="tx1"/>
              </a:solidFill>
              <a:effectLst/>
              <a:ea typeface="+mn-ea"/>
              <a:cs typeface="+mn-cs"/>
            </a:endParaRPr>
          </a:p>
          <a:p>
            <a:pPr marL="0" marR="0" lvl="0" indent="0" algn="l" defTabSz="609576"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sz="1200" b="1" i="0" kern="1200" dirty="0">
                <a:solidFill>
                  <a:schemeClr val="tx1"/>
                </a:solidFill>
                <a:effectLst/>
                <a:ea typeface="+mn-ea"/>
                <a:cs typeface="+mn-cs"/>
              </a:rPr>
              <a:t>Key Benefits:</a:t>
            </a:r>
          </a:p>
          <a:p>
            <a:pPr marL="0" marR="0" lvl="0" indent="0" algn="l" defTabSz="609576"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sz="1200" b="0" i="0" kern="1200" dirty="0">
                <a:solidFill>
                  <a:schemeClr val="tx1"/>
                </a:solidFill>
                <a:effectLst/>
                <a:ea typeface="+mn-ea"/>
                <a:cs typeface="+mn-cs"/>
              </a:rPr>
              <a:t>With Amazon's Conversational AI (CAI) solutions, enterprises can use AWS AI Services or leverage AWS Partners' expertise to build highly effective chatbot and voice experiences.</a:t>
            </a:r>
            <a:endParaRPr lang="en-US" sz="1200" b="1" i="0" kern="1200" dirty="0">
              <a:solidFill>
                <a:schemeClr val="tx1"/>
              </a:solidFill>
              <a:effectLst/>
              <a:ea typeface="+mn-ea"/>
              <a:cs typeface="+mn-cs"/>
            </a:endParaRPr>
          </a:p>
          <a:p>
            <a:pPr marL="285750" marR="0" lvl="0" indent="-2857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200" b="1" i="0" kern="1200" dirty="0">
                <a:solidFill>
                  <a:schemeClr val="tx1"/>
                </a:solidFill>
                <a:effectLst/>
                <a:ea typeface="+mn-ea"/>
                <a:cs typeface="+mn-cs"/>
              </a:rPr>
              <a:t>New ways of engagement </a:t>
            </a:r>
            <a:r>
              <a:rPr lang="en-US" sz="1200" b="0" i="0" kern="1200" dirty="0">
                <a:solidFill>
                  <a:schemeClr val="tx1"/>
                </a:solidFill>
                <a:effectLst/>
                <a:ea typeface="+mn-ea"/>
                <a:cs typeface="+mn-cs"/>
              </a:rPr>
              <a:t>- Conversational interfaces are </a:t>
            </a:r>
            <a:r>
              <a:rPr lang="en-US" dirty="0"/>
              <a:t>natural, on-demand 24/7/365, accessible from</a:t>
            </a:r>
            <a:r>
              <a:rPr lang="en-US" baseline="0" dirty="0"/>
              <a:t> a variety of devices and </a:t>
            </a:r>
            <a:r>
              <a:rPr lang="en-US" sz="1200" dirty="0">
                <a:solidFill>
                  <a:schemeClr val="tx1"/>
                </a:solidFill>
                <a:ea typeface="Amazon Ember Display" panose="020F0603020204020204" pitchFamily="34" charset="0"/>
                <a:cs typeface="Amazon Ember Display" panose="020F0603020204020204" pitchFamily="34" charset="0"/>
              </a:rPr>
              <a:t>increase customer engagement</a:t>
            </a:r>
            <a:r>
              <a:rPr lang="en-US" sz="1200" baseline="0" dirty="0">
                <a:solidFill>
                  <a:schemeClr val="tx1"/>
                </a:solidFill>
                <a:ea typeface="Amazon Ember Display" panose="020F0603020204020204" pitchFamily="34" charset="0"/>
                <a:cs typeface="Amazon Ember Display" panose="020F0603020204020204" pitchFamily="34" charset="0"/>
              </a:rPr>
              <a:t> by answering their questions and helping them complete simple tasks. </a:t>
            </a:r>
            <a:endParaRPr lang="en-US" baseline="0" dirty="0"/>
          </a:p>
          <a:p>
            <a:pPr marL="285750" marR="0" lvl="0" indent="-2857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b="1" baseline="0" dirty="0"/>
              <a:t>Increase user satisfaction </a:t>
            </a:r>
            <a:r>
              <a:rPr lang="en-US" baseline="0" dirty="0"/>
              <a:t>-  </a:t>
            </a:r>
            <a:r>
              <a:rPr lang="en-US" sz="1200" baseline="0" dirty="0">
                <a:solidFill>
                  <a:schemeClr val="tx1"/>
                </a:solidFill>
                <a:ea typeface="Amazon Ember Display" panose="020F0603020204020204" pitchFamily="34" charset="0"/>
                <a:cs typeface="Amazon Ember Display" panose="020F0603020204020204" pitchFamily="34" charset="0"/>
              </a:rPr>
              <a:t>H</a:t>
            </a:r>
            <a:r>
              <a:rPr lang="en-US" sz="1200" dirty="0">
                <a:solidFill>
                  <a:schemeClr val="tx1"/>
                </a:solidFill>
                <a:ea typeface="Amazon Ember Display" panose="020F0603020204020204" pitchFamily="34" charset="0"/>
                <a:cs typeface="Amazon Ember Display" panose="020F0603020204020204" pitchFamily="34" charset="0"/>
              </a:rPr>
              <a:t>uman-like interactions a</a:t>
            </a:r>
            <a:r>
              <a:rPr lang="en-US" dirty="0"/>
              <a:t>llow customers and employees to self-serve information and boost</a:t>
            </a:r>
            <a:r>
              <a:rPr lang="en-US" baseline="0" dirty="0"/>
              <a:t> customer loyalty by removing </a:t>
            </a:r>
            <a:r>
              <a:rPr lang="en-US" dirty="0"/>
              <a:t>long hold times waiting for an agent. It simultaneously relieves agent resources that are often tied up answering repetitive questions. </a:t>
            </a:r>
          </a:p>
          <a:p>
            <a:pPr marL="285750" marR="0" lvl="0" indent="-2857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200" b="1" dirty="0">
                <a:solidFill>
                  <a:schemeClr val="tx1"/>
                </a:solidFill>
                <a:ea typeface="Amazon Ember Display" panose="020F0603020204020204" pitchFamily="34" charset="0"/>
                <a:cs typeface="Amazon Ember Display" panose="020F0603020204020204" pitchFamily="34" charset="0"/>
              </a:rPr>
              <a:t>Reduce Operational Costs </a:t>
            </a:r>
            <a:r>
              <a:rPr lang="en-US" sz="1200" dirty="0">
                <a:solidFill>
                  <a:schemeClr val="tx1"/>
                </a:solidFill>
                <a:ea typeface="Amazon Ember Display" panose="020F0603020204020204" pitchFamily="34" charset="0"/>
                <a:cs typeface="Amazon Ember Display" panose="020F0603020204020204" pitchFamily="34" charset="0"/>
              </a:rPr>
              <a:t>– Providing</a:t>
            </a:r>
            <a:r>
              <a:rPr lang="en-US" sz="1200" baseline="0" dirty="0">
                <a:solidFill>
                  <a:schemeClr val="tx1"/>
                </a:solidFill>
                <a:ea typeface="Amazon Ember Display" panose="020F0603020204020204" pitchFamily="34" charset="0"/>
                <a:cs typeface="Amazon Ember Display" panose="020F0603020204020204" pitchFamily="34" charset="0"/>
              </a:rPr>
              <a:t> 24/7/365 coverage for your customers can be expensive with human agents. CAI allows you to create v</a:t>
            </a:r>
            <a:r>
              <a:rPr lang="en-US" sz="1200" dirty="0">
                <a:solidFill>
                  <a:schemeClr val="tx1"/>
                </a:solidFill>
                <a:ea typeface="Amazon Ember Display" panose="020F0603020204020204" pitchFamily="34" charset="0"/>
                <a:cs typeface="Amazon Ember Display" panose="020F0603020204020204" pitchFamily="34" charset="0"/>
              </a:rPr>
              <a:t>oice and text virtual agents and bots that can reduce the load on call centers or other support groups in an organization like IT, HR, Finance. Companies can now reduce wait times and lower overall customer suppor</a:t>
            </a:r>
            <a:r>
              <a:rPr lang="en-US" sz="1200" baseline="0" dirty="0">
                <a:solidFill>
                  <a:schemeClr val="tx1"/>
                </a:solidFill>
                <a:ea typeface="Amazon Ember Display" panose="020F0603020204020204" pitchFamily="34" charset="0"/>
                <a:cs typeface="Amazon Ember Display" panose="020F0603020204020204" pitchFamily="34" charset="0"/>
              </a:rPr>
              <a:t>t costs. </a:t>
            </a:r>
            <a:endParaRPr lang="en-US" sz="1200" b="0" baseline="0" dirty="0">
              <a:solidFill>
                <a:schemeClr val="tx1"/>
              </a:solidFill>
              <a:ea typeface="Amazon Ember Display" panose="020F0603020204020204" pitchFamily="34" charset="0"/>
              <a:cs typeface="Amazon Ember Display" panose="020F0603020204020204" pitchFamily="34" charset="0"/>
            </a:endParaRPr>
          </a:p>
          <a:p>
            <a:pPr marL="285750" marR="0" lvl="0" indent="-2857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b="1" dirty="0"/>
              <a:t>Omni-channel</a:t>
            </a:r>
            <a:r>
              <a:rPr lang="en-US" b="1" baseline="0" dirty="0"/>
              <a:t> </a:t>
            </a:r>
            <a:r>
              <a:rPr lang="en-US" b="1" dirty="0"/>
              <a:t>Accessibility</a:t>
            </a:r>
            <a:r>
              <a:rPr lang="en-US" dirty="0"/>
              <a:t>: Lex</a:t>
            </a:r>
            <a:r>
              <a:rPr lang="en-US" baseline="0" dirty="0"/>
              <a:t> enables customers to </a:t>
            </a:r>
            <a:r>
              <a:rPr lang="en-US" sz="1200" baseline="0" dirty="0">
                <a:solidFill>
                  <a:schemeClr val="tx1"/>
                </a:solidFill>
                <a:ea typeface="Amazon Ember Display" panose="020F0603020204020204" pitchFamily="34" charset="0"/>
                <a:cs typeface="Amazon Ember Display" panose="020F0603020204020204" pitchFamily="34" charset="0"/>
              </a:rPr>
              <a:t>a</a:t>
            </a:r>
            <a:r>
              <a:rPr lang="en-US" sz="1200" dirty="0">
                <a:solidFill>
                  <a:schemeClr val="tx1"/>
                </a:solidFill>
                <a:ea typeface="Amazon Ember Display" panose="020F0603020204020204" pitchFamily="34" charset="0"/>
                <a:cs typeface="Amazon Ember Display" panose="020F0603020204020204" pitchFamily="34" charset="0"/>
              </a:rPr>
              <a:t>dd multiple types of channel to existing customer engagement options. This a</a:t>
            </a:r>
            <a:r>
              <a:rPr lang="en-US" dirty="0"/>
              <a:t>llows users to </a:t>
            </a:r>
            <a:r>
              <a:rPr lang="en-US" kern="0" dirty="0">
                <a:sym typeface="Arial"/>
              </a:rPr>
              <a:t>converse through their preferred channels, sometimes concurrently. You can have one-click deployment</a:t>
            </a:r>
            <a:r>
              <a:rPr lang="en-US" kern="0" baseline="0" dirty="0">
                <a:sym typeface="Arial"/>
              </a:rPr>
              <a:t> across channels such as Slack, Facebook Messenger, Alexa, web, and can integrate with variety of contact centers platforms like Amazon Connect, </a:t>
            </a:r>
            <a:r>
              <a:rPr lang="en-US" kern="0" baseline="0" dirty="0" err="1">
                <a:sym typeface="Arial"/>
              </a:rPr>
              <a:t>Genesys</a:t>
            </a:r>
            <a:r>
              <a:rPr lang="en-US" kern="0" baseline="0" dirty="0">
                <a:sym typeface="Arial"/>
              </a:rPr>
              <a:t>, 8x8, and Avaya. </a:t>
            </a:r>
          </a:p>
          <a:p>
            <a:pPr marL="285750" marR="0" lvl="0" indent="-2857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b="1" kern="0" baseline="0" dirty="0">
                <a:sym typeface="Arial"/>
              </a:rPr>
              <a:t>Streamline business processes: </a:t>
            </a:r>
            <a:r>
              <a:rPr lang="en-US" dirty="0"/>
              <a:t>Multi-channel, virtual interactions allow the customer to g</a:t>
            </a:r>
            <a:r>
              <a:rPr lang="en-US" sz="1200" dirty="0">
                <a:solidFill>
                  <a:schemeClr val="tx1"/>
                </a:solidFill>
                <a:ea typeface="Amazon Ember Display" panose="020F0603020204020204" pitchFamily="34" charset="0"/>
                <a:cs typeface="Amazon Ember Display" panose="020F0603020204020204" pitchFamily="34" charset="0"/>
              </a:rPr>
              <a:t>ather data to increase awareness and productivity. Tied with analytics, this data can be used for gathering feedback and acting on it to improve processes.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043649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000" b="1" dirty="0"/>
              <a:t>Industry</a:t>
            </a:r>
            <a:r>
              <a:rPr lang="en-US" sz="1000" dirty="0"/>
              <a:t>: Travel and Hospitality</a:t>
            </a:r>
          </a:p>
          <a:p>
            <a:r>
              <a:rPr lang="en-US" sz="1000" b="1" dirty="0"/>
              <a:t>Region: </a:t>
            </a:r>
            <a:r>
              <a:rPr lang="en-US" sz="1000" b="0" dirty="0"/>
              <a:t>EMEA</a:t>
            </a:r>
          </a:p>
          <a:p>
            <a:r>
              <a:rPr lang="en-US" sz="1000" b="1" dirty="0"/>
              <a:t>Company Description: </a:t>
            </a:r>
            <a:r>
              <a:rPr lang="en-US" sz="1000" b="0" i="0" kern="1200" dirty="0">
                <a:solidFill>
                  <a:schemeClr val="tx1"/>
                </a:solidFill>
                <a:effectLst/>
                <a:ea typeface="+mn-ea"/>
                <a:cs typeface="+mn-cs"/>
              </a:rPr>
              <a:t>Leading European airline</a:t>
            </a:r>
          </a:p>
          <a:p>
            <a:endParaRPr lang="en-US" sz="1000" b="0" i="0" kern="1200" dirty="0">
              <a:solidFill>
                <a:schemeClr val="tx1"/>
              </a:solidFill>
              <a:effectLst/>
              <a:ea typeface="+mn-ea"/>
              <a:cs typeface="+mn-cs"/>
            </a:endParaRPr>
          </a:p>
          <a:p>
            <a:pPr marL="171450" indent="-171450" defTabSz="1096963" fontAlgn="base">
              <a:lnSpc>
                <a:spcPct val="100000"/>
              </a:lnSpc>
              <a:spcBef>
                <a:spcPts val="0"/>
              </a:spcBef>
              <a:spcAft>
                <a:spcPts val="400"/>
              </a:spcAft>
              <a:buClr>
                <a:schemeClr val="accent1"/>
              </a:buClr>
              <a:buFont typeface="Arial" panose="020B0604020202020204" pitchFamily="34" charset="0"/>
              <a:buChar char="•"/>
              <a:defRPr/>
            </a:pPr>
            <a:r>
              <a:rPr lang="en-US" sz="1000" dirty="0"/>
              <a:t>Leading pure-play provider in the administration of government health and human services programs, including Medicaid and Medicare</a:t>
            </a:r>
          </a:p>
          <a:p>
            <a:pPr marL="171450" indent="-171450" defTabSz="1096963" fontAlgn="base">
              <a:lnSpc>
                <a:spcPct val="100000"/>
              </a:lnSpc>
              <a:spcBef>
                <a:spcPts val="0"/>
              </a:spcBef>
              <a:spcAft>
                <a:spcPts val="400"/>
              </a:spcAft>
              <a:buClr>
                <a:schemeClr val="accent1"/>
              </a:buClr>
              <a:buFont typeface="Arial" panose="020B0604020202020204" pitchFamily="34" charset="0"/>
              <a:buChar char="•"/>
              <a:defRPr/>
            </a:pPr>
            <a:r>
              <a:rPr lang="en-US" sz="1000" dirty="0"/>
              <a:t>Wanted customers to have 24/7 access to customer support </a:t>
            </a:r>
          </a:p>
          <a:p>
            <a:pPr marL="171450" indent="-171450" defTabSz="1096963" fontAlgn="base">
              <a:lnSpc>
                <a:spcPct val="100000"/>
              </a:lnSpc>
              <a:spcBef>
                <a:spcPts val="0"/>
              </a:spcBef>
              <a:spcAft>
                <a:spcPts val="400"/>
              </a:spcAft>
              <a:buClr>
                <a:schemeClr val="accent1"/>
              </a:buClr>
              <a:buFont typeface="Arial" panose="020B0604020202020204" pitchFamily="34" charset="0"/>
              <a:buChar char="•"/>
              <a:defRPr/>
            </a:pPr>
            <a:r>
              <a:rPr lang="en-US" sz="1000" dirty="0"/>
              <a:t>Since the launch in 2018, Ryanair chatbot has handled 3M conversations across a variety of languages a year</a:t>
            </a:r>
          </a:p>
          <a:p>
            <a:pPr marL="171450" indent="-171450" defTabSz="1096963" fontAlgn="base">
              <a:lnSpc>
                <a:spcPct val="100000"/>
              </a:lnSpc>
              <a:spcBef>
                <a:spcPts val="0"/>
              </a:spcBef>
              <a:spcAft>
                <a:spcPts val="400"/>
              </a:spcAft>
              <a:buClr>
                <a:schemeClr val="accent1"/>
              </a:buClr>
              <a:buFont typeface="Arial" panose="020B0604020202020204" pitchFamily="34" charset="0"/>
              <a:buChar char="•"/>
              <a:defRPr/>
            </a:pPr>
            <a:endParaRPr lang="en-US" sz="1000" dirty="0"/>
          </a:p>
          <a:p>
            <a:pPr lvl="0"/>
            <a:r>
              <a:rPr lang="en-US" sz="1000" dirty="0"/>
              <a:t>Since the launch in 2018, the Ryanair chatbot has handled almost 3 million conversations across English, Italian, French, Spanish and German. We see the Ryanair chatbot as an extension of our customer care team which has played a key role in enhancing our customer’s experience.</a:t>
            </a:r>
          </a:p>
          <a:p>
            <a:pPr lvl="0"/>
            <a:endParaRPr lang="en-US" sz="1000" dirty="0">
              <a:solidFill>
                <a:srgbClr val="FFFFFF"/>
              </a:solidFill>
            </a:endParaRPr>
          </a:p>
          <a:p>
            <a:pPr lvl="0" algn="r"/>
            <a:r>
              <a:rPr lang="en-US" sz="900" dirty="0">
                <a:solidFill>
                  <a:srgbClr val="FFFFFF"/>
                </a:solidFill>
              </a:rPr>
              <a:t>—Lee </a:t>
            </a:r>
            <a:r>
              <a:rPr lang="en-US" sz="900" dirty="0" err="1">
                <a:solidFill>
                  <a:srgbClr val="FFFFFF"/>
                </a:solidFill>
              </a:rPr>
              <a:t>Reddin</a:t>
            </a:r>
            <a:r>
              <a:rPr lang="en-US" sz="900" dirty="0">
                <a:solidFill>
                  <a:srgbClr val="FFFFFF"/>
                </a:solidFill>
              </a:rPr>
              <a:t>, Head of Service Design at Ryanair</a:t>
            </a:r>
          </a:p>
          <a:p>
            <a:pPr marL="171450" indent="-171450" defTabSz="1096963" fontAlgn="base">
              <a:lnSpc>
                <a:spcPct val="100000"/>
              </a:lnSpc>
              <a:spcBef>
                <a:spcPts val="0"/>
              </a:spcBef>
              <a:spcAft>
                <a:spcPts val="400"/>
              </a:spcAft>
              <a:buClr>
                <a:schemeClr val="accent1"/>
              </a:buClr>
              <a:buFont typeface="Arial" panose="020B0604020202020204" pitchFamily="34" charset="0"/>
              <a:buChar char="•"/>
              <a:defRPr/>
            </a:pPr>
            <a:endParaRPr lang="en-US" sz="1000" dirty="0"/>
          </a:p>
          <a:p>
            <a:endParaRPr lang="en-US" sz="1000" b="0" i="0" kern="1200" dirty="0">
              <a:solidFill>
                <a:schemeClr val="tx1"/>
              </a:solidFill>
              <a:effectLst/>
              <a:ea typeface="+mn-ea"/>
              <a:cs typeface="+mn-cs"/>
            </a:endParaRPr>
          </a:p>
          <a:p>
            <a:endParaRPr lang="en-US" sz="10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t>Use Case: </a:t>
            </a:r>
            <a:r>
              <a:rPr lang="en-US" sz="1000" b="0" dirty="0"/>
              <a:t>Chatbot</a:t>
            </a:r>
            <a:endParaRPr lang="en-US" sz="1000"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kern="1200" baseline="0" dirty="0">
                <a:solidFill>
                  <a:schemeClr val="tx1"/>
                </a:solidFill>
                <a:effectLst/>
                <a:ea typeface="+mn-ea"/>
                <a:cs typeface="+mn-cs"/>
              </a:rPr>
              <a:t>Solution: </a:t>
            </a:r>
            <a:r>
              <a:rPr lang="en-US" sz="1000" b="0" i="0" kern="1200" baseline="0" dirty="0">
                <a:solidFill>
                  <a:schemeClr val="tx1"/>
                </a:solidFill>
                <a:effectLst/>
                <a:ea typeface="+mn-ea"/>
                <a:cs typeface="+mn-cs"/>
              </a:rPr>
              <a:t>AWS CCI Partner, Cation Consulting uses </a:t>
            </a:r>
            <a:r>
              <a:rPr lang="en-US" sz="1000" b="0" i="0" kern="1200" baseline="0" dirty="0" err="1">
                <a:solidFill>
                  <a:schemeClr val="tx1"/>
                </a:solidFill>
                <a:effectLst/>
                <a:ea typeface="+mn-ea"/>
                <a:cs typeface="+mn-cs"/>
              </a:rPr>
              <a:t>Parly</a:t>
            </a:r>
            <a:r>
              <a:rPr lang="en-US" sz="1000" b="0" i="0" kern="1200" baseline="0" dirty="0">
                <a:solidFill>
                  <a:schemeClr val="tx1"/>
                </a:solidFill>
                <a:effectLst/>
                <a:ea typeface="+mn-ea"/>
                <a:cs typeface="+mn-cs"/>
              </a:rPr>
              <a:t> a multi-lingual, multi-channel Chatbot platform that leverages Amazon Lex and Amazon </a:t>
            </a:r>
            <a:r>
              <a:rPr lang="en-US" sz="1000" b="0" i="0" kern="1200" baseline="0" dirty="0" err="1">
                <a:solidFill>
                  <a:schemeClr val="tx1"/>
                </a:solidFill>
                <a:effectLst/>
                <a:ea typeface="+mn-ea"/>
                <a:cs typeface="+mn-cs"/>
              </a:rPr>
              <a:t>Sagemaker</a:t>
            </a:r>
            <a:r>
              <a:rPr lang="en-US" sz="1000" b="0" i="0" kern="1200" baseline="0" dirty="0">
                <a:solidFill>
                  <a:schemeClr val="tx1"/>
                </a:solidFill>
                <a:effectLst/>
                <a:ea typeface="+mn-ea"/>
                <a:cs typeface="+mn-cs"/>
              </a:rPr>
              <a:t> to </a:t>
            </a:r>
            <a:r>
              <a:rPr lang="en-US" sz="1000" b="0" i="0" kern="1200" baseline="0" dirty="0" err="1">
                <a:solidFill>
                  <a:schemeClr val="tx1"/>
                </a:solidFill>
                <a:effectLst/>
                <a:ea typeface="+mn-ea"/>
                <a:cs typeface="+mn-cs"/>
              </a:rPr>
              <a:t>optimise</a:t>
            </a:r>
            <a:r>
              <a:rPr lang="en-US" sz="1000" b="0" i="0" kern="1200" baseline="0" dirty="0">
                <a:solidFill>
                  <a:schemeClr val="tx1"/>
                </a:solidFill>
                <a:effectLst/>
                <a:ea typeface="+mn-ea"/>
                <a:cs typeface="+mn-cs"/>
              </a:rPr>
              <a:t> responses to customer enquiries, in a perpetually learning environment. It also uses Amazon Comprehend to provide sentiment analysis, while Amazon Translate is used to localize the ingress language for processing.</a:t>
            </a:r>
            <a:endParaRPr lang="en-US" sz="10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Calibri" panose="020F0502020204030204" pitchFamily="34" charset="0"/>
                <a:cs typeface="Calibri" panose="020F0502020204030204" pitchFamily="34" charset="0"/>
              </a:rPr>
              <a:t>Business impact: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b="0" dirty="0"/>
              <a:t>3</a:t>
            </a:r>
            <a:r>
              <a:rPr lang="en-US" sz="1000" b="0" baseline="0" dirty="0"/>
              <a:t> million conversations was over the period of about a year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000" b="1" dirty="0"/>
          </a:p>
          <a:p>
            <a:pPr marL="0" indent="0">
              <a:buFont typeface="Arial" panose="020B0604020202020204" pitchFamily="34" charset="0"/>
              <a:buNone/>
            </a:pPr>
            <a:r>
              <a:rPr lang="en-US" sz="1000" b="1" dirty="0"/>
              <a:t>Resources: </a:t>
            </a:r>
          </a:p>
          <a:p>
            <a:pPr marL="171450" indent="-171450">
              <a:buFont typeface="Arial" panose="020B0604020202020204" pitchFamily="34" charset="0"/>
              <a:buChar char="•"/>
            </a:pPr>
            <a:r>
              <a:rPr lang="en-US" sz="1000" b="0" dirty="0"/>
              <a:t>Video Testimonial with Cation Consulting—https://www.youtube.com/watch?v=FAa07VWWy2Y</a:t>
            </a:r>
          </a:p>
          <a:p>
            <a:pPr marL="171450" indent="-171450">
              <a:buFont typeface="Arial" panose="020B0604020202020204" pitchFamily="34" charset="0"/>
              <a:buChar char="•"/>
            </a:pPr>
            <a:r>
              <a:rPr lang="en-US" sz="1100" b="0" i="0" u="none" kern="1200" dirty="0">
                <a:solidFill>
                  <a:schemeClr val="tx1"/>
                </a:solidFill>
                <a:effectLst/>
                <a:ea typeface="+mn-ea"/>
                <a:cs typeface="+mn-cs"/>
              </a:rPr>
              <a:t>This is my Architecture (Cation</a:t>
            </a:r>
            <a:r>
              <a:rPr lang="en-US" sz="1100" b="0" i="0" u="none" kern="1200" baseline="0" dirty="0">
                <a:solidFill>
                  <a:schemeClr val="tx1"/>
                </a:solidFill>
                <a:effectLst/>
                <a:ea typeface="+mn-ea"/>
                <a:cs typeface="+mn-cs"/>
              </a:rPr>
              <a:t> consulting/Ryanair)— https://www.youtube.com/watch?v=dAQhNjwkOX8&amp;feature=youtu.be</a:t>
            </a:r>
          </a:p>
          <a:p>
            <a:pPr marL="171450" indent="-171450">
              <a:buFontTx/>
              <a:buChar char="-"/>
            </a:pPr>
            <a:endParaRPr lang="en-US" sz="1100" b="0" i="0" kern="1200" dirty="0">
              <a:solidFill>
                <a:schemeClr val="tx1"/>
              </a:solidFill>
              <a:effectLst/>
              <a:ea typeface="+mn-ea"/>
              <a:cs typeface="+mn-cs"/>
            </a:endParaRPr>
          </a:p>
          <a:p>
            <a:endParaRPr lang="en-US" sz="1000" dirty="0"/>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984829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i="0" kern="1200" dirty="0">
                <a:solidFill>
                  <a:schemeClr val="tx1"/>
                </a:solidFill>
                <a:ea typeface="+mn-ea"/>
                <a:cs typeface="+mn-cs"/>
              </a:rPr>
              <a:t>#FinancialServices #PS #AMER </a:t>
            </a:r>
            <a:r>
              <a:rPr lang="en-US" sz="1000" b="1" dirty="0"/>
              <a:t>#MLM #CitizenEngagement&amp;Services #Rekognition #Lex #Polly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b="1" dirty="0"/>
          </a:p>
          <a:p>
            <a:r>
              <a:rPr lang="en-US" sz="1000" b="1" dirty="0"/>
              <a:t>Problem</a:t>
            </a:r>
            <a:r>
              <a:rPr lang="en-US" sz="1000" b="0" dirty="0"/>
              <a:t>:</a:t>
            </a:r>
          </a:p>
          <a:p>
            <a:pPr marL="171450" indent="-171450">
              <a:buFontTx/>
              <a:buChar char="-"/>
            </a:pPr>
            <a:r>
              <a:rPr lang="en-US" sz="1200" b="0" i="0" u="none" strike="noStrike" kern="1200" dirty="0">
                <a:solidFill>
                  <a:schemeClr val="tx1"/>
                </a:solidFill>
                <a:effectLst/>
                <a:ea typeface="+mn-ea"/>
                <a:cs typeface="+mn-cs"/>
                <a:hlinkClick r:id="rId3"/>
              </a:rPr>
              <a:t>ROYBI Inc.</a:t>
            </a:r>
            <a:r>
              <a:rPr lang="en-US" sz="1200" b="0" i="0" kern="1200" dirty="0">
                <a:solidFill>
                  <a:schemeClr val="tx1"/>
                </a:solidFill>
                <a:effectLst/>
                <a:ea typeface="+mn-ea"/>
                <a:cs typeface="+mn-cs"/>
              </a:rPr>
              <a:t> is a startup dedicated to reinventing early-childhood education.</a:t>
            </a:r>
          </a:p>
          <a:p>
            <a:pPr marL="171450" indent="-171450">
              <a:buFontTx/>
              <a:buChar char="-"/>
            </a:pPr>
            <a:r>
              <a:rPr lang="en-US" sz="1200" b="0" i="0" kern="1200" dirty="0">
                <a:solidFill>
                  <a:schemeClr val="tx1"/>
                </a:solidFill>
                <a:effectLst/>
                <a:ea typeface="+mn-ea"/>
                <a:cs typeface="+mn-cs"/>
              </a:rPr>
              <a:t>Wanted to develop an interactive robot that could communicate with children with predeveloped learning content to help children build conversational, language and STEM skills</a:t>
            </a:r>
          </a:p>
          <a:p>
            <a:pPr marL="171450" indent="-171450">
              <a:buFontTx/>
              <a:buChar char="-"/>
            </a:pPr>
            <a:r>
              <a:rPr lang="en-US" sz="1200" b="0" i="0" kern="1200" dirty="0">
                <a:solidFill>
                  <a:schemeClr val="tx1"/>
                </a:solidFill>
                <a:effectLst/>
                <a:ea typeface="+mn-ea"/>
                <a:cs typeface="+mn-cs"/>
              </a:rPr>
              <a:t>Needed technology to enable natural-language voice capabilities and customized learning.</a:t>
            </a:r>
          </a:p>
          <a:p>
            <a:pPr marL="171450" indent="-171450">
              <a:buFontTx/>
              <a:buChar char="-"/>
            </a:pPr>
            <a:endParaRPr lang="en-US" sz="1800" dirty="0">
              <a:solidFill>
                <a:srgbClr val="000000"/>
              </a:solidFill>
              <a:effectLst/>
              <a:ea typeface="Calibri" panose="020F0502020204030204" pitchFamily="34" charset="0"/>
            </a:endParaRPr>
          </a:p>
          <a:p>
            <a:pPr marL="0" marR="0" indent="0">
              <a:spcBef>
                <a:spcPts val="0"/>
              </a:spcBef>
              <a:spcAft>
                <a:spcPts val="0"/>
              </a:spcAft>
              <a:buFontTx/>
              <a:buNone/>
            </a:pPr>
            <a:r>
              <a:rPr lang="en-US" sz="1800" b="1" dirty="0"/>
              <a:t>Solution</a:t>
            </a:r>
            <a:r>
              <a:rPr lang="en-US" sz="1800" dirty="0"/>
              <a:t>: </a:t>
            </a:r>
          </a:p>
          <a:p>
            <a:pPr marL="171450" indent="-171450">
              <a:buFontTx/>
              <a:buChar char="-"/>
            </a:pPr>
            <a:r>
              <a:rPr lang="en-US" sz="1000" dirty="0"/>
              <a:t>Used Amazon </a:t>
            </a:r>
            <a:r>
              <a:rPr lang="en-US" sz="1000" dirty="0" err="1"/>
              <a:t>Rekognition</a:t>
            </a:r>
            <a:r>
              <a:rPr lang="en-US" sz="1000" dirty="0"/>
              <a:t> to initiate conversations with the user with facial analysis and facial search capabilities</a:t>
            </a:r>
          </a:p>
          <a:p>
            <a:pPr marL="171450" indent="-171450">
              <a:buFontTx/>
              <a:buChar char="-"/>
            </a:pPr>
            <a:r>
              <a:rPr lang="en-US" sz="1000" dirty="0"/>
              <a:t>Leverages Amazon Lex to power the conversational interface that allows the ROYBI robot to process and understands what children say</a:t>
            </a:r>
          </a:p>
          <a:p>
            <a:pPr marL="171450" indent="-171450">
              <a:buFontTx/>
              <a:buChar char="-"/>
            </a:pPr>
            <a:r>
              <a:rPr lang="en-US" sz="1000" dirty="0"/>
              <a:t>Used Amazon Polly to generate a natural-sounding human voice for the robot</a:t>
            </a:r>
          </a:p>
          <a:p>
            <a:pPr marL="171450" indent="-171450">
              <a:buFontTx/>
              <a:buChar char="-"/>
            </a:pPr>
            <a:endParaRPr lang="en-US" sz="1000" dirty="0"/>
          </a:p>
          <a:p>
            <a:r>
              <a:rPr lang="en-US" sz="1000" b="1" dirty="0"/>
              <a:t>Impact</a:t>
            </a:r>
            <a:r>
              <a:rPr lang="en-US" sz="1000" b="0" dirty="0"/>
              <a:t>:</a:t>
            </a:r>
          </a:p>
          <a:p>
            <a:pPr marL="171450" indent="-171450">
              <a:buFontTx/>
              <a:buChar char="-"/>
            </a:pPr>
            <a:r>
              <a:rPr lang="en-US" sz="1200" b="0" i="0" kern="1200" dirty="0">
                <a:solidFill>
                  <a:schemeClr val="tx1"/>
                </a:solidFill>
                <a:effectLst/>
                <a:ea typeface="+mn-ea"/>
                <a:cs typeface="+mn-cs"/>
              </a:rPr>
              <a:t>Helps develop a friendly, interactive, educational robot for young students</a:t>
            </a:r>
          </a:p>
          <a:p>
            <a:pPr marL="171450" indent="-171450">
              <a:buFontTx/>
              <a:buChar char="-"/>
            </a:pPr>
            <a:r>
              <a:rPr lang="en-US" sz="1200" b="0" i="0" kern="1200" dirty="0">
                <a:solidFill>
                  <a:schemeClr val="tx1"/>
                </a:solidFill>
                <a:effectLst/>
                <a:ea typeface="+mn-ea"/>
                <a:cs typeface="+mn-cs"/>
              </a:rPr>
              <a:t>Sped the ROYBI robot to market 5 months earlier than expected</a:t>
            </a:r>
          </a:p>
          <a:p>
            <a:pPr marL="285750" marR="0" lvl="0" indent="-285750" algn="l" defTabSz="457200" rtl="0" eaLnBrk="1" fontAlgn="auto" latinLnBrk="0" hangingPunct="1">
              <a:lnSpc>
                <a:spcPct val="107000"/>
              </a:lnSpc>
              <a:spcBef>
                <a:spcPts val="0"/>
              </a:spcBef>
              <a:spcAft>
                <a:spcPts val="800"/>
              </a:spcAft>
              <a:buClrTx/>
              <a:buSzTx/>
              <a:buFontTx/>
              <a:buChar char="-"/>
              <a:tabLst/>
              <a:defRPr/>
            </a:pPr>
            <a:endParaRPr lang="en-US" sz="1800" dirty="0">
              <a:effectLst/>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rPr>
              <a:t>https://aws.amazon.com/solutions/case-studies/roybi-case-study/</a:t>
            </a: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800" dirty="0">
                <a:effectLst/>
              </a:rPr>
              <a:t>https://aws.amazon.com/blogs/publicsector/ai-powered-speech-recognition-creating-interactive-learning-experiences-children-adults/</a:t>
            </a:r>
            <a:endParaRPr lang="en-US" sz="1200" b="0" i="0" dirty="0">
              <a:solidFill>
                <a:srgbClr val="333333"/>
              </a:solidFill>
              <a:effectLst/>
            </a:endParaRP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19259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Use case categories:</a:t>
            </a:r>
          </a:p>
          <a:p>
            <a:pPr marL="628650" lvl="1" indent="-171450">
              <a:buFont typeface="Arial" panose="020B0604020202020204" pitchFamily="34" charset="0"/>
              <a:buChar char="•"/>
            </a:pPr>
            <a:r>
              <a:rPr lang="en-US" sz="1200" b="0" i="0" u="none" strike="noStrike" kern="1200" dirty="0">
                <a:solidFill>
                  <a:schemeClr val="tx1"/>
                </a:solidFill>
                <a:effectLst/>
                <a:ea typeface="+mn-ea"/>
                <a:cs typeface="+mn-cs"/>
              </a:rPr>
              <a:t>Insurance forms for text extraction (i.e. ACORD forms, health insurance forms)</a:t>
            </a:r>
          </a:p>
          <a:p>
            <a:pPr marL="628650" lvl="1" indent="-171450">
              <a:buFont typeface="Arial" panose="020B0604020202020204" pitchFamily="34" charset="0"/>
              <a:buChar char="•"/>
            </a:pPr>
            <a:r>
              <a:rPr lang="en-US" sz="1200" b="0" i="0" u="none" strike="noStrike" kern="1200" dirty="0">
                <a:solidFill>
                  <a:schemeClr val="tx1"/>
                </a:solidFill>
                <a:effectLst/>
                <a:ea typeface="+mn-ea"/>
                <a:cs typeface="+mn-cs"/>
              </a:rPr>
              <a:t>Mortgage applications, mortgage packets including documents like W-2’s, paystubs, etc. </a:t>
            </a:r>
          </a:p>
          <a:p>
            <a:pPr marL="628650" lvl="1" indent="-171450">
              <a:buFont typeface="Arial" panose="020B0604020202020204" pitchFamily="34" charset="0"/>
              <a:buChar char="•"/>
            </a:pPr>
            <a:r>
              <a:rPr lang="en-US" sz="1200" b="0" i="0" u="none" strike="noStrike" kern="1200" dirty="0">
                <a:solidFill>
                  <a:schemeClr val="tx1"/>
                </a:solidFill>
                <a:effectLst/>
                <a:ea typeface="+mn-ea"/>
                <a:cs typeface="+mn-cs"/>
              </a:rPr>
              <a:t>Medical forms similar to health insurance but could be medical intake forms</a:t>
            </a:r>
          </a:p>
          <a:p>
            <a:pPr marL="628650" lvl="1" indent="-171450">
              <a:buFont typeface="Arial" panose="020B0604020202020204" pitchFamily="34" charset="0"/>
              <a:buChar char="•"/>
            </a:pPr>
            <a:r>
              <a:rPr lang="en-US" sz="1200" b="0" i="0" u="none" strike="noStrike" kern="1200" dirty="0">
                <a:solidFill>
                  <a:schemeClr val="tx1"/>
                </a:solidFill>
                <a:effectLst/>
                <a:ea typeface="+mn-ea"/>
                <a:cs typeface="+mn-cs"/>
              </a:rPr>
              <a:t>Financial documents</a:t>
            </a:r>
          </a:p>
          <a:p>
            <a:pPr marL="628650" lvl="1" indent="-171450">
              <a:buFont typeface="Arial" panose="020B0604020202020204" pitchFamily="34" charset="0"/>
              <a:buChar char="•"/>
            </a:pPr>
            <a:r>
              <a:rPr lang="en-US" sz="1200" b="0" i="0" u="none" strike="noStrike" kern="1200" dirty="0">
                <a:solidFill>
                  <a:schemeClr val="tx1"/>
                </a:solidFill>
                <a:effectLst/>
                <a:ea typeface="+mn-ea"/>
                <a:cs typeface="+mn-cs"/>
              </a:rPr>
              <a:t>Legal documents like contracts</a:t>
            </a:r>
          </a:p>
          <a:p>
            <a:pPr marL="171450" indent="-171450">
              <a:buFont typeface="Arial" panose="020B0604020202020204" pitchFamily="34" charset="0"/>
              <a:buChar char="•"/>
            </a:pPr>
            <a:endParaRPr lang="en-US" sz="1200" b="0" i="0" u="none" strike="noStrike" kern="1200" dirty="0">
              <a:solidFill>
                <a:schemeClr val="tx1"/>
              </a:solidFill>
              <a:effectLs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Organizations across industries, including financial services and healthcare, have a large number of documents that require processing, which is time consuming and expensive and often requires human overhead. </a:t>
            </a:r>
          </a:p>
          <a:p>
            <a:pPr marL="628650" lvl="1" indent="-171450">
              <a:buFont typeface="Arial" panose="020B0604020202020204" pitchFamily="34" charset="0"/>
              <a:buChar char="•"/>
            </a:pPr>
            <a:r>
              <a:rPr lang="en-US" sz="1200" b="0" i="0" u="none" strike="noStrike" kern="1200" dirty="0">
                <a:solidFill>
                  <a:schemeClr val="tx1"/>
                </a:solidFill>
                <a:effectLst/>
                <a:ea typeface="+mn-ea"/>
                <a:cs typeface="+mn-cs"/>
              </a:rPr>
              <a:t>Industries:</a:t>
            </a:r>
          </a:p>
          <a:p>
            <a:pPr marL="1200150" marR="0" lvl="2" indent="-2857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700" dirty="0">
                <a:solidFill>
                  <a:srgbClr val="232F3E"/>
                </a:solidFill>
              </a:rPr>
              <a:t>Financial Services</a:t>
            </a:r>
          </a:p>
          <a:p>
            <a:pPr marL="1200150" marR="0" lvl="2" indent="-2857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232F3E"/>
                </a:solidFill>
                <a:effectLst/>
                <a:uLnTx/>
                <a:uFillTx/>
                <a:ea typeface="+mn-ea"/>
                <a:cs typeface="+mn-cs"/>
              </a:rPr>
              <a:t>Healthcare &amp; Life Science</a:t>
            </a:r>
          </a:p>
          <a:p>
            <a:pPr marL="1200150" marR="0" lvl="2" indent="-2857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700" dirty="0">
                <a:solidFill>
                  <a:srgbClr val="232F3E"/>
                </a:solidFill>
              </a:rPr>
              <a:t>Media &amp; Entertainment</a:t>
            </a:r>
          </a:p>
          <a:p>
            <a:pPr marL="1200150" marR="0" lvl="2" indent="-2857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700" dirty="0">
                <a:solidFill>
                  <a:srgbClr val="232F3E"/>
                </a:solidFill>
              </a:rPr>
              <a:t>Manufacturing</a:t>
            </a:r>
          </a:p>
          <a:p>
            <a:pPr marL="171450" marR="0" lvl="0" indent="-1714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200" b="0" i="0" u="none" strike="noStrike" kern="1200" dirty="0">
                <a:solidFill>
                  <a:srgbClr val="232F3E"/>
                </a:solidFill>
                <a:effectLst/>
                <a:ea typeface="+mn-ea"/>
                <a:cs typeface="+mn-cs"/>
              </a:rPr>
              <a:t>Benefits:</a:t>
            </a:r>
          </a:p>
          <a:p>
            <a:pPr marL="628650" marR="0" lvl="1" indent="-1714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200" b="0" i="0" u="none" strike="noStrike" kern="1200" dirty="0">
                <a:solidFill>
                  <a:srgbClr val="232F3E"/>
                </a:solidFill>
                <a:effectLst/>
                <a:ea typeface="+mn-ea"/>
                <a:cs typeface="+mn-cs"/>
              </a:rPr>
              <a:t>Using AWS AI services you can get higher accuracy of data using Textract to extract data and Comprehend to understand the data extracted and send this info to downstream applications</a:t>
            </a:r>
          </a:p>
          <a:p>
            <a:pPr marL="628650" marR="0" lvl="1" indent="-1714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200" b="0" i="0" u="none" strike="noStrike" kern="1200" dirty="0">
                <a:solidFill>
                  <a:srgbClr val="232F3E"/>
                </a:solidFill>
                <a:effectLst/>
                <a:ea typeface="+mn-ea"/>
                <a:cs typeface="+mn-cs"/>
              </a:rPr>
              <a:t>AWS AI services are out of the box services so they are easy to implement which means faster data processing and quick set up</a:t>
            </a:r>
          </a:p>
          <a:p>
            <a:pPr marL="628650" marR="0" lvl="1" indent="-1714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200" b="0" i="0" u="none" strike="noStrike" kern="1200" dirty="0">
                <a:solidFill>
                  <a:srgbClr val="232F3E"/>
                </a:solidFill>
                <a:effectLst/>
                <a:ea typeface="+mn-ea"/>
                <a:cs typeface="+mn-cs"/>
              </a:rPr>
              <a:t>By implementing automation, you can improve employee productivity and have employees work on high impact work vs. data entry</a:t>
            </a:r>
          </a:p>
          <a:p>
            <a:pPr marL="628650" marR="0" lvl="1" indent="-1714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200" b="0" i="0" u="none" strike="noStrike" kern="1200" dirty="0">
                <a:solidFill>
                  <a:srgbClr val="232F3E"/>
                </a:solidFill>
                <a:effectLst/>
                <a:ea typeface="+mn-ea"/>
                <a:cs typeface="+mn-cs"/>
              </a:rPr>
              <a:t>Forrester TEI report states customers can save up to 50% in costs by implementing AI into their document pipelines and replacing legacy systems</a:t>
            </a:r>
          </a:p>
          <a:p>
            <a:pPr marL="171450" marR="0" lvl="0" indent="-171450"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200" b="0" i="0" u="none" strike="noStrike" kern="1200" dirty="0">
                <a:solidFill>
                  <a:srgbClr val="232F3E"/>
                </a:solidFill>
                <a:effectLst/>
                <a:ea typeface="+mn-ea"/>
                <a:cs typeface="+mn-cs"/>
              </a:rPr>
              <a:t>Other information: </a:t>
            </a:r>
            <a:endParaRPr lang="en-US" sz="1200" b="0" i="0" u="none" strike="noStrike" kern="1200" dirty="0">
              <a:solidFill>
                <a:schemeClr val="tx1"/>
              </a:solidFill>
              <a:effectLs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With Amazon Textract, Amazon Comprehend, and Amazon Augmented AI (Amazon A2I), AWS can help you extract data from digital forms and handwritten documents to perform tasks, such as processing loan applications, analyzing customer sentiment, determining patient treatments, or filtering out non-compliant purchases from invoices.</a:t>
            </a:r>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Amazon Textract and Amazon Comprehend use automation and natural language processing to extract data, classify documents, and produce insights that are meaningful to your business. Amazon A2I makes it easy to build and manage human reviews for machine learning applications, when human reviews are critical for data accuracy or compliance.</a:t>
            </a:r>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With AWS, you can extract text and data from virtually any document without manual effort. Process millions of pages in hours, uncover valuable insights, and implement human reviews with intelligent document processing.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010069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000" b="1" dirty="0"/>
              <a:t>#Healthcare #ENT AMER #IDP #Textract</a:t>
            </a:r>
          </a:p>
          <a:p>
            <a:endParaRPr lang="en-US" sz="1000" b="1" dirty="0"/>
          </a:p>
          <a:p>
            <a:r>
              <a:rPr lang="en-US" sz="1000" b="1" dirty="0"/>
              <a:t>Problem</a:t>
            </a:r>
            <a:r>
              <a:rPr lang="en-US" sz="1000" b="0" dirty="0"/>
              <a:t>:</a:t>
            </a:r>
          </a:p>
          <a:p>
            <a:pPr marL="171450" indent="-171450">
              <a:buFontTx/>
              <a:buChar char="-"/>
            </a:pPr>
            <a:r>
              <a:rPr lang="en-US" sz="1000" b="0" i="0" kern="1200" dirty="0" err="1">
                <a:solidFill>
                  <a:schemeClr val="tx1"/>
                </a:solidFill>
                <a:effectLst/>
                <a:ea typeface="+mn-ea"/>
                <a:cs typeface="+mn-cs"/>
              </a:rPr>
              <a:t>Elevance</a:t>
            </a:r>
            <a:r>
              <a:rPr lang="en-US" sz="1000" b="0" i="0" kern="1200" dirty="0">
                <a:solidFill>
                  <a:schemeClr val="tx1"/>
                </a:solidFill>
                <a:effectLst/>
                <a:ea typeface="+mn-ea"/>
                <a:cs typeface="+mn-cs"/>
              </a:rPr>
              <a:t> Health is one of the largest health insurance providers in the United States with over 40 million members</a:t>
            </a:r>
          </a:p>
          <a:p>
            <a:pPr marL="171450" indent="-171450">
              <a:buFontTx/>
              <a:buChar char="-"/>
            </a:pPr>
            <a:r>
              <a:rPr lang="en-US" sz="1000" b="0" i="0" kern="1200" dirty="0">
                <a:solidFill>
                  <a:schemeClr val="tx1"/>
                </a:solidFill>
                <a:effectLst/>
                <a:ea typeface="+mn-ea"/>
                <a:cs typeface="+mn-cs"/>
              </a:rPr>
              <a:t>Health insurance companies spend millions of dollars to extract sensitive information from claims forms and accompanying attachments to perform their business operations. At </a:t>
            </a:r>
            <a:r>
              <a:rPr lang="en-US" sz="1000" b="0" i="0" u="none" strike="noStrike" kern="1200" dirty="0" err="1">
                <a:solidFill>
                  <a:schemeClr val="tx1"/>
                </a:solidFill>
                <a:effectLst/>
                <a:ea typeface="+mn-ea"/>
                <a:cs typeface="+mn-cs"/>
              </a:rPr>
              <a:t>Elevance</a:t>
            </a:r>
            <a:r>
              <a:rPr lang="en-US" sz="1000" b="0" i="0" u="none" strike="noStrike" kern="1200" dirty="0">
                <a:solidFill>
                  <a:schemeClr val="tx1"/>
                </a:solidFill>
                <a:effectLst/>
                <a:ea typeface="+mn-ea"/>
                <a:cs typeface="+mn-cs"/>
              </a:rPr>
              <a:t> Health </a:t>
            </a:r>
            <a:r>
              <a:rPr lang="en-US" sz="1000" b="0" i="0" kern="1200" dirty="0">
                <a:solidFill>
                  <a:schemeClr val="tx1"/>
                </a:solidFill>
                <a:effectLst/>
                <a:ea typeface="+mn-ea"/>
                <a:cs typeface="+mn-cs"/>
              </a:rPr>
              <a:t>it took an average of 20 minutes per claim to manually extract this information. To reduce manual labor, the company wanted to automate the process.</a:t>
            </a:r>
            <a:br>
              <a:rPr lang="en-US" sz="1000" dirty="0">
                <a:solidFill>
                  <a:srgbClr val="000000"/>
                </a:solidFill>
                <a:effectLst/>
                <a:ea typeface="Calibri" panose="020F0502020204030204" pitchFamily="34" charset="0"/>
              </a:rPr>
            </a:br>
            <a:endParaRPr lang="en-US" sz="1000" dirty="0">
              <a:solidFill>
                <a:srgbClr val="000000"/>
              </a:solidFill>
              <a:effectLst/>
              <a:ea typeface="Calibri" panose="020F0502020204030204" pitchFamily="34" charset="0"/>
            </a:endParaRPr>
          </a:p>
          <a:p>
            <a:pPr marL="0" marR="0" indent="0">
              <a:spcBef>
                <a:spcPts val="0"/>
              </a:spcBef>
              <a:spcAft>
                <a:spcPts val="0"/>
              </a:spcAft>
              <a:buFontTx/>
              <a:buNone/>
            </a:pPr>
            <a:r>
              <a:rPr lang="en-US" sz="1000" b="1" dirty="0"/>
              <a:t>Solution</a:t>
            </a:r>
            <a:r>
              <a:rPr lang="en-US" sz="1000" dirty="0"/>
              <a:t>: </a:t>
            </a:r>
          </a:p>
          <a:p>
            <a:pPr marL="171450" indent="-171450">
              <a:buFontTx/>
              <a:buChar char="-"/>
            </a:pPr>
            <a:r>
              <a:rPr lang="en-US" sz="1000" b="0" i="0" kern="1200" dirty="0" err="1">
                <a:solidFill>
                  <a:schemeClr val="tx1"/>
                </a:solidFill>
                <a:effectLst/>
                <a:ea typeface="+mn-ea"/>
                <a:cs typeface="+mn-cs"/>
              </a:rPr>
              <a:t>Elevance</a:t>
            </a:r>
            <a:r>
              <a:rPr lang="en-US" sz="1000" b="0" i="0" kern="1200" dirty="0">
                <a:solidFill>
                  <a:schemeClr val="tx1"/>
                </a:solidFill>
                <a:effectLst/>
                <a:ea typeface="+mn-ea"/>
                <a:cs typeface="+mn-cs"/>
              </a:rPr>
              <a:t> </a:t>
            </a:r>
            <a:r>
              <a:rPr lang="en-US" sz="1000" b="0" i="0" kern="1200" dirty="0" err="1">
                <a:solidFill>
                  <a:schemeClr val="tx1"/>
                </a:solidFill>
                <a:effectLst/>
                <a:ea typeface="+mn-ea"/>
                <a:cs typeface="+mn-cs"/>
              </a:rPr>
              <a:t>Heatlh</a:t>
            </a:r>
            <a:r>
              <a:rPr lang="en-US" sz="1000" b="0" i="0" kern="1200" dirty="0">
                <a:solidFill>
                  <a:schemeClr val="tx1"/>
                </a:solidFill>
                <a:effectLst/>
                <a:ea typeface="+mn-ea"/>
                <a:cs typeface="+mn-cs"/>
              </a:rPr>
              <a:t> used </a:t>
            </a:r>
            <a:r>
              <a:rPr lang="en-US" sz="1000" b="0" i="0" u="none" strike="noStrike" kern="1200" dirty="0">
                <a:solidFill>
                  <a:schemeClr val="tx1"/>
                </a:solidFill>
                <a:effectLst/>
                <a:ea typeface="+mn-ea"/>
                <a:cs typeface="+mn-cs"/>
                <a:hlinkClick r:id="rId3"/>
              </a:rPr>
              <a:t>Amazon Textract</a:t>
            </a:r>
            <a:r>
              <a:rPr lang="en-US" sz="1000" b="0" i="0" kern="1200" dirty="0">
                <a:solidFill>
                  <a:schemeClr val="tx1"/>
                </a:solidFill>
                <a:effectLst/>
                <a:ea typeface="+mn-ea"/>
                <a:cs typeface="+mn-cs"/>
              </a:rPr>
              <a:t>—a fully managed machine learning service that automatically extracts printed text, handwriting, and other data from scanned documents—to digitize and automate its claims process. </a:t>
            </a:r>
          </a:p>
          <a:p>
            <a:pPr marL="171450" indent="-171450">
              <a:buFontTx/>
              <a:buChar char="-"/>
            </a:pPr>
            <a:r>
              <a:rPr lang="en-US" sz="1000" b="0" i="0" kern="1200" dirty="0" err="1">
                <a:solidFill>
                  <a:schemeClr val="tx1"/>
                </a:solidFill>
                <a:effectLst/>
                <a:ea typeface="+mn-ea"/>
                <a:cs typeface="+mn-cs"/>
              </a:rPr>
              <a:t>Elevance</a:t>
            </a:r>
            <a:r>
              <a:rPr lang="en-US" sz="1000" b="0" i="0" kern="1200" dirty="0">
                <a:solidFill>
                  <a:schemeClr val="tx1"/>
                </a:solidFill>
                <a:effectLst/>
                <a:ea typeface="+mn-ea"/>
                <a:cs typeface="+mn-cs"/>
              </a:rPr>
              <a:t> </a:t>
            </a:r>
            <a:r>
              <a:rPr lang="en-US" sz="1000" b="0" i="0" kern="1200" dirty="0" err="1">
                <a:solidFill>
                  <a:schemeClr val="tx1"/>
                </a:solidFill>
                <a:effectLst/>
                <a:ea typeface="+mn-ea"/>
                <a:cs typeface="+mn-cs"/>
              </a:rPr>
              <a:t>Heatlh</a:t>
            </a:r>
            <a:r>
              <a:rPr lang="en-US" sz="1000" b="0" i="0" kern="1200" dirty="0">
                <a:solidFill>
                  <a:schemeClr val="tx1"/>
                </a:solidFill>
                <a:effectLst/>
                <a:ea typeface="+mn-ea"/>
                <a:cs typeface="+mn-cs"/>
              </a:rPr>
              <a:t>  chose Amazon Textract for its image-processing capability, ability to detect tables and forms, and adherence to security and compliance standards.</a:t>
            </a:r>
          </a:p>
          <a:p>
            <a:pPr marL="171450" indent="-171450">
              <a:buFontTx/>
              <a:buChar char="-"/>
            </a:pPr>
            <a:r>
              <a:rPr lang="en-US" sz="1000" b="0" i="0" kern="1200" dirty="0">
                <a:solidFill>
                  <a:schemeClr val="tx1"/>
                </a:solidFill>
                <a:effectLst/>
                <a:ea typeface="+mn-ea"/>
                <a:cs typeface="+mn-cs"/>
              </a:rPr>
              <a:t>After a medical provider submits documents to </a:t>
            </a:r>
            <a:r>
              <a:rPr lang="en-US" sz="1000" b="0" i="0" kern="1200" dirty="0" err="1">
                <a:solidFill>
                  <a:schemeClr val="tx1"/>
                </a:solidFill>
                <a:effectLst/>
                <a:ea typeface="+mn-ea"/>
                <a:cs typeface="+mn-cs"/>
              </a:rPr>
              <a:t>Elevance</a:t>
            </a:r>
            <a:r>
              <a:rPr lang="en-US" sz="1000" b="0" i="0" kern="1200" dirty="0">
                <a:solidFill>
                  <a:schemeClr val="tx1"/>
                </a:solidFill>
                <a:effectLst/>
                <a:ea typeface="+mn-ea"/>
                <a:cs typeface="+mn-cs"/>
              </a:rPr>
              <a:t> </a:t>
            </a:r>
            <a:r>
              <a:rPr lang="en-US" sz="1000" b="0" i="0" kern="1200" dirty="0" err="1">
                <a:solidFill>
                  <a:schemeClr val="tx1"/>
                </a:solidFill>
                <a:effectLst/>
                <a:ea typeface="+mn-ea"/>
                <a:cs typeface="+mn-cs"/>
              </a:rPr>
              <a:t>Heatlh’s</a:t>
            </a:r>
            <a:r>
              <a:rPr lang="en-US" sz="1000" b="0" i="0" kern="1200" dirty="0">
                <a:solidFill>
                  <a:schemeClr val="tx1"/>
                </a:solidFill>
                <a:effectLst/>
                <a:ea typeface="+mn-ea"/>
                <a:cs typeface="+mn-cs"/>
              </a:rPr>
              <a:t> provider portal, the documents enter a data store and are sent to a digital-processing function powered by Amazon Textract. Inside this function, Amazon </a:t>
            </a:r>
            <a:r>
              <a:rPr lang="en-US" sz="1000" b="0" i="0" kern="1200" dirty="0" err="1">
                <a:solidFill>
                  <a:schemeClr val="tx1"/>
                </a:solidFill>
                <a:effectLst/>
                <a:ea typeface="+mn-ea"/>
                <a:cs typeface="+mn-cs"/>
              </a:rPr>
              <a:t>Textract</a:t>
            </a:r>
            <a:r>
              <a:rPr lang="en-US" sz="1000" b="0" i="0" kern="1200" dirty="0">
                <a:solidFill>
                  <a:schemeClr val="tx1"/>
                </a:solidFill>
                <a:effectLst/>
                <a:ea typeface="+mn-ea"/>
                <a:cs typeface="+mn-cs"/>
              </a:rPr>
              <a:t> uses optical character recognition to extract data and uses machine learning to automatically index and classify each document. The processed claim is then made available to </a:t>
            </a:r>
            <a:r>
              <a:rPr lang="en-US" sz="1000" b="0" i="0" kern="1200" dirty="0" err="1">
                <a:solidFill>
                  <a:schemeClr val="tx1"/>
                </a:solidFill>
                <a:effectLst/>
                <a:ea typeface="+mn-ea"/>
                <a:cs typeface="+mn-cs"/>
              </a:rPr>
              <a:t>Elevance</a:t>
            </a:r>
            <a:r>
              <a:rPr lang="en-US" sz="1000" b="0" i="0" kern="1200" dirty="0">
                <a:solidFill>
                  <a:schemeClr val="tx1"/>
                </a:solidFill>
                <a:effectLst/>
                <a:ea typeface="+mn-ea"/>
                <a:cs typeface="+mn-cs"/>
              </a:rPr>
              <a:t> </a:t>
            </a:r>
            <a:r>
              <a:rPr lang="en-US" sz="1000" b="0" i="0" kern="1200" dirty="0" err="1">
                <a:solidFill>
                  <a:schemeClr val="tx1"/>
                </a:solidFill>
                <a:effectLst/>
                <a:ea typeface="+mn-ea"/>
                <a:cs typeface="+mn-cs"/>
              </a:rPr>
              <a:t>Heatlh</a:t>
            </a:r>
            <a:r>
              <a:rPr lang="en-US" sz="1000" b="0" i="0" kern="1200" dirty="0">
                <a:solidFill>
                  <a:schemeClr val="tx1"/>
                </a:solidFill>
                <a:effectLst/>
                <a:ea typeface="+mn-ea"/>
                <a:cs typeface="+mn-cs"/>
              </a:rPr>
              <a:t>  stakeholders.</a:t>
            </a:r>
            <a:br>
              <a:rPr lang="en-US" sz="1000" dirty="0">
                <a:effectLst/>
                <a:ea typeface="Calibri" panose="020F0502020204030204" pitchFamily="34" charset="0"/>
                <a:cs typeface="Times New Roman" panose="02020603050405020304" pitchFamily="18" charset="0"/>
              </a:rPr>
            </a:br>
            <a:endParaRPr lang="en-US" sz="1000" dirty="0"/>
          </a:p>
          <a:p>
            <a:r>
              <a:rPr lang="en-US" sz="1000" b="1" dirty="0"/>
              <a:t>Impact</a:t>
            </a:r>
            <a:r>
              <a:rPr lang="en-US" sz="1000" b="0" dirty="0"/>
              <a:t>:</a:t>
            </a:r>
            <a:endParaRPr lang="en-US" sz="1000" b="0" i="0" dirty="0">
              <a:solidFill>
                <a:srgbClr val="333333"/>
              </a:solidFill>
              <a:effectLst/>
            </a:endParaRPr>
          </a:p>
          <a:p>
            <a:pPr marL="171450" indent="-171450">
              <a:buFontTx/>
              <a:buChar char="-"/>
            </a:pPr>
            <a:r>
              <a:rPr lang="en-US" sz="1000" b="0" i="0" kern="1200" dirty="0">
                <a:solidFill>
                  <a:schemeClr val="tx1"/>
                </a:solidFill>
                <a:effectLst/>
                <a:ea typeface="+mn-ea"/>
                <a:cs typeface="+mn-cs"/>
              </a:rPr>
              <a:t>Extracts and digitizes data to quickly process thousands of claims each day</a:t>
            </a:r>
          </a:p>
          <a:p>
            <a:pPr marL="171450" indent="-171450">
              <a:buFontTx/>
              <a:buChar char="-"/>
            </a:pPr>
            <a:r>
              <a:rPr lang="en-US" sz="1000" b="0" i="0" kern="1200" dirty="0">
                <a:solidFill>
                  <a:schemeClr val="tx1"/>
                </a:solidFill>
                <a:effectLst/>
                <a:ea typeface="+mn-ea"/>
                <a:cs typeface="+mn-cs"/>
              </a:rPr>
              <a:t>Automated 80% of its claims-processing workflow</a:t>
            </a:r>
          </a:p>
          <a:p>
            <a:pPr marL="171450" indent="-171450">
              <a:buFontTx/>
              <a:buChar char="-"/>
            </a:pPr>
            <a:r>
              <a:rPr lang="en-US" sz="1000" b="0" i="0" kern="1200" dirty="0">
                <a:solidFill>
                  <a:schemeClr val="tx1"/>
                </a:solidFill>
                <a:effectLst/>
                <a:ea typeface="+mn-ea"/>
                <a:cs typeface="+mn-cs"/>
              </a:rPr>
              <a:t>Expects to reach 90% automation or higher on AWS</a:t>
            </a:r>
            <a:endParaRPr lang="en-US" sz="1000" b="0" i="0" dirty="0">
              <a:solidFill>
                <a:srgbClr val="333333"/>
              </a:solidFill>
              <a:effectLst/>
            </a:endParaRPr>
          </a:p>
          <a:p>
            <a:pPr marL="171450" indent="-171450">
              <a:buFontTx/>
              <a:buChar char="-"/>
            </a:pPr>
            <a:endParaRPr lang="en-US" sz="1000" b="0" i="0" dirty="0">
              <a:solidFill>
                <a:srgbClr val="333333"/>
              </a:solidFill>
              <a:effectLst/>
            </a:endParaRPr>
          </a:p>
          <a:p>
            <a:endParaRPr lang="en-US" sz="1000" b="0" i="0" dirty="0">
              <a:solidFill>
                <a:srgbClr val="333333"/>
              </a:solidFill>
              <a:effectLst/>
            </a:endParaRP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000" b="0" i="0" dirty="0">
                <a:solidFill>
                  <a:srgbClr val="333333"/>
                </a:solidFill>
                <a:effectLst/>
              </a:rPr>
              <a:t>https://aws.amazon.com/solutions/case-studies/anthem/</a:t>
            </a: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87245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4045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00" dirty="0">
                <a:hlinkClick r:id="rId3"/>
              </a:rPr>
              <a:t>Broadridge Advances the Proxy Voting Data Process Using Artificial Intelligence on AWS | AWS for Industries (amazon.com)</a:t>
            </a:r>
            <a:endParaRPr lang="en-US" sz="100" dirty="0"/>
          </a:p>
          <a:p>
            <a:endParaRPr lang="en-US" sz="100" b="0" i="0" kern="1200" dirty="0">
              <a:solidFill>
                <a:srgbClr val="333333"/>
              </a:solidFill>
              <a:effectLst/>
              <a:ea typeface="+mn-ea"/>
              <a:cs typeface="+mn-cs"/>
            </a:endParaRPr>
          </a:p>
          <a:p>
            <a:r>
              <a:rPr lang="en-US" sz="1000" b="0" i="0" kern="1200" dirty="0">
                <a:solidFill>
                  <a:schemeClr val="tx1"/>
                </a:solidFill>
                <a:effectLst/>
                <a:ea typeface="+mn-ea"/>
                <a:cs typeface="+mn-cs"/>
              </a:rPr>
              <a:t>Broadridge built its solution using </a:t>
            </a:r>
            <a:r>
              <a:rPr lang="en-US" sz="1000" b="0" i="0" u="none" strike="noStrike" kern="1200" dirty="0">
                <a:solidFill>
                  <a:schemeClr val="tx1"/>
                </a:solidFill>
                <a:effectLst/>
                <a:ea typeface="+mn-ea"/>
                <a:cs typeface="+mn-cs"/>
                <a:hlinkClick r:id="rId4"/>
              </a:rPr>
              <a:t>Amazon Comprehend</a:t>
            </a:r>
            <a:r>
              <a:rPr lang="en-US" sz="1000" b="0" i="0" kern="1200" dirty="0">
                <a:solidFill>
                  <a:schemeClr val="tx1"/>
                </a:solidFill>
                <a:effectLst/>
                <a:ea typeface="+mn-ea"/>
                <a:cs typeface="+mn-cs"/>
              </a:rPr>
              <a:t> and </a:t>
            </a:r>
            <a:r>
              <a:rPr lang="en-US" sz="1000" b="0" i="0" u="none" strike="noStrike" kern="1200" dirty="0">
                <a:solidFill>
                  <a:schemeClr val="tx1"/>
                </a:solidFill>
                <a:effectLst/>
                <a:ea typeface="+mn-ea"/>
                <a:cs typeface="+mn-cs"/>
                <a:hlinkClick r:id="rId5"/>
              </a:rPr>
              <a:t>Amazon </a:t>
            </a:r>
            <a:r>
              <a:rPr lang="en-US" sz="1000" b="0" i="0" u="none" strike="noStrike" kern="1200" dirty="0" err="1">
                <a:solidFill>
                  <a:schemeClr val="tx1"/>
                </a:solidFill>
                <a:effectLst/>
                <a:ea typeface="+mn-ea"/>
                <a:cs typeface="+mn-cs"/>
                <a:hlinkClick r:id="rId5"/>
              </a:rPr>
              <a:t>Textract</a:t>
            </a:r>
            <a:r>
              <a:rPr lang="en-US" sz="1000" b="0" i="0" kern="1200" dirty="0">
                <a:solidFill>
                  <a:schemeClr val="tx1"/>
                </a:solidFill>
                <a:effectLst/>
                <a:ea typeface="+mn-ea"/>
                <a:cs typeface="+mn-cs"/>
              </a:rPr>
              <a:t>. Amazon Comprehend is a natural-language processing service that uses machine learning to uncover information in unstructured data. Amazon </a:t>
            </a:r>
            <a:r>
              <a:rPr lang="en-US" sz="1000" b="0" i="0" kern="1200" dirty="0" err="1">
                <a:solidFill>
                  <a:schemeClr val="tx1"/>
                </a:solidFill>
                <a:effectLst/>
                <a:ea typeface="+mn-ea"/>
                <a:cs typeface="+mn-cs"/>
              </a:rPr>
              <a:t>Textract</a:t>
            </a:r>
            <a:r>
              <a:rPr lang="en-US" sz="1000" b="0" i="0" kern="1200" dirty="0">
                <a:solidFill>
                  <a:schemeClr val="tx1"/>
                </a:solidFill>
                <a:effectLst/>
                <a:ea typeface="+mn-ea"/>
                <a:cs typeface="+mn-cs"/>
              </a:rPr>
              <a:t>, a machine learning service, automatically extracts text, handwriting, and data from scanned documents, forms, and tables.</a:t>
            </a:r>
          </a:p>
          <a:p>
            <a:r>
              <a:rPr lang="en-US" sz="1000" b="0" i="0" kern="1200" dirty="0">
                <a:solidFill>
                  <a:schemeClr val="tx1"/>
                </a:solidFill>
                <a:effectLst/>
                <a:ea typeface="+mn-ea"/>
                <a:cs typeface="+mn-cs"/>
              </a:rPr>
              <a:t> </a:t>
            </a:r>
          </a:p>
          <a:p>
            <a:r>
              <a:rPr lang="en-US" sz="1000" b="1" i="0" kern="1200" dirty="0">
                <a:solidFill>
                  <a:schemeClr val="tx1"/>
                </a:solidFill>
                <a:effectLst/>
                <a:ea typeface="+mn-ea"/>
                <a:cs typeface="+mn-cs"/>
              </a:rPr>
              <a:t>Reducing Complexity in Document Processing</a:t>
            </a:r>
          </a:p>
          <a:p>
            <a:endParaRPr lang="en-US" sz="1000" b="1" i="0" kern="1200" dirty="0">
              <a:solidFill>
                <a:schemeClr val="tx1"/>
              </a:solidFill>
              <a:effectLst/>
              <a:ea typeface="+mn-ea"/>
              <a:cs typeface="+mn-cs"/>
            </a:endParaRPr>
          </a:p>
          <a:p>
            <a:r>
              <a:rPr lang="en-US" sz="1000" b="0" i="0" kern="1200" dirty="0">
                <a:solidFill>
                  <a:schemeClr val="tx1"/>
                </a:solidFill>
                <a:effectLst/>
                <a:ea typeface="+mn-ea"/>
                <a:cs typeface="+mn-cs"/>
              </a:rPr>
              <a:t>Broadridge specializes in investor communications, technology-driven solutions, and data analytics. It supports proxy voting services for most of the public companies in North America. The company also handles millions of trades per day involving trillions of dollars, manages shareholder voting in 120 countries, and processes over six billion customer communications annually.</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Broadridge’s PPI team uses a manual maker-checker system to process U.S. Securities and Exchange Commission filings. It also uses that system to extract 130 proxy data points from 300,000 meetings held over the past 10 years. The proxy information supplements other existing data and provides insights to broker-dealers, institutional investors, mutual funds, retail investors, regulators, and academics. These insights inform voting decisions and help institutional investors execute smarter governance.</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 The manual maker-checker system enables a high degree of accuracy, but the process is complex, labor intensive, and difficult to scale. The PPI operations team spends thousands of hours annually on extracting and validating proxy data.</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 Broadridge initially tried to automate the process using regular expressions and other approaches that would seek out data points and relevant keywords, but the data points were too complex. The company also considered using open-source AI models but worried about maintaining the models and developing the underlying infrastructure.</a:t>
            </a:r>
          </a:p>
          <a:p>
            <a:endParaRPr lang="en-US" sz="100" dirty="0"/>
          </a:p>
          <a:p>
            <a:r>
              <a:rPr lang="en-US" sz="1000" b="1" i="0" kern="1200" dirty="0">
                <a:solidFill>
                  <a:schemeClr val="tx1"/>
                </a:solidFill>
                <a:effectLst/>
                <a:ea typeface="+mn-ea"/>
                <a:cs typeface="+mn-cs"/>
              </a:rPr>
              <a:t>Designing a Company-Driven Solution</a:t>
            </a:r>
          </a:p>
          <a:p>
            <a:endParaRPr lang="en-US" sz="1000" b="1" i="0" kern="1200" dirty="0">
              <a:solidFill>
                <a:schemeClr val="tx1"/>
              </a:solidFill>
              <a:effectLst/>
              <a:ea typeface="+mn-ea"/>
              <a:cs typeface="+mn-cs"/>
            </a:endParaRPr>
          </a:p>
          <a:p>
            <a:r>
              <a:rPr lang="en-US" sz="1000" b="0" i="0" kern="1200" dirty="0">
                <a:solidFill>
                  <a:schemeClr val="tx1"/>
                </a:solidFill>
                <a:effectLst/>
                <a:ea typeface="+mn-ea"/>
                <a:cs typeface="+mn-cs"/>
              </a:rPr>
              <a:t> AI was a new technology for Broadridge, and the company turned to AWS to learn how to use AI solutions and design a scalable and extensible AI architecture. In early 2020, Broadridge participated in a 3-day workshop facilitated by multiple AWS teams, including AWS Professional Services.</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The company used expertise from the participating AWS teams to define the project’s scope and align on how to measure and validate accuracy for an extensible, event-driven serverless architecture. The first phase took approximately 35 data points and aimed for 70 percent accuracy in processing. The second phase focused on putting the models into production.</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 The initiative relied on executive and management support, which included leadership from Martin Koopman, bank broker-dealer and president of Investor Communication Solutions at Broadridge. Koopman held a Broadridge AI summit and organized </a:t>
            </a:r>
            <a:r>
              <a:rPr lang="en-US" sz="1000" b="0" i="0" u="none" strike="noStrike" kern="1200" dirty="0">
                <a:solidFill>
                  <a:schemeClr val="tx1"/>
                </a:solidFill>
                <a:effectLst/>
                <a:ea typeface="+mn-ea"/>
                <a:cs typeface="+mn-cs"/>
                <a:hlinkClick r:id="rId6"/>
              </a:rPr>
              <a:t>AWS </a:t>
            </a:r>
            <a:r>
              <a:rPr lang="en-US" sz="1000" b="0" i="0" u="none" strike="noStrike" kern="1200" dirty="0" err="1">
                <a:solidFill>
                  <a:schemeClr val="tx1"/>
                </a:solidFill>
                <a:effectLst/>
                <a:ea typeface="+mn-ea"/>
                <a:cs typeface="+mn-cs"/>
                <a:hlinkClick r:id="rId6"/>
              </a:rPr>
              <a:t>DeepRacer</a:t>
            </a:r>
            <a:r>
              <a:rPr lang="en-US" sz="1000" b="0" i="0" kern="1200" dirty="0">
                <a:solidFill>
                  <a:schemeClr val="tx1"/>
                </a:solidFill>
                <a:effectLst/>
                <a:ea typeface="+mn-ea"/>
                <a:cs typeface="+mn-cs"/>
              </a:rPr>
              <a:t> events, which provide hands-on machine learning experience through a cloud-based, 3D racing simulator and fully autonomous 1/18-scale race car.</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 The AWS consultation process helped Broadridge understand its skill gap and build a new data science and architecture team to move the project forward. During each phase of the project, Broadridge used support from AWS Professional Services to train the new team and troubleshoot issues. Broadridge conducted an AWS Well-Architected Review to identify focus areas prior to user acceptance testing. The review applies the principles of the </a:t>
            </a:r>
            <a:r>
              <a:rPr lang="en-US" sz="1000" b="0" i="0" u="none" strike="noStrike" kern="1200" dirty="0">
                <a:solidFill>
                  <a:schemeClr val="tx1"/>
                </a:solidFill>
                <a:effectLst/>
                <a:ea typeface="+mn-ea"/>
                <a:cs typeface="+mn-cs"/>
                <a:hlinkClick r:id="rId7"/>
              </a:rPr>
              <a:t>AWS Well-Architected Framework</a:t>
            </a:r>
            <a:r>
              <a:rPr lang="en-US" sz="1000" b="0" i="0" kern="1200" dirty="0">
                <a:solidFill>
                  <a:schemeClr val="tx1"/>
                </a:solidFill>
                <a:effectLst/>
                <a:ea typeface="+mn-ea"/>
                <a:cs typeface="+mn-cs"/>
              </a:rPr>
              <a:t>, which was developed to help cloud architects build secure, high-performing, resilient, and efficient infrastructure for their applications.</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 Broadridge developed a fully managed serverless architecture that uses </a:t>
            </a:r>
            <a:r>
              <a:rPr lang="en-US" sz="1000" b="0" i="0" u="none" strike="noStrike" kern="1200" dirty="0">
                <a:solidFill>
                  <a:schemeClr val="tx1"/>
                </a:solidFill>
                <a:effectLst/>
                <a:ea typeface="+mn-ea"/>
                <a:cs typeface="+mn-cs"/>
                <a:hlinkClick r:id="rId8"/>
              </a:rPr>
              <a:t>AWS Lambda</a:t>
            </a:r>
            <a:r>
              <a:rPr lang="en-US" sz="1000" b="0" i="0" kern="1200" dirty="0">
                <a:solidFill>
                  <a:schemeClr val="tx1"/>
                </a:solidFill>
                <a:effectLst/>
                <a:ea typeface="+mn-ea"/>
                <a:cs typeface="+mn-cs"/>
              </a:rPr>
              <a:t> for pre- and postprocessing and </a:t>
            </a:r>
            <a:r>
              <a:rPr lang="en-US" sz="1000" b="0" i="0" u="none" strike="noStrike" kern="1200" dirty="0">
                <a:solidFill>
                  <a:schemeClr val="tx1"/>
                </a:solidFill>
                <a:effectLst/>
                <a:ea typeface="+mn-ea"/>
                <a:cs typeface="+mn-cs"/>
                <a:hlinkClick r:id="rId9"/>
              </a:rPr>
              <a:t>AWS Step Functions</a:t>
            </a:r>
            <a:r>
              <a:rPr lang="en-US" sz="1000" b="0" i="0" kern="1200" dirty="0">
                <a:solidFill>
                  <a:schemeClr val="tx1"/>
                </a:solidFill>
                <a:effectLst/>
                <a:ea typeface="+mn-ea"/>
                <a:cs typeface="+mn-cs"/>
              </a:rPr>
              <a:t> to orchestrate the pipelines. AWS Lambda is a serverless compute service that lets customers run code without provisioning or managing servers. AWS Step Functions is a visual workflow builder used to orchestrate AWS services, automate processes, and build serverless applications. The solution’s key AI building blocks—Amazon </a:t>
            </a:r>
            <a:r>
              <a:rPr lang="en-US" sz="1000" b="0" i="0" kern="1200" dirty="0" err="1">
                <a:solidFill>
                  <a:schemeClr val="tx1"/>
                </a:solidFill>
                <a:effectLst/>
                <a:ea typeface="+mn-ea"/>
                <a:cs typeface="+mn-cs"/>
              </a:rPr>
              <a:t>Textract</a:t>
            </a:r>
            <a:r>
              <a:rPr lang="en-US" sz="1000" b="0" i="0" kern="1200" dirty="0">
                <a:solidFill>
                  <a:schemeClr val="tx1"/>
                </a:solidFill>
                <a:effectLst/>
                <a:ea typeface="+mn-ea"/>
                <a:cs typeface="+mn-cs"/>
              </a:rPr>
              <a:t> and Amazon Comprehend—assemble the results.</a:t>
            </a:r>
          </a:p>
          <a:p>
            <a:r>
              <a:rPr lang="en-US" sz="1000" b="0" i="0" kern="1200" dirty="0">
                <a:solidFill>
                  <a:schemeClr val="tx1"/>
                </a:solidFill>
                <a:effectLst/>
                <a:ea typeface="+mn-ea"/>
                <a:cs typeface="+mn-cs"/>
              </a:rPr>
              <a:t> </a:t>
            </a:r>
          </a:p>
          <a:p>
            <a:r>
              <a:rPr lang="en-US" sz="1000" b="1" i="0" kern="1200" dirty="0">
                <a:solidFill>
                  <a:schemeClr val="tx1"/>
                </a:solidFill>
                <a:effectLst/>
                <a:ea typeface="+mn-ea"/>
                <a:cs typeface="+mn-cs"/>
              </a:rPr>
              <a:t>Building an AI Solution That Saves Time and Reduces Costs</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Using the event-driven serverless architecture on AWS, Broadridge automated data extraction and achieved the required 70 percent accuracy threshold. In early 2021, the company launched the automated process in production. While Broadridge continues to manually audit the data, it expects the automated process to save thousands of hours annually. This will help Broadridge save costs and achieve scale.</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With faster document processing, Broadridge expects to deliver data more quickly to its customers and reduce its manual process delivery time of 1–7 days. As Broadridge continues to automate data processing, it hopes to further increase scalability and expand the number of data points available to customers, delivering deeper insights.</a:t>
            </a:r>
          </a:p>
          <a:p>
            <a:endParaRPr lang="en-US" sz="1000" b="0" i="0" kern="1200" dirty="0">
              <a:solidFill>
                <a:schemeClr val="tx1"/>
              </a:solidFill>
              <a:effectLst/>
              <a:ea typeface="+mn-ea"/>
              <a:cs typeface="+mn-cs"/>
            </a:endParaRPr>
          </a:p>
          <a:p>
            <a:r>
              <a:rPr lang="en-US" sz="1000" b="0" i="0" kern="1200" dirty="0">
                <a:solidFill>
                  <a:schemeClr val="tx1"/>
                </a:solidFill>
                <a:effectLst/>
                <a:ea typeface="+mn-ea"/>
                <a:cs typeface="+mn-cs"/>
              </a:rPr>
              <a:t> Automating the maker segment of the maker-checker system also helps Broadridge enhance voter experience by personalizing voting insights according to issues that matter to clients. Regulators, academics, and nonprofit organizations use the PPI tool for free.</a:t>
            </a:r>
          </a:p>
          <a:p>
            <a:br>
              <a:rPr lang="en-US" sz="100" dirty="0"/>
            </a:br>
            <a:endParaRPr lang="en-US" sz="100" b="0" i="0" kern="1200" dirty="0">
              <a:solidFill>
                <a:srgbClr val="333333"/>
              </a:solidFill>
              <a:effectLst/>
              <a:ea typeface="+mn-ea"/>
              <a:cs typeface="+mn-cs"/>
            </a:endParaRP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61732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baseline="0" dirty="0"/>
              <a:t>Better search is a fundamental need for virtually every industry….whether it’s to accelerate global research efforts or enabling customers to self serve more effectively, making sense of data and getting to relevant information faster is crucial. </a:t>
            </a:r>
          </a:p>
          <a:p>
            <a:pPr marL="171450" indent="-171450">
              <a:buFont typeface="Arial" panose="020B0604020202020204" pitchFamily="34" charset="0"/>
              <a:buChar char="•"/>
            </a:pPr>
            <a:endParaRPr lang="en-US" sz="1200" b="0" i="0" u="none" strike="noStrike" kern="1200" dirty="0">
              <a:solidFill>
                <a:schemeClr val="tx1"/>
              </a:solidFill>
              <a:effectLs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Amazon Kendra offers a ready-to-use intelligent search powered by AI; no prior ML knowledge required. It helps users get answers faster from siloed and unstructured information sources across an organization. </a:t>
            </a:r>
            <a:r>
              <a:rPr lang="en-US" dirty="0"/>
              <a:t>Using Amazon Kendra, you can stop searching through troves of unstructured data and discover the right answers to your questions, when you need them.</a:t>
            </a:r>
          </a:p>
          <a:p>
            <a:pPr marL="0" indent="0">
              <a:buFont typeface="Arial" panose="020B0604020202020204" pitchFamily="34" charset="0"/>
              <a:buNone/>
            </a:pPr>
            <a:r>
              <a:rPr lang="en-US" dirty="0"/>
              <a:t> </a:t>
            </a:r>
          </a:p>
          <a:p>
            <a:pPr marL="171450" indent="-171450">
              <a:buFont typeface="Arial" panose="020B0604020202020204" pitchFamily="34" charset="0"/>
              <a:buChar char="•"/>
            </a:pPr>
            <a:r>
              <a:rPr lang="en-US" dirty="0"/>
              <a:t>Amazon Kendra is a fully managed service with built-in connectors to many data repositories along with application development tools to integrate search into applications quickly.</a:t>
            </a:r>
          </a:p>
          <a:p>
            <a:pPr marL="0" indent="0">
              <a:buFont typeface="Arial" panose="020B0604020202020204" pitchFamily="34" charset="0"/>
              <a:buNone/>
            </a:pPr>
            <a:endParaRPr lang="en-US" sz="1200" b="0" i="0" u="none" strike="noStrike" kern="1200" dirty="0">
              <a:solidFill>
                <a:schemeClr val="tx1"/>
              </a:solidFill>
              <a:effectLs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Intelligent Search helps boost business productivity and customer satisfaction by quickly delivering accurate and useful information to employees, customers, and partners. </a:t>
            </a:r>
            <a:r>
              <a:rPr lang="en-US" baseline="0" dirty="0"/>
              <a:t>Kendra can return snippets from documents and direct answers delivering higher accuracy answers and eliminating the need to go into documents.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This use case can be found in the following industries: Software &amp; Internet, Healthcare &amp; Life Sciences, Financial Services, Manufacturing, and Telecommunications among others</a:t>
            </a:r>
          </a:p>
          <a:p>
            <a:pPr marL="171450" indent="-171450">
              <a:buFont typeface="Arial" panose="020B0604020202020204" pitchFamily="34" charset="0"/>
              <a:buChar char="•"/>
            </a:pPr>
            <a:endParaRPr lang="en-US" sz="1200" b="0" i="0" u="none" strike="noStrike" kern="1200" baseline="0" dirty="0">
              <a:solidFill>
                <a:schemeClr val="tx1"/>
              </a:solidFill>
              <a:effectLst/>
              <a:ea typeface="+mn-ea"/>
              <a:cs typeface="+mn-cs"/>
            </a:endParaRPr>
          </a:p>
          <a:p>
            <a:pPr marL="0" indent="0">
              <a:buFont typeface="Arial" panose="020B0604020202020204" pitchFamily="34" charset="0"/>
              <a:buNone/>
            </a:pPr>
            <a:endParaRPr lang="en-US" sz="1200" b="0" i="0" u="none" strike="noStrike"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32113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000" u="none" dirty="0"/>
              <a:t>“At 3M, a Minnesota-based multinational corporation that produces adhesives, medical products, and much in between, science is at the heart of everything we do. For us, </a:t>
            </a:r>
            <a:r>
              <a:rPr lang="en-US" sz="1000" u="none" dirty="0">
                <a:solidFill>
                  <a:schemeClr val="accent1">
                    <a:lumMod val="60000"/>
                    <a:lumOff val="40000"/>
                  </a:schemeClr>
                </a:solidFill>
              </a:rPr>
              <a:t>R&amp;D</a:t>
            </a:r>
            <a:r>
              <a:rPr lang="en-US" sz="1000" u="none" dirty="0"/>
              <a:t> is the heartbeat of 3M; we invest deeply into the science that makes 3M strong. That investment is the key that enables us to introduce over 1,200 new products every year. When our </a:t>
            </a:r>
            <a:r>
              <a:rPr lang="en-US" sz="1000" u="none" dirty="0">
                <a:solidFill>
                  <a:schemeClr val="accent1">
                    <a:lumMod val="60000"/>
                    <a:lumOff val="40000"/>
                  </a:schemeClr>
                </a:solidFill>
              </a:rPr>
              <a:t>material scientists </a:t>
            </a:r>
            <a:r>
              <a:rPr lang="en-US" sz="1000" u="none" dirty="0"/>
              <a:t>lead new research, they </a:t>
            </a:r>
            <a:r>
              <a:rPr lang="en-US" sz="1000" u="none" dirty="0">
                <a:solidFill>
                  <a:schemeClr val="accent1">
                    <a:lumMod val="60000"/>
                    <a:lumOff val="40000"/>
                  </a:schemeClr>
                </a:solidFill>
              </a:rPr>
              <a:t>need access to information </a:t>
            </a:r>
            <a:r>
              <a:rPr lang="en-US" sz="1000" u="none" dirty="0"/>
              <a:t>from prior relevant research—information that’s </a:t>
            </a:r>
            <a:r>
              <a:rPr lang="en-US" sz="1000" u="none" dirty="0">
                <a:solidFill>
                  <a:schemeClr val="accent1">
                    <a:lumMod val="60000"/>
                    <a:lumOff val="40000"/>
                  </a:schemeClr>
                </a:solidFill>
              </a:rPr>
              <a:t>buried in the many patents </a:t>
            </a:r>
            <a:r>
              <a:rPr lang="en-US" sz="1000" u="none" dirty="0"/>
              <a:t>we hold in our huge knowledge base. Finding the right information is often </a:t>
            </a:r>
            <a:r>
              <a:rPr lang="en-US" sz="1000" u="none" dirty="0">
                <a:solidFill>
                  <a:schemeClr val="accent1">
                    <a:lumMod val="60000"/>
                    <a:lumOff val="40000"/>
                  </a:schemeClr>
                </a:solidFill>
              </a:rPr>
              <a:t>exhausting</a:t>
            </a:r>
            <a:r>
              <a:rPr lang="en-US" sz="1000" u="none" dirty="0"/>
              <a:t> (but not exhaustive) and </a:t>
            </a:r>
            <a:r>
              <a:rPr lang="en-US" sz="1000" u="none" dirty="0">
                <a:solidFill>
                  <a:schemeClr val="accent1">
                    <a:lumMod val="60000"/>
                    <a:lumOff val="40000"/>
                  </a:schemeClr>
                </a:solidFill>
              </a:rPr>
              <a:t>time-consuming</a:t>
            </a:r>
            <a:r>
              <a:rPr lang="en-US" sz="1000" u="none" dirty="0"/>
              <a:t>. To address this problem, we decided to use Amazon Kendra, a powerful new AWS offering. Kendra lets our scientists </a:t>
            </a:r>
            <a:r>
              <a:rPr lang="en-US" sz="1000" u="none" dirty="0">
                <a:solidFill>
                  <a:schemeClr val="accent1">
                    <a:lumMod val="60000"/>
                    <a:lumOff val="40000"/>
                  </a:schemeClr>
                </a:solidFill>
              </a:rPr>
              <a:t>find the information </a:t>
            </a:r>
            <a:r>
              <a:rPr lang="en-US" sz="1000" u="none" dirty="0"/>
              <a:t>they need by handling </a:t>
            </a:r>
            <a:r>
              <a:rPr lang="en-US" sz="1000" u="none" dirty="0">
                <a:solidFill>
                  <a:schemeClr val="accent1">
                    <a:lumMod val="60000"/>
                    <a:lumOff val="40000"/>
                  </a:schemeClr>
                </a:solidFill>
              </a:rPr>
              <a:t>natural language queries quickly and accurately</a:t>
            </a:r>
            <a:r>
              <a:rPr lang="en-US" sz="1000" u="none" dirty="0"/>
              <a:t>. With Kendra, we expect our engineers and researchers will </a:t>
            </a:r>
            <a:r>
              <a:rPr lang="en-US" sz="1000" u="none" dirty="0">
                <a:solidFill>
                  <a:schemeClr val="accent1">
                    <a:lumMod val="60000"/>
                    <a:lumOff val="40000"/>
                  </a:schemeClr>
                </a:solidFill>
              </a:rPr>
              <a:t>find information much faster </a:t>
            </a:r>
            <a:r>
              <a:rPr lang="en-US" sz="1000" u="none" dirty="0"/>
              <a:t>than they did before we used Amazon Kendra. Our scientists are enthusiastic about this new superpower and we expect them to be able to </a:t>
            </a:r>
            <a:r>
              <a:rPr lang="en-US" sz="1000" u="none" dirty="0">
                <a:solidFill>
                  <a:schemeClr val="accent1">
                    <a:lumMod val="60000"/>
                    <a:lumOff val="40000"/>
                  </a:schemeClr>
                </a:solidFill>
              </a:rPr>
              <a:t>innovate faster</a:t>
            </a:r>
            <a:r>
              <a:rPr lang="en-US" sz="1000" u="none" dirty="0"/>
              <a:t>, </a:t>
            </a:r>
            <a:r>
              <a:rPr lang="en-US" sz="1000" u="none" dirty="0">
                <a:solidFill>
                  <a:schemeClr val="accent1">
                    <a:lumMod val="60000"/>
                    <a:lumOff val="40000"/>
                  </a:schemeClr>
                </a:solidFill>
              </a:rPr>
              <a:t>collaborate more effectively, and accelerate </a:t>
            </a:r>
            <a:r>
              <a:rPr lang="en-US" sz="1000" u="none" dirty="0"/>
              <a:t>the ongoing stream of unique products for our customers.”</a:t>
            </a:r>
          </a:p>
          <a:p>
            <a:endParaRPr lang="en-US" sz="900" u="none" dirty="0"/>
          </a:p>
          <a:p>
            <a:r>
              <a:rPr lang="en-US" sz="900" u="none" dirty="0"/>
              <a:t>David Frazee, Technical Director, 3M Corporate Research Systems Lab</a:t>
            </a:r>
          </a:p>
          <a:p>
            <a:r>
              <a:rPr lang="en-US" sz="900" u="none" dirty="0"/>
              <a:t> </a:t>
            </a: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46628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2127951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b="1" dirty="0"/>
              <a:t>Seller notes</a:t>
            </a:r>
            <a:r>
              <a:rPr lang="en-US" dirty="0"/>
              <a:t>: With pre-built recommenders for popular use cases including specific product or content recommendations, individualized search results, and customized marketing communications, Amazon Personalize automates many of the complicated steps required to build, train, and deploy a ML model, making it easy to develop applications with the same machine learning (ML) technology used by </a:t>
            </a:r>
            <a:r>
              <a:rPr lang="en-US" dirty="0" err="1"/>
              <a:t>Amazon.com</a:t>
            </a:r>
            <a:r>
              <a:rPr lang="en-US" dirty="0"/>
              <a:t> – no ML expertise required. Personalization often involves multiple buyer and influencer personas because the use case crosses both IT and Line of Business (LOB) operations. If the strategic decision to add personalization or an automated recommendation system has been made and there is less need to engage deeply with the C-Level, then we recommend that you connect with: 1) marketers; 2) architects; 3) application owners and developers; 4) UX decision makers; or 5) data scientists, to accelerate the customer into a POC and tech validation phase.</a:t>
            </a:r>
            <a:br>
              <a:rPr lang="en-US" dirty="0"/>
            </a:br>
            <a:br>
              <a:rPr lang="en-US" dirty="0"/>
            </a:br>
            <a:r>
              <a:rPr lang="en-US" b="1" dirty="0"/>
              <a:t>Use cases:</a:t>
            </a:r>
          </a:p>
          <a:p>
            <a:pPr marL="228600" indent="-228600">
              <a:buAutoNum type="arabicPeriod"/>
            </a:pPr>
            <a:r>
              <a:rPr lang="en-US" b="1" dirty="0"/>
              <a:t>Create unique user experience: </a:t>
            </a:r>
            <a:r>
              <a:rPr lang="en-US" b="0" dirty="0"/>
              <a:t>Increase engagement and conversion by providing dynamic customer experiences and the optimal product or content recommendations using a blend of real-time user activity data and user profile information.</a:t>
            </a:r>
            <a:endParaRPr lang="en-US" b="1" dirty="0"/>
          </a:p>
          <a:p>
            <a:pPr marL="228600" indent="-228600">
              <a:buAutoNum type="arabicPeriod"/>
            </a:pPr>
            <a:r>
              <a:rPr lang="en-US" b="1" dirty="0"/>
              <a:t>Help customers discover products faster: </a:t>
            </a:r>
            <a:r>
              <a:rPr lang="en-US" sz="1200" b="0" i="0" kern="1200" dirty="0">
                <a:solidFill>
                  <a:schemeClr val="tx1"/>
                </a:solidFill>
                <a:effectLst/>
                <a:ea typeface="+mn-ea"/>
                <a:cs typeface="+mn-cs"/>
              </a:rPr>
              <a:t>Solve common problems like “popularity bias” (merely showing a customer the most popular products or content) and “cold start” (where no user, item, or content history exists), which dilutes the customer experience and ability to discover new items or content in an organization’s catalog.</a:t>
            </a:r>
          </a:p>
          <a:p>
            <a:pPr marL="228600" indent="-228600">
              <a:buAutoNum type="arabicPeriod"/>
            </a:pPr>
            <a:r>
              <a:rPr lang="en-US" sz="1200" b="1" i="0" kern="1200" dirty="0">
                <a:solidFill>
                  <a:schemeClr val="tx1"/>
                </a:solidFill>
                <a:effectLst/>
                <a:ea typeface="+mn-ea"/>
                <a:cs typeface="+mn-cs"/>
              </a:rPr>
              <a:t>Enhance marketing communication:</a:t>
            </a:r>
            <a:r>
              <a:rPr lang="en-US" sz="1200" b="0" i="0" kern="1200" dirty="0">
                <a:solidFill>
                  <a:schemeClr val="tx1"/>
                </a:solidFill>
                <a:effectLst/>
                <a:ea typeface="+mn-ea"/>
                <a:cs typeface="+mn-cs"/>
              </a:rPr>
              <a:t> Intelligent user segmentation allows you to run more effective prospecting campaigns through your marketing channels. With our two new recipes, you can automatically segment your users based on their interest in different product categories, brands, and more</a:t>
            </a:r>
            <a:r>
              <a:rPr lang="en-US" sz="1200" b="1" i="0" kern="1200" dirty="0">
                <a:solidFill>
                  <a:schemeClr val="tx1"/>
                </a:solidFill>
                <a:effectLst/>
                <a:ea typeface="+mn-ea"/>
                <a:cs typeface="+mn-cs"/>
              </a:rPr>
              <a:t> .</a:t>
            </a:r>
          </a:p>
          <a:p>
            <a:pPr marL="228600" indent="-228600">
              <a:buAutoNum type="arabicPeriod"/>
            </a:pPr>
            <a:r>
              <a:rPr lang="en-US" sz="1200" b="1" i="0" kern="1200" dirty="0">
                <a:solidFill>
                  <a:schemeClr val="tx1"/>
                </a:solidFill>
                <a:effectLst/>
                <a:ea typeface="+mn-ea"/>
                <a:cs typeface="+mn-cs"/>
              </a:rPr>
              <a:t>Refine product recommendations:</a:t>
            </a:r>
            <a:r>
              <a:rPr lang="en-US" sz="1200" b="0" i="0" kern="1200" dirty="0">
                <a:solidFill>
                  <a:schemeClr val="tx1"/>
                </a:solidFill>
                <a:effectLst/>
                <a:ea typeface="+mn-ea"/>
                <a:cs typeface="+mn-cs"/>
              </a:rPr>
              <a:t> With pre-built recommenders, you can easily deliver high-performing personalized user experiences by selecting the right recipes, such as: “Frequently Bought Together,” “Because You Bought X,” “Top Picks for You,” and more. Map your data to a recommender; Amazon Personalize chooses the optimal settings for your use case and automates the work of creating and maintaining personalized recommendations.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60506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500" b="1" dirty="0"/>
              <a:t>Paytm is a great example of how you can co-sell Personalize with other Amazon services, like EMR.</a:t>
            </a:r>
          </a:p>
          <a:p>
            <a:endParaRPr lang="en-US" sz="500" b="1" dirty="0"/>
          </a:p>
          <a:p>
            <a:r>
              <a:rPr lang="en-US" sz="500" b="1" dirty="0"/>
              <a:t>Problem</a:t>
            </a:r>
            <a:endParaRPr lang="en-US" sz="500"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u="sng" kern="1200" dirty="0">
                <a:solidFill>
                  <a:schemeClr val="tx1"/>
                </a:solidFill>
                <a:effectLst/>
                <a:ea typeface="+mn-ea"/>
                <a:cs typeface="+mn-cs"/>
                <a:hlinkClick r:id="rId3"/>
              </a:rPr>
              <a:t>Paytm</a:t>
            </a:r>
            <a:r>
              <a:rPr lang="en-US" sz="1000" kern="1200" dirty="0">
                <a:solidFill>
                  <a:schemeClr val="tx1"/>
                </a:solidFill>
                <a:effectLst/>
                <a:ea typeface="+mn-ea"/>
                <a:cs typeface="+mn-cs"/>
              </a:rPr>
              <a:t>, an India-based digital payments, ecommerce, and financial services provider, wanted to increase the sales and click-through rates of its ecommerce service, </a:t>
            </a:r>
            <a:r>
              <a:rPr lang="en-US" sz="1000" u="sng" kern="1200" dirty="0">
                <a:solidFill>
                  <a:schemeClr val="tx1"/>
                </a:solidFill>
                <a:effectLst/>
                <a:ea typeface="+mn-ea"/>
                <a:cs typeface="+mn-cs"/>
                <a:hlinkClick r:id="rId4"/>
              </a:rPr>
              <a:t>Paytm Mall</a:t>
            </a:r>
            <a:r>
              <a:rPr lang="en-US" sz="1000" kern="1200" dirty="0">
                <a:solidFill>
                  <a:schemeClr val="tx1"/>
                </a:solidFill>
                <a:effectLst/>
                <a:ea typeface="+mn-ea"/>
                <a:cs typeface="+mn-cs"/>
              </a:rPr>
              <a:t>, by implementing personalized recommendations on the homepage of its site. To create this recommendation model, Paytm needed a robust machine learning (ML) solution to analyze and propose recommendations to over 10 million daily active users who shop for retail goods on Paytm Mall.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kern="1200" dirty="0">
                <a:solidFill>
                  <a:schemeClr val="tx1"/>
                </a:solidFill>
                <a:effectLst/>
                <a:ea typeface="+mn-ea"/>
                <a:cs typeface="+mn-cs"/>
              </a:rPr>
              <a:t>At the time, Paytm was providing recommendations to customers on an item-to-item level; when a user was on the page of an item, this widget would suggest other products that were often purchased together. However, the item-to-item recommendation model did not take the individual user’s needs and preferences into consideration. It was also buried in the user journey, and a customer would have to search for and click on an item to see these suggestions.</a:t>
            </a:r>
            <a:endParaRPr lang="en-US" sz="800" b="0" i="0" kern="1200" dirty="0">
              <a:solidFill>
                <a:schemeClr val="tx1"/>
              </a:solidFill>
              <a:effectLst/>
              <a:ea typeface="+mn-ea"/>
              <a:cs typeface="+mn-cs"/>
            </a:endParaRPr>
          </a:p>
          <a:p>
            <a:pPr marL="0" indent="0" algn="l">
              <a:buFontTx/>
              <a:buNone/>
            </a:pPr>
            <a:endParaRPr lang="en-US" sz="500" b="0" i="0" kern="1200" dirty="0">
              <a:solidFill>
                <a:schemeClr val="tx1"/>
              </a:solidFill>
              <a:effectLst/>
              <a:ea typeface="+mn-ea"/>
              <a:cs typeface="+mn-cs"/>
            </a:endParaRPr>
          </a:p>
          <a:p>
            <a:pPr marL="0" indent="0" algn="l">
              <a:buFontTx/>
              <a:buNone/>
            </a:pPr>
            <a:r>
              <a:rPr lang="en-US" sz="500" b="1" dirty="0"/>
              <a:t>Solution</a:t>
            </a:r>
            <a:r>
              <a:rPr lang="en-US" sz="500" dirty="0"/>
              <a:t>: </a:t>
            </a:r>
          </a:p>
          <a:p>
            <a:r>
              <a:rPr lang="en-US" sz="1000" kern="1200" dirty="0">
                <a:solidFill>
                  <a:schemeClr val="tx1"/>
                </a:solidFill>
                <a:effectLst/>
                <a:ea typeface="+mn-ea"/>
                <a:cs typeface="+mn-cs"/>
              </a:rPr>
              <a:t>Amazon EMR creates the data outputs that can then be put into Amazon Personalize to run through the recommendations model. The personalized results from Amazon Personalize are pushed to the homepage, where users can see recommendations for products that they’re likely to be looking for, such as clothing items similar to ones that they’ve searched for previously.</a:t>
            </a:r>
          </a:p>
          <a:p>
            <a:pPr marL="0" indent="0" algn="l">
              <a:buFontTx/>
              <a:buNone/>
            </a:pPr>
            <a:endParaRPr lang="en-US" sz="500" dirty="0"/>
          </a:p>
          <a:p>
            <a:r>
              <a:rPr lang="en-US" sz="500" b="1" dirty="0"/>
              <a:t>Impact</a:t>
            </a:r>
            <a:r>
              <a:rPr lang="en-US" sz="500" b="0" dirty="0"/>
              <a:t>:</a:t>
            </a:r>
          </a:p>
          <a:p>
            <a:r>
              <a:rPr lang="en-US" sz="1000" kern="1200" dirty="0">
                <a:solidFill>
                  <a:schemeClr val="tx1"/>
                </a:solidFill>
                <a:effectLst/>
                <a:ea typeface="+mn-ea"/>
                <a:cs typeface="+mn-cs"/>
              </a:rPr>
              <a:t>Since adding the personalized recommendations model, Paytm has seen a 5.5–6 percent conversion rate from the Paytm Mall homepage, which is three times more than the widgets Paytm had been using previously for item-to-item recommendations. </a:t>
            </a:r>
            <a:r>
              <a:rPr lang="en-US" sz="1000" kern="0" dirty="0">
                <a:solidFill>
                  <a:srgbClr val="262161"/>
                </a:solidFill>
                <a:ea typeface="Amazon Ember Medium" panose="020B0603020204030204" pitchFamily="34" charset="0"/>
                <a:cs typeface="Amazon Ember Medium" panose="020B0603020204030204" pitchFamily="34" charset="0"/>
              </a:rPr>
              <a:t>Implementing personalization has also helped Paytm better measure activity on it’s homepage, which they previously didn’t have much insight into.</a:t>
            </a: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11423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64110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000" b="1" dirty="0"/>
              <a:t>#Manufacturing #ENT #AMER #MLM #PredictiveMaintenance #SageMaker</a:t>
            </a:r>
          </a:p>
          <a:p>
            <a:endParaRPr lang="en-US" sz="1000" b="1"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000" kern="1200" dirty="0">
                <a:solidFill>
                  <a:schemeClr val="tx1"/>
                </a:solidFill>
                <a:effectLst/>
                <a:latin typeface="Amazon Ember Display" panose="020F0603020204020204" pitchFamily="34" charset="0"/>
                <a:ea typeface="+mn-ea"/>
                <a:cs typeface="+mn-cs"/>
              </a:rPr>
              <a:t>Global medical technology company Baxter International Inc. (Baxter) prevented over 500 machine hours of unplanned downtime using 2,500 Amazon </a:t>
            </a:r>
            <a:r>
              <a:rPr lang="en-US" sz="1000" kern="1200" dirty="0" err="1">
                <a:solidFill>
                  <a:schemeClr val="tx1"/>
                </a:solidFill>
                <a:effectLst/>
                <a:latin typeface="Amazon Ember Display" panose="020F0603020204020204" pitchFamily="34" charset="0"/>
                <a:ea typeface="+mn-ea"/>
                <a:cs typeface="+mn-cs"/>
              </a:rPr>
              <a:t>Monitron</a:t>
            </a:r>
            <a:r>
              <a:rPr lang="en-US" sz="1000" kern="1200" dirty="0">
                <a:solidFill>
                  <a:schemeClr val="tx1"/>
                </a:solidFill>
                <a:effectLst/>
                <a:latin typeface="Amazon Ember Display" panose="020F0603020204020204" pitchFamily="34" charset="0"/>
                <a:ea typeface="+mn-ea"/>
                <a:cs typeface="+mn-cs"/>
              </a:rPr>
              <a:t> sensors in its largest facility in the United States. Baxter’s mission is to save and sustain patient lives, delivering products to treat chronic and acute medical conditions. To reduce unplanned equipment downtime in its facilities, which run around the clock, Baxter needed an equipment-monitoring solution that was simple to deploy, equipment agnostic, cost efficient, and scalable. The company’s shift from a reactive to a predictive maintenance strategy resulted in improved business processes using Amazon </a:t>
            </a:r>
            <a:r>
              <a:rPr lang="en-US" sz="1000" kern="1200" dirty="0" err="1">
                <a:solidFill>
                  <a:schemeClr val="tx1"/>
                </a:solidFill>
                <a:effectLst/>
                <a:latin typeface="Amazon Ember Display" panose="020F0603020204020204" pitchFamily="34" charset="0"/>
                <a:ea typeface="+mn-ea"/>
                <a:cs typeface="+mn-cs"/>
              </a:rPr>
              <a:t>Monitron</a:t>
            </a:r>
            <a:r>
              <a:rPr lang="en-US" sz="1000" kern="1200" dirty="0">
                <a:solidFill>
                  <a:schemeClr val="tx1"/>
                </a:solidFill>
                <a:effectLst/>
                <a:latin typeface="Amazon Ember Display" panose="020F0603020204020204" pitchFamily="34" charset="0"/>
                <a:ea typeface="+mn-ea"/>
                <a:cs typeface="+mn-cs"/>
              </a:rPr>
              <a:t>.</a:t>
            </a:r>
          </a:p>
          <a:p>
            <a:endParaRPr lang="en-US" sz="800" dirty="0"/>
          </a:p>
          <a:p>
            <a:r>
              <a:rPr lang="en-US" sz="800" b="1" dirty="0"/>
              <a:t>RESOURCES</a:t>
            </a:r>
          </a:p>
          <a:p>
            <a:r>
              <a:rPr lang="en-US" sz="800" dirty="0"/>
              <a:t>Case study | https://aws.amazon.com/solutions/case-studies/baxter-monitron-case-study/</a:t>
            </a:r>
          </a:p>
          <a:p>
            <a:r>
              <a:rPr lang="en-US" sz="800" dirty="0"/>
              <a:t>Video | https://www.youtube.com/watch?v=xR_Mcecn5kk</a:t>
            </a:r>
          </a:p>
          <a:p>
            <a:r>
              <a:rPr lang="en-US" sz="800" dirty="0" err="1"/>
              <a:t>re:Invent</a:t>
            </a:r>
            <a:r>
              <a:rPr lang="en-US" sz="800" dirty="0"/>
              <a:t> 2022 leadership session | https://youtu.be/Jf1ca54dofI?t=3050</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800" dirty="0" err="1"/>
              <a:t>re:Invent</a:t>
            </a:r>
            <a:r>
              <a:rPr lang="en-US" sz="800" dirty="0"/>
              <a:t> 2022 predictive maintenance breakout session | </a:t>
            </a:r>
            <a:r>
              <a:rPr lang="en-US" sz="1000" kern="1200" dirty="0">
                <a:solidFill>
                  <a:schemeClr val="tx1"/>
                </a:solidFill>
                <a:effectLst/>
                <a:latin typeface="Amazon Ember Display" panose="020F0603020204020204" pitchFamily="34" charset="0"/>
                <a:ea typeface="+mn-ea"/>
                <a:cs typeface="+mn-cs"/>
              </a:rPr>
              <a:t>https://youtu.be/hvIjkOEe9C4?t=955</a:t>
            </a:r>
            <a:endParaRPr lang="en-US" sz="800" b="0" i="0" u="none" strike="noStrike" kern="1200" dirty="0">
              <a:solidFill>
                <a:srgbClr val="333333"/>
              </a:solidFill>
              <a:effectLst/>
              <a:ea typeface="+mn-ea"/>
              <a:cs typeface="+mn-cs"/>
            </a:endParaRPr>
          </a:p>
          <a:p>
            <a:pPr algn="l"/>
            <a:endParaRPr lang="en-US" sz="1000" b="0" i="0" dirty="0">
              <a:solidFill>
                <a:srgbClr val="333333"/>
              </a:solidFill>
              <a:effectLst/>
            </a:endParaRP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887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80173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200" b="1" i="0" kern="1200" dirty="0">
                <a:solidFill>
                  <a:schemeClr val="tx1"/>
                </a:solidFill>
                <a:effectLst/>
                <a:ea typeface="+mn-ea"/>
                <a:cs typeface="+mn-cs"/>
              </a:rPr>
              <a:t>Machine Learning Content Moderation Use Case Narrative (1/Positioning, 2/Benefits, 3/AWS viability)</a:t>
            </a:r>
            <a:br>
              <a:rPr lang="en-US" sz="1200" b="1" i="0" kern="1200" dirty="0">
                <a:solidFill>
                  <a:schemeClr val="tx1"/>
                </a:solidFill>
                <a:effectLst/>
                <a:ea typeface="+mn-ea"/>
                <a:cs typeface="+mn-cs"/>
              </a:rPr>
            </a:br>
            <a:endParaRPr lang="en-US" sz="1200" b="0" i="0" kern="1200" dirty="0">
              <a:solidFill>
                <a:schemeClr val="tx1"/>
              </a:solidFill>
              <a:effectLst/>
              <a:ea typeface="+mn-ea"/>
              <a:cs typeface="+mn-cs"/>
            </a:endParaRPr>
          </a:p>
          <a:p>
            <a:r>
              <a:rPr lang="en-US" sz="1200" b="1" i="0" kern="1200" dirty="0">
                <a:solidFill>
                  <a:schemeClr val="tx1"/>
                </a:solidFill>
                <a:effectLst/>
                <a:ea typeface="+mn-ea"/>
                <a:cs typeface="+mn-cs"/>
              </a:rPr>
              <a:t>1/POSITIONING (problem, solution, AWS offering, link to benefits)</a:t>
            </a:r>
            <a:br>
              <a:rPr lang="en-US" sz="1200" b="1" i="0" kern="1200" dirty="0">
                <a:solidFill>
                  <a:schemeClr val="tx1"/>
                </a:solidFill>
                <a:effectLst/>
                <a:ea typeface="+mn-ea"/>
                <a:cs typeface="+mn-cs"/>
              </a:rPr>
            </a:br>
            <a:r>
              <a:rPr lang="en-US" sz="1200" b="1" i="0" kern="1200" dirty="0">
                <a:solidFill>
                  <a:schemeClr val="tx1"/>
                </a:solidFill>
                <a:effectLst/>
                <a:ea typeface="+mn-ea"/>
                <a:cs typeface="+mn-cs"/>
              </a:rPr>
              <a:t>Create safe online environments, protect your brand, and reduce moderation costs.</a:t>
            </a:r>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The daily volume of third party and user generated content (UGC) across industries is increasing exponentially, as well as the requirements and the cost to keep content and online communities safe and compliant. Customers are learning that human-based moderation processes cannot scale to meet safety, regulatory, and operational needs in the UGC era. From startups to well-established social media, gaming, e-commerce, online advertising, and photo sharing organizations, they all have to trade off technical, financial, and human resources to ensure that customers are not exposed to offensive material while keeping operational costs down. Customers in the broadcasting and media industries find challenging to efficiently add ratings to content to comply with guidelines across markets, audiences, media types, and formats. Other customers in highly regulated industries, such as financial and healthcare services find challenging the protection of personally identifiable and health information (PII and PHI) across internal and external environments. Some companies employ large teams of human moderators, while others can only react when users have already seen the disturbing media or sensitive information. The consequences are a poor user experience, high moderation costs, increased brand risk, and liability. </a:t>
            </a:r>
          </a:p>
          <a:p>
            <a:r>
              <a:rPr lang="en-US" sz="1200" b="0" i="0" kern="1200" dirty="0">
                <a:solidFill>
                  <a:schemeClr val="tx1"/>
                </a:solidFill>
                <a:effectLst/>
                <a:ea typeface="+mn-ea"/>
                <a:cs typeface="+mn-cs"/>
              </a:rPr>
              <a:t>Automated content moderation that is powered by artificial intelligence (AI) and machine learning (ML) can help your organization moderate the deluge of UGC and reclaim up to 95% of the time your teams spend moderating content manually, to effectively protect users from harmful exposure, while reducing content moderation costs, and safeguarding your organization and your customers from risk, liability, and brand damage.</a:t>
            </a:r>
          </a:p>
          <a:p>
            <a:r>
              <a:rPr lang="en-US" sz="1200" b="0" i="0" kern="1200" dirty="0">
                <a:solidFill>
                  <a:schemeClr val="tx1"/>
                </a:solidFill>
                <a:effectLst/>
                <a:ea typeface="+mn-ea"/>
                <a:cs typeface="+mn-cs"/>
              </a:rPr>
              <a:t>AWS offers AI services to implement solutions without requiring ML expertise, or that can be tailored to your specific content and business needs. Streamline image, video, text, and audio moderation workflows with ready-to-use content moderation APIs to enable multi-modal capabilities. Meet safety and compliance guidelines with granular moderation rules that are specific to your own standards and practices (S&amp;P).</a:t>
            </a:r>
            <a:r>
              <a:rPr lang="en-US" sz="1200" b="1" i="0" kern="1200" dirty="0">
                <a:solidFill>
                  <a:schemeClr val="tx1"/>
                </a:solidFill>
                <a:effectLst/>
                <a:ea typeface="+mn-ea"/>
                <a:cs typeface="+mn-cs"/>
              </a:rPr>
              <a:t> </a:t>
            </a:r>
            <a:r>
              <a:rPr lang="en-US" sz="1200" b="0" i="0" kern="1200" dirty="0">
                <a:solidFill>
                  <a:schemeClr val="tx1"/>
                </a:solidFill>
                <a:effectLst/>
                <a:ea typeface="+mn-ea"/>
                <a:cs typeface="+mn-cs"/>
              </a:rPr>
              <a:t>Automate tasks completely or significantly reduce human moderation workloads to implement a review stage of ML predictions. Extend the value of your investment and increase your speed to market with deep learning (DL) and natural language processing (NPL) technologies. With AWS services and content moderation solutions, you get coverage for all your moderation needs as your business scales, improving content safety, automating, and streamlining moderation workflows, while increasing reliability and lowering operational costs. </a:t>
            </a:r>
          </a:p>
          <a:p>
            <a:r>
              <a:rPr lang="en-US" sz="1200" b="1" i="0" kern="1200" dirty="0">
                <a:solidFill>
                  <a:schemeClr val="tx1"/>
                </a:solidFill>
                <a:effectLst/>
                <a:ea typeface="+mn-ea"/>
                <a:cs typeface="+mn-cs"/>
              </a:rPr>
              <a:t> </a:t>
            </a:r>
            <a:endParaRPr lang="en-US" sz="1200" b="0" i="0" kern="1200" dirty="0">
              <a:solidFill>
                <a:schemeClr val="tx1"/>
              </a:solidFill>
              <a:effectLst/>
              <a:ea typeface="+mn-ea"/>
              <a:cs typeface="+mn-cs"/>
            </a:endParaRPr>
          </a:p>
          <a:p>
            <a:r>
              <a:rPr lang="en-US" sz="1200" b="1" i="0" kern="1200" dirty="0">
                <a:solidFill>
                  <a:schemeClr val="tx1"/>
                </a:solidFill>
                <a:effectLst/>
                <a:ea typeface="+mn-ea"/>
                <a:cs typeface="+mn-cs"/>
              </a:rPr>
              <a:t>2/BENEFITS (description, services, customer reference)</a:t>
            </a:r>
            <a:br>
              <a:rPr lang="en-US" sz="1200" b="1" i="0" kern="1200" dirty="0">
                <a:solidFill>
                  <a:schemeClr val="tx1"/>
                </a:solidFill>
                <a:effectLst/>
                <a:ea typeface="+mn-ea"/>
                <a:cs typeface="+mn-cs"/>
              </a:rPr>
            </a:br>
            <a:r>
              <a:rPr lang="en-US" sz="1200" b="1" i="0" kern="1200" dirty="0">
                <a:solidFill>
                  <a:schemeClr val="tx1"/>
                </a:solidFill>
                <a:effectLst/>
                <a:ea typeface="+mn-ea"/>
                <a:cs typeface="+mn-cs"/>
              </a:rPr>
              <a:t>Improve safety for users and brands</a:t>
            </a:r>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Proactively protect users from inappropriate content and brands from unwanted associations at scale by reviewing all UGC that goes to market.  Review images and videos against a wide variety of pre-defined categories, or from your own list of prohibited terms with Amazon </a:t>
            </a:r>
            <a:r>
              <a:rPr lang="en-US" sz="1200" b="1" i="0" kern="1200" dirty="0">
                <a:solidFill>
                  <a:schemeClr val="tx1"/>
                </a:solidFill>
                <a:effectLst/>
                <a:ea typeface="+mn-ea"/>
                <a:cs typeface="+mn-cs"/>
              </a:rPr>
              <a:t>Rekognition</a:t>
            </a:r>
            <a:r>
              <a:rPr lang="en-US" sz="1200" b="0" i="0" kern="1200" dirty="0">
                <a:solidFill>
                  <a:schemeClr val="tx1"/>
                </a:solidFill>
                <a:effectLst/>
                <a:ea typeface="+mn-ea"/>
                <a:cs typeface="+mn-cs"/>
              </a:rPr>
              <a:t>. Extend your moderation capabilities to speech and other audio files with Amazon </a:t>
            </a:r>
            <a:r>
              <a:rPr lang="en-US" sz="1200" b="1" i="0" kern="1200" dirty="0">
                <a:solidFill>
                  <a:schemeClr val="tx1"/>
                </a:solidFill>
                <a:effectLst/>
                <a:ea typeface="+mn-ea"/>
                <a:cs typeface="+mn-cs"/>
              </a:rPr>
              <a:t>Transcribe</a:t>
            </a:r>
            <a:r>
              <a:rPr lang="en-US" sz="1200" b="0" i="0" kern="1200" dirty="0">
                <a:solidFill>
                  <a:schemeClr val="tx1"/>
                </a:solidFill>
                <a:effectLst/>
                <a:ea typeface="+mn-ea"/>
                <a:cs typeface="+mn-cs"/>
              </a:rPr>
              <a:t>. Complement the moderation process with contextual insights and sentiment, or simply detect, redact and mask PII and PHI with </a:t>
            </a:r>
            <a:r>
              <a:rPr lang="en-US" sz="1200" b="1" i="0" kern="1200" dirty="0">
                <a:solidFill>
                  <a:schemeClr val="tx1"/>
                </a:solidFill>
                <a:effectLst/>
                <a:ea typeface="+mn-ea"/>
                <a:cs typeface="+mn-cs"/>
              </a:rPr>
              <a:t>Amazon</a:t>
            </a:r>
            <a:r>
              <a:rPr lang="en-US" sz="1200" b="0" i="0" kern="1200" dirty="0">
                <a:solidFill>
                  <a:schemeClr val="tx1"/>
                </a:solidFill>
                <a:effectLst/>
                <a:ea typeface="+mn-ea"/>
                <a:cs typeface="+mn-cs"/>
              </a:rPr>
              <a:t> </a:t>
            </a:r>
            <a:r>
              <a:rPr lang="en-US" sz="1200" b="1" i="0" kern="1200" dirty="0">
                <a:solidFill>
                  <a:schemeClr val="tx1"/>
                </a:solidFill>
                <a:effectLst/>
                <a:ea typeface="+mn-ea"/>
                <a:cs typeface="+mn-cs"/>
              </a:rPr>
              <a:t>Comprehend</a:t>
            </a:r>
            <a:r>
              <a:rPr lang="en-US" sz="1200" b="0" i="0" kern="1200" dirty="0">
                <a:solidFill>
                  <a:schemeClr val="tx1"/>
                </a:solidFill>
                <a:effectLst/>
                <a:ea typeface="+mn-ea"/>
                <a:cs typeface="+mn-cs"/>
              </a:rPr>
              <a:t>. </a:t>
            </a:r>
            <a:r>
              <a:rPr lang="en-US" sz="1200" b="1" i="0" u="sng" kern="1200" dirty="0">
                <a:solidFill>
                  <a:schemeClr val="tx1"/>
                </a:solidFill>
                <a:effectLst/>
                <a:ea typeface="+mn-ea"/>
                <a:cs typeface="+mn-cs"/>
                <a:hlinkClick r:id="rId3"/>
              </a:rPr>
              <a:t>SmugMug</a:t>
            </a:r>
            <a:r>
              <a:rPr lang="en-US" sz="1200" b="1" i="0" kern="1200" dirty="0">
                <a:solidFill>
                  <a:schemeClr val="tx1"/>
                </a:solidFill>
                <a:effectLst/>
                <a:ea typeface="+mn-ea"/>
                <a:cs typeface="+mn-cs"/>
              </a:rPr>
              <a:t> </a:t>
            </a:r>
            <a:r>
              <a:rPr lang="en-US" sz="1200" b="0" i="0" kern="1200" dirty="0">
                <a:solidFill>
                  <a:schemeClr val="tx1"/>
                </a:solidFill>
                <a:effectLst/>
                <a:ea typeface="+mn-ea"/>
                <a:cs typeface="+mn-cs"/>
              </a:rPr>
              <a:t>flags unwanted content and highlights its best photos across tens of billions of images,</a:t>
            </a:r>
            <a:r>
              <a:rPr lang="en-US" sz="1200" b="1" i="0" kern="1200" dirty="0">
                <a:solidFill>
                  <a:schemeClr val="tx1"/>
                </a:solidFill>
                <a:effectLst/>
                <a:ea typeface="+mn-ea"/>
                <a:cs typeface="+mn-cs"/>
              </a:rPr>
              <a:t> </a:t>
            </a:r>
            <a:r>
              <a:rPr lang="en-US" sz="1200" b="0" i="0" kern="1200" dirty="0">
                <a:solidFill>
                  <a:schemeClr val="tx1"/>
                </a:solidFill>
                <a:effectLst/>
                <a:ea typeface="+mn-ea"/>
                <a:cs typeface="+mn-cs"/>
              </a:rPr>
              <a:t>inspiring its users and the Flickr community to safely store, discover, share, and sell media online. </a:t>
            </a:r>
          </a:p>
          <a:p>
            <a:endParaRPr lang="en-US" sz="1200" b="0" i="0" kern="1200" dirty="0">
              <a:solidFill>
                <a:schemeClr val="tx1"/>
              </a:solidFill>
              <a:effectLst/>
              <a:ea typeface="+mn-ea"/>
              <a:cs typeface="+mn-cs"/>
            </a:endParaRPr>
          </a:p>
          <a:p>
            <a:r>
              <a:rPr lang="en-US" sz="1200" b="1" i="0" kern="1200" dirty="0">
                <a:solidFill>
                  <a:schemeClr val="tx1"/>
                </a:solidFill>
                <a:effectLst/>
                <a:ea typeface="+mn-ea"/>
                <a:cs typeface="+mn-cs"/>
              </a:rPr>
              <a:t>Streamline content moderation operations</a:t>
            </a:r>
            <a:br>
              <a:rPr lang="en-US" sz="1200" b="0" i="0" kern="1200" dirty="0">
                <a:solidFill>
                  <a:schemeClr val="tx1"/>
                </a:solidFill>
                <a:effectLst/>
                <a:ea typeface="+mn-ea"/>
                <a:cs typeface="+mn-cs"/>
              </a:rPr>
            </a:br>
            <a:r>
              <a:rPr lang="en-US" sz="1200" b="0" i="0" kern="1200" dirty="0">
                <a:solidFill>
                  <a:schemeClr val="tx1"/>
                </a:solidFill>
                <a:effectLst/>
                <a:ea typeface="+mn-ea"/>
                <a:cs typeface="+mn-cs"/>
              </a:rPr>
              <a:t>Eliminate the need to build new tools, manage content infrastructure, or large moderation teams, with pre-trained yet customizable AI services and models. Automatically flag unsafe content first to fully automate or to reduce the human moderation workflow. Proactively detect inappropriate, unwanted, or offensive content containing nudity, suggestiveness, violence, and other such categories with </a:t>
            </a:r>
            <a:r>
              <a:rPr lang="en-US" sz="1200" b="1" i="0" kern="1200" dirty="0">
                <a:solidFill>
                  <a:schemeClr val="tx1"/>
                </a:solidFill>
                <a:effectLst/>
                <a:ea typeface="+mn-ea"/>
                <a:cs typeface="+mn-cs"/>
              </a:rPr>
              <a:t>Amazon Rekognition.</a:t>
            </a:r>
            <a:r>
              <a:rPr lang="en-US" sz="1200" b="0" i="0" kern="1200" dirty="0">
                <a:solidFill>
                  <a:schemeClr val="tx1"/>
                </a:solidFill>
                <a:effectLst/>
                <a:ea typeface="+mn-ea"/>
                <a:cs typeface="+mn-cs"/>
              </a:rPr>
              <a:t> Automatically convert speech in videos and audio to text and run profanity and hate speech checks with </a:t>
            </a:r>
            <a:r>
              <a:rPr lang="en-US" sz="1200" b="1" i="0" kern="1200" dirty="0">
                <a:solidFill>
                  <a:schemeClr val="tx1"/>
                </a:solidFill>
                <a:effectLst/>
                <a:ea typeface="+mn-ea"/>
                <a:cs typeface="+mn-cs"/>
              </a:rPr>
              <a:t>Amazon Transcribe. </a:t>
            </a:r>
            <a:r>
              <a:rPr lang="en-US" sz="1200" b="0" i="0" kern="1200" dirty="0">
                <a:solidFill>
                  <a:schemeClr val="tx1"/>
                </a:solidFill>
                <a:effectLst/>
                <a:ea typeface="+mn-ea"/>
                <a:cs typeface="+mn-cs"/>
              </a:rPr>
              <a:t>Extend content analysis to uncover connections and insights that inform your moderation workflows with the NLP capabilities in </a:t>
            </a:r>
            <a:r>
              <a:rPr lang="en-US" sz="1200" b="1" i="0" kern="1200" dirty="0">
                <a:solidFill>
                  <a:schemeClr val="tx1"/>
                </a:solidFill>
                <a:effectLst/>
                <a:ea typeface="+mn-ea"/>
                <a:cs typeface="+mn-cs"/>
              </a:rPr>
              <a:t>Amazon Comprehend.</a:t>
            </a:r>
            <a:r>
              <a:rPr lang="en-US" sz="1200" b="0" i="0" kern="1200" dirty="0">
                <a:solidFill>
                  <a:schemeClr val="tx1"/>
                </a:solidFill>
                <a:effectLst/>
                <a:ea typeface="+mn-ea"/>
                <a:cs typeface="+mn-cs"/>
              </a:rPr>
              <a:t> Strategically bring human oversight to ensure accuracy and to retrain models with </a:t>
            </a:r>
            <a:r>
              <a:rPr lang="en-US" sz="1200" b="1" i="0" kern="1200" dirty="0">
                <a:solidFill>
                  <a:schemeClr val="tx1"/>
                </a:solidFill>
                <a:effectLst/>
                <a:ea typeface="+mn-ea"/>
                <a:cs typeface="+mn-cs"/>
              </a:rPr>
              <a:t>Amazon Augmented AI</a:t>
            </a:r>
            <a:r>
              <a:rPr lang="en-US" sz="1200" b="0" i="0" kern="1200" dirty="0">
                <a:solidFill>
                  <a:schemeClr val="tx1"/>
                </a:solidFill>
                <a:effectLst/>
                <a:ea typeface="+mn-ea"/>
                <a:cs typeface="+mn-cs"/>
              </a:rPr>
              <a:t>. </a:t>
            </a:r>
            <a:r>
              <a:rPr lang="en-US" sz="1200" b="1" i="0" u="sng" kern="1200" dirty="0">
                <a:solidFill>
                  <a:schemeClr val="tx1"/>
                </a:solidFill>
                <a:effectLst/>
                <a:ea typeface="+mn-ea"/>
                <a:cs typeface="+mn-cs"/>
                <a:hlinkClick r:id="rId4"/>
              </a:rPr>
              <a:t>Mobisocial</a:t>
            </a:r>
            <a:r>
              <a:rPr lang="en-US" sz="1200" b="0" i="0" kern="1200" dirty="0">
                <a:solidFill>
                  <a:schemeClr val="tx1"/>
                </a:solidFill>
                <a:effectLst/>
                <a:ea typeface="+mn-ea"/>
                <a:cs typeface="+mn-cs"/>
              </a:rPr>
              <a:t> ensures that its gaming community socialize and share content in a safe environment, while enabling its technical talent to focus on their core business, by flagging non-compliant content through a 95% automated moderation workflow.</a:t>
            </a:r>
          </a:p>
          <a:p>
            <a:r>
              <a:rPr lang="en-US" sz="1200" b="1" i="0" kern="1200" dirty="0">
                <a:solidFill>
                  <a:schemeClr val="tx1"/>
                </a:solidFill>
                <a:effectLst/>
                <a:ea typeface="+mn-ea"/>
                <a:cs typeface="+mn-cs"/>
              </a:rPr>
              <a:t>Increase reliability and reduce moderation costs</a:t>
            </a:r>
            <a:br>
              <a:rPr lang="en-US" sz="1200" b="0" i="0" kern="1200" dirty="0">
                <a:solidFill>
                  <a:schemeClr val="tx1"/>
                </a:solidFill>
                <a:effectLst/>
                <a:ea typeface="+mn-ea"/>
                <a:cs typeface="+mn-cs"/>
              </a:rPr>
            </a:br>
            <a:r>
              <a:rPr lang="en-US" sz="1200" b="0" i="0" kern="1200" dirty="0">
                <a:solidFill>
                  <a:schemeClr val="tx1"/>
                </a:solidFill>
                <a:effectLst/>
                <a:ea typeface="+mn-ea"/>
                <a:cs typeface="+mn-cs"/>
              </a:rPr>
              <a:t>Create reliable, scalable, and repeatable cloud-based content moderation workflows without upfront commitments or expensive licenses. Pay by the number of images or length of videos that you want to process, and scale as needed. </a:t>
            </a:r>
            <a:r>
              <a:rPr lang="en-US" sz="1200" b="1" i="0" u="sng" kern="1200" dirty="0">
                <a:solidFill>
                  <a:schemeClr val="tx1"/>
                </a:solidFill>
                <a:effectLst/>
                <a:ea typeface="+mn-ea"/>
                <a:cs typeface="+mn-cs"/>
                <a:hlinkClick r:id="rId5"/>
              </a:rPr>
              <a:t>Dream11</a:t>
            </a:r>
            <a:r>
              <a:rPr lang="en-US" sz="1200" b="0" i="0" kern="1200" dirty="0">
                <a:solidFill>
                  <a:schemeClr val="tx1"/>
                </a:solidFill>
                <a:effectLst/>
                <a:ea typeface="+mn-ea"/>
                <a:cs typeface="+mn-cs"/>
              </a:rPr>
              <a:t> automates the analysis of thousands of user generated videos and images daily, scaling the business as needed to protect 100 million members in its fast-growing fantasy sports community.</a:t>
            </a:r>
          </a:p>
          <a:p>
            <a:r>
              <a:rPr lang="en-US" sz="1200" b="1" i="0" kern="1200" dirty="0">
                <a:solidFill>
                  <a:schemeClr val="tx1"/>
                </a:solidFill>
                <a:effectLst/>
                <a:ea typeface="+mn-ea"/>
                <a:cs typeface="+mn-cs"/>
              </a:rPr>
              <a:t>3/AWS VIABILITY (why AWS)</a:t>
            </a:r>
            <a:br>
              <a:rPr lang="en-US" sz="1200" b="1" i="0" kern="1200" dirty="0">
                <a:solidFill>
                  <a:schemeClr val="tx1"/>
                </a:solidFill>
                <a:effectLst/>
                <a:ea typeface="+mn-ea"/>
                <a:cs typeface="+mn-cs"/>
              </a:rPr>
            </a:br>
            <a:r>
              <a:rPr lang="en-US" sz="1200" b="0" i="0" kern="1200" dirty="0">
                <a:solidFill>
                  <a:schemeClr val="tx1"/>
                </a:solidFill>
                <a:effectLst/>
                <a:ea typeface="+mn-ea"/>
                <a:cs typeface="+mn-cs"/>
              </a:rPr>
              <a:t>AWS offers more computer vision services than any other cloud provider, to help you implement fast and secure content moderation solutions, out of the box or customized to meet your business needs. AWS is the world’s most broadly adopted cloud platform, offering over 200 fully featured services from data centers globally. Many AWS Computer Vision and content moderation customers—including the fastest-growing startups, large enterprises, and leading government agencies—are using AWS to lower costs, become more agile, and innovate faster.</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01724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kern="1200" dirty="0">
                <a:solidFill>
                  <a:schemeClr val="tx1"/>
                </a:solidFill>
                <a:effectLst/>
                <a:highlight>
                  <a:srgbClr val="FFFF00"/>
                </a:highlight>
                <a:ea typeface="+mn-ea"/>
                <a:cs typeface="+mn-cs"/>
              </a:rPr>
              <a:t>This is a first </a:t>
            </a:r>
            <a:r>
              <a:rPr lang="en-US" sz="1000" b="0" i="0" u="none" kern="1200" dirty="0">
                <a:solidFill>
                  <a:schemeClr val="tx1"/>
                </a:solidFill>
                <a:effectLst/>
                <a:ea typeface="+mn-ea"/>
                <a:cs typeface="+mn-cs"/>
              </a:rPr>
              <a:t>call deck for machine</a:t>
            </a:r>
            <a:r>
              <a:rPr lang="en-US" sz="1000" b="0" i="0" u="none" kern="1200" baseline="0" dirty="0">
                <a:solidFill>
                  <a:schemeClr val="tx1"/>
                </a:solidFill>
                <a:effectLst/>
                <a:ea typeface="+mn-ea"/>
                <a:cs typeface="+mn-cs"/>
              </a:rPr>
              <a:t> learning at AWS.</a:t>
            </a:r>
            <a:endParaRPr lang="en-US" sz="1000" b="0" i="0" u="non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t>Amazon Confidential</a:t>
            </a:r>
          </a:p>
        </p:txBody>
      </p:sp>
    </p:spTree>
    <p:extLst>
      <p:ext uri="{BB962C8B-B14F-4D97-AF65-F5344CB8AC3E}">
        <p14:creationId xmlns:p14="http://schemas.microsoft.com/office/powerpoint/2010/main" val="2936079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000" dirty="0">
                <a:hlinkClick r:id="rId3"/>
              </a:rPr>
              <a:t>Amazon </a:t>
            </a:r>
            <a:r>
              <a:rPr lang="en-US" sz="1000" dirty="0" err="1">
                <a:hlinkClick r:id="rId3"/>
              </a:rPr>
              <a:t>Rekognition</a:t>
            </a:r>
            <a:r>
              <a:rPr lang="en-US" sz="1000" dirty="0">
                <a:hlinkClick r:id="rId3"/>
              </a:rPr>
              <a:t> improves accuracy of content moderation for images</a:t>
            </a:r>
            <a:endParaRPr lang="en-US" sz="1000" dirty="0"/>
          </a:p>
          <a:p>
            <a:endParaRPr lang="en-US" sz="1000" b="0" i="0" kern="1200" dirty="0">
              <a:solidFill>
                <a:srgbClr val="333333"/>
              </a:solidFill>
              <a:effectLst/>
              <a:ea typeface="+mn-ea"/>
              <a:cs typeface="+mn-cs"/>
            </a:endParaRPr>
          </a:p>
          <a:p>
            <a:endParaRPr lang="en-US" sz="1000" b="0" i="0" kern="1200" dirty="0">
              <a:solidFill>
                <a:srgbClr val="333333"/>
              </a:solidFill>
              <a:effectLst/>
              <a:ea typeface="+mn-ea"/>
              <a:cs typeface="+mn-cs"/>
            </a:endParaRP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3229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190745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997744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Companies today use everything from simple spreadsheets to complex financial planning software to accurately forecast future business outcomes, such as product demand, resource needs, or financial performance. These tools build forecasts based on historical data and trends. However, the tools struggle to take irregular past trends into account, especially data series that change over time (such as price, web traffic, or number of employees).</a:t>
            </a:r>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Amazon Forecast is a fully managed service that uses machine learning to deliver highly accurate forecasts. </a:t>
            </a:r>
            <a:r>
              <a:rPr lang="en-US" sz="1200" b="0" i="0" u="none" strike="noStrike" kern="1200" dirty="0" err="1">
                <a:solidFill>
                  <a:schemeClr val="tx1"/>
                </a:solidFill>
                <a:effectLst/>
                <a:ea typeface="+mn-ea"/>
                <a:cs typeface="+mn-cs"/>
              </a:rPr>
              <a:t>Amazon.com</a:t>
            </a:r>
            <a:r>
              <a:rPr lang="en-US" sz="1200" b="0" i="0" u="none" strike="noStrike" kern="1200" dirty="0">
                <a:solidFill>
                  <a:schemeClr val="tx1"/>
                </a:solidFill>
                <a:effectLst/>
                <a:ea typeface="+mn-ea"/>
                <a:cs typeface="+mn-cs"/>
              </a:rPr>
              <a:t> uses the same technology to forecast key metrics.</a:t>
            </a:r>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Accurately predict demand forecasting and streamline supply-demand decision-making by using machine learning to combine historical time-series data with additional variables, such as product features, pricing, and holidays.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928669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Times New Roman" panose="02020603050405020304" pitchFamily="18" charset="0"/>
                <a:cs typeface="Times New Roman" panose="02020603050405020304" pitchFamily="18" charset="0"/>
              </a:rPr>
              <a:t>Now let’s take a closer look at Amazon </a:t>
            </a:r>
            <a:r>
              <a:rPr lang="en-US" sz="1200" dirty="0" err="1">
                <a:effectLst/>
                <a:latin typeface="+mn-lt"/>
                <a:ea typeface="Times New Roman" panose="02020603050405020304" pitchFamily="18" charset="0"/>
                <a:cs typeface="Times New Roman" panose="02020603050405020304" pitchFamily="18" charset="0"/>
              </a:rPr>
              <a:t>SageMaker</a:t>
            </a:r>
            <a:r>
              <a:rPr lang="en-US" sz="1200" dirty="0">
                <a:effectLst/>
                <a:latin typeface="+mn-lt"/>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Times New Roman" panose="02020603050405020304" pitchFamily="18" charset="0"/>
                <a:cs typeface="Times New Roman" panose="02020603050405020304" pitchFamily="18" charset="0"/>
              </a:rPr>
              <a:t>As I mentioned earlier, SageMaker enables customers to easily </a:t>
            </a:r>
            <a:r>
              <a:rPr lang="en-US" sz="1200" b="0" i="1" dirty="0">
                <a:effectLst/>
                <a:latin typeface="+mn-lt"/>
                <a:ea typeface="Times New Roman" panose="02020603050405020304" pitchFamily="18" charset="0"/>
                <a:cs typeface="Times New Roman" panose="02020603050405020304" pitchFamily="18" charset="0"/>
              </a:rPr>
              <a:t>build, train, and deploy ML models </a:t>
            </a:r>
            <a:r>
              <a:rPr lang="en-US" sz="1200" dirty="0">
                <a:effectLst/>
                <a:latin typeface="+mn-lt"/>
                <a:ea typeface="Times New Roman" panose="02020603050405020304" pitchFamily="18" charset="0"/>
                <a:cs typeface="Times New Roman" panose="02020603050405020304" pitchFamily="18" charset="0"/>
              </a:rPr>
              <a:t>for any use case – and with tools for every step of ML development.</a:t>
            </a:r>
          </a:p>
          <a:p>
            <a:pPr marL="0" marR="0">
              <a:spcBef>
                <a:spcPts val="0"/>
              </a:spcBef>
              <a:spcAft>
                <a:spcPts val="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0A960A-81B9-C84A-AF8E-E1C72668B7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4889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500" b="1" dirty="0"/>
              <a:t>#Retail #INT #GLBL #MLModernization #SageMaker</a:t>
            </a:r>
          </a:p>
          <a:p>
            <a:endParaRPr lang="en-US" sz="800" b="1" dirty="0"/>
          </a:p>
          <a:p>
            <a:r>
              <a:rPr lang="en-US" sz="800" b="1" dirty="0"/>
              <a:t>Problem</a:t>
            </a:r>
            <a:r>
              <a:rPr lang="en-US" sz="800" b="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1/Amazon Robotics set out to use machine learning to streamline the flow of inventory in its fulfillment centers. </a:t>
            </a:r>
            <a:r>
              <a:rPr lang="en-US" sz="1000" b="0" i="0" kern="1200" dirty="0">
                <a:solidFill>
                  <a:schemeClr val="tx1"/>
                </a:solidFill>
                <a:effectLst/>
                <a:ea typeface="+mn-ea"/>
                <a:cs typeface="+mn-cs"/>
              </a:rPr>
              <a:t>There are three main physical components to the company’s system: mobile shelving units, robots, and employee workstations. The robots deliver mobile shelving units to stations, and employees either put inventory in (stowing) or take it out (picking). The existing stow-and-pick workflows were sometimes creating bottleneck for downstream processing. In 2017, Amazon kicked off an initiative to simplify some of those workflows.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2/Looking to reduce time-consuming bin scanning, Amazon Robotics built the Intent Detection System, a deep-learning-based computer vision system trained on millions of video examples of stowing actions. The company trained the system to automatically identify where associates place inventory items. </a:t>
            </a:r>
            <a:r>
              <a:rPr lang="en-US" sz="1000" b="0" i="0" kern="1200" dirty="0">
                <a:solidFill>
                  <a:schemeClr val="tx1"/>
                </a:solidFill>
                <a:effectLst/>
                <a:ea typeface="+mn-ea"/>
                <a:cs typeface="+mn-cs"/>
              </a:rPr>
              <a:t>Although Amazon Robotics could tap into ample compute resources on AWS, it ran into challenges of scaling and managing the infrastructure required to host the ML models.</a:t>
            </a:r>
            <a:endParaRPr lang="en-US" sz="800" b="0" i="0" kern="1200" dirty="0">
              <a:solidFill>
                <a:schemeClr val="tx1"/>
              </a:solidFill>
              <a:effectLst/>
              <a:ea typeface="+mn-ea"/>
              <a:cs typeface="+mn-cs"/>
            </a:endParaRPr>
          </a:p>
          <a:p>
            <a:pPr marL="171450" indent="-171450">
              <a:buFontTx/>
              <a:buChar char="-"/>
            </a:pPr>
            <a:endParaRPr lang="en-US" sz="800" dirty="0">
              <a:solidFill>
                <a:srgbClr val="000000"/>
              </a:solidFill>
              <a:effectLst/>
              <a:ea typeface="Calibri" panose="020F0502020204030204" pitchFamily="34" charset="0"/>
            </a:endParaRPr>
          </a:p>
          <a:p>
            <a:pPr marL="0" marR="0" indent="0">
              <a:spcBef>
                <a:spcPts val="0"/>
              </a:spcBef>
              <a:spcAft>
                <a:spcPts val="0"/>
              </a:spcAft>
              <a:buFontTx/>
              <a:buNone/>
            </a:pPr>
            <a:r>
              <a:rPr lang="en-US" sz="800" b="1" dirty="0"/>
              <a:t>Solution</a:t>
            </a:r>
            <a:r>
              <a:rPr lang="en-US" sz="80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ea typeface="+mn-ea"/>
                <a:cs typeface="+mn-cs"/>
              </a:rPr>
              <a:t>3/Amazon Robotics was the first company to deploy to Amazon </a:t>
            </a:r>
            <a:r>
              <a:rPr lang="en-US" sz="1000" b="0" i="0" kern="1200" dirty="0" err="1">
                <a:solidFill>
                  <a:schemeClr val="tx1"/>
                </a:solidFill>
                <a:effectLst/>
                <a:ea typeface="+mn-ea"/>
                <a:cs typeface="+mn-cs"/>
              </a:rPr>
              <a:t>SageMaker</a:t>
            </a:r>
            <a:r>
              <a:rPr lang="en-US" sz="1000" b="0" i="0" kern="1200" dirty="0">
                <a:solidFill>
                  <a:schemeClr val="tx1"/>
                </a:solidFill>
                <a:effectLst/>
                <a:ea typeface="+mn-ea"/>
                <a:cs typeface="+mn-cs"/>
              </a:rPr>
              <a:t> on a large scale and remains one of the largest deployments as of January 2021. At first the team primarily used Amazon </a:t>
            </a:r>
            <a:r>
              <a:rPr lang="en-US" sz="1000" b="0" i="0" kern="1200" dirty="0" err="1">
                <a:solidFill>
                  <a:schemeClr val="tx1"/>
                </a:solidFill>
                <a:effectLst/>
                <a:ea typeface="+mn-ea"/>
                <a:cs typeface="+mn-cs"/>
              </a:rPr>
              <a:t>SageMaker</a:t>
            </a:r>
            <a:r>
              <a:rPr lang="en-US" sz="1000" b="0" i="0" kern="1200" dirty="0">
                <a:solidFill>
                  <a:schemeClr val="tx1"/>
                </a:solidFill>
                <a:effectLst/>
                <a:ea typeface="+mn-ea"/>
                <a:cs typeface="+mn-cs"/>
              </a:rPr>
              <a:t> to host models and </a:t>
            </a:r>
            <a:r>
              <a:rPr lang="en-US" sz="800" dirty="0"/>
              <a:t>reduced inferencing costs.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4/They then started adopting other </a:t>
            </a:r>
            <a:r>
              <a:rPr lang="en-US" sz="800" dirty="0" err="1"/>
              <a:t>SageMaker</a:t>
            </a:r>
            <a:r>
              <a:rPr lang="en-US" sz="800" dirty="0"/>
              <a:t> features, such as </a:t>
            </a:r>
            <a:r>
              <a:rPr lang="en-US" sz="800" dirty="0" err="1"/>
              <a:t>SageMaker</a:t>
            </a:r>
            <a:r>
              <a:rPr lang="en-US" sz="800" dirty="0"/>
              <a:t> Experiments—a capability that enabled the team to organize, track, compare, and evaluate ML experiments and model versions.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ea typeface="+mn-ea"/>
                <a:cs typeface="+mn-cs"/>
              </a:rPr>
              <a:t>5/</a:t>
            </a:r>
            <a:r>
              <a:rPr lang="en-US" sz="1000" b="0" i="0" kern="1200" dirty="0">
                <a:solidFill>
                  <a:schemeClr val="tx1"/>
                </a:solidFill>
                <a:effectLst/>
                <a:ea typeface="+mn-ea"/>
                <a:cs typeface="+mn-cs"/>
              </a:rPr>
              <a:t>Amazon Robotics also uses Amazon </a:t>
            </a:r>
            <a:r>
              <a:rPr lang="en-US" sz="1000" b="0" i="0" kern="1200" dirty="0" err="1">
                <a:solidFill>
                  <a:schemeClr val="tx1"/>
                </a:solidFill>
                <a:effectLst/>
                <a:ea typeface="+mn-ea"/>
                <a:cs typeface="+mn-cs"/>
              </a:rPr>
              <a:t>SageMaker</a:t>
            </a:r>
            <a:r>
              <a:rPr lang="en-US" sz="1000" b="0" i="0" kern="1200" dirty="0">
                <a:solidFill>
                  <a:schemeClr val="tx1"/>
                </a:solidFill>
                <a:effectLst/>
                <a:ea typeface="+mn-ea"/>
                <a:cs typeface="+mn-cs"/>
              </a:rPr>
              <a:t> automatic scaling, which automatically adds or removes hosts as needed to support the workload.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ea typeface="+mn-ea"/>
                <a:cs typeface="+mn-cs"/>
              </a:rPr>
              <a:t>6/</a:t>
            </a:r>
            <a:r>
              <a:rPr lang="en-US" sz="800" b="0" i="0" kern="1200" dirty="0">
                <a:solidFill>
                  <a:schemeClr val="tx1"/>
                </a:solidFill>
                <a:effectLst/>
                <a:ea typeface="+mn-ea"/>
                <a:cs typeface="+mn-cs"/>
              </a:rPr>
              <a:t>Since </a:t>
            </a:r>
            <a:r>
              <a:rPr lang="en-US" sz="800" b="0" i="0" kern="1200" dirty="0" err="1">
                <a:solidFill>
                  <a:schemeClr val="tx1"/>
                </a:solidFill>
                <a:effectLst/>
                <a:ea typeface="+mn-ea"/>
                <a:cs typeface="+mn-cs"/>
              </a:rPr>
              <a:t>SageMaker</a:t>
            </a:r>
            <a:r>
              <a:rPr lang="en-US" sz="800" b="0" i="0" kern="1200" dirty="0">
                <a:solidFill>
                  <a:schemeClr val="tx1"/>
                </a:solidFill>
                <a:effectLst/>
                <a:ea typeface="+mn-ea"/>
                <a:cs typeface="+mn-cs"/>
              </a:rPr>
              <a:t> provides secure, resizable compute capacity in the cloud for ML and enables users to quickly migrate host types as newer host types become available. The Amazon Robotics team took advantage of this, initially choosing Amazon EC2 P2 Instances but eventually migrating to the AWS </a:t>
            </a:r>
            <a:r>
              <a:rPr lang="en-US" sz="800" b="0" i="0" kern="1200" dirty="0" err="1">
                <a:solidFill>
                  <a:schemeClr val="tx1"/>
                </a:solidFill>
                <a:effectLst/>
                <a:ea typeface="+mn-ea"/>
                <a:cs typeface="+mn-cs"/>
              </a:rPr>
              <a:t>Inferentia</a:t>
            </a:r>
            <a:r>
              <a:rPr lang="en-US" sz="800" b="0" i="0" kern="1200" dirty="0">
                <a:solidFill>
                  <a:schemeClr val="tx1"/>
                </a:solidFill>
                <a:effectLst/>
                <a:ea typeface="+mn-ea"/>
                <a:cs typeface="+mn-cs"/>
              </a:rPr>
              <a:t> based Amazon EC2 Inf1 Instances. </a:t>
            </a:r>
            <a:r>
              <a:rPr lang="en-GB" sz="1000" b="0" i="0" kern="1200" dirty="0">
                <a:solidFill>
                  <a:schemeClr val="tx1"/>
                </a:solidFill>
                <a:effectLst/>
                <a:ea typeface="+mn-ea"/>
                <a:cs typeface="+mn-cs"/>
              </a:rPr>
              <a:t>AWS custom designed the AWS </a:t>
            </a:r>
            <a:r>
              <a:rPr lang="en-GB" sz="1000" b="0" i="0" kern="1200" dirty="0" err="1">
                <a:solidFill>
                  <a:schemeClr val="tx1"/>
                </a:solidFill>
                <a:effectLst/>
                <a:ea typeface="+mn-ea"/>
                <a:cs typeface="+mn-cs"/>
              </a:rPr>
              <a:t>Inferentia</a:t>
            </a:r>
            <a:r>
              <a:rPr lang="en-GB" sz="1000" b="0" i="0" kern="1200" dirty="0">
                <a:solidFill>
                  <a:schemeClr val="tx1"/>
                </a:solidFill>
                <a:effectLst/>
                <a:ea typeface="+mn-ea"/>
                <a:cs typeface="+mn-cs"/>
              </a:rPr>
              <a:t> chip to provide high performance, low latency, and lowest cost inference in the cloud. Each AWS </a:t>
            </a:r>
            <a:r>
              <a:rPr lang="en-GB" sz="1000" b="0" i="0" kern="1200" dirty="0" err="1">
                <a:solidFill>
                  <a:schemeClr val="tx1"/>
                </a:solidFill>
                <a:effectLst/>
                <a:ea typeface="+mn-ea"/>
                <a:cs typeface="+mn-cs"/>
              </a:rPr>
              <a:t>Inferentia</a:t>
            </a:r>
            <a:r>
              <a:rPr lang="en-GB" sz="1000" b="0" i="0" kern="1200" dirty="0">
                <a:solidFill>
                  <a:schemeClr val="tx1"/>
                </a:solidFill>
                <a:effectLst/>
                <a:ea typeface="+mn-ea"/>
                <a:cs typeface="+mn-cs"/>
              </a:rPr>
              <a:t> chip supports up to 128 TOPS (trillions of operations per second) of performance. Amazon EC2 Inf1 instances based on AWS </a:t>
            </a:r>
            <a:r>
              <a:rPr lang="en-GB" sz="1000" b="0" i="0" kern="1200" dirty="0" err="1">
                <a:solidFill>
                  <a:schemeClr val="tx1"/>
                </a:solidFill>
                <a:effectLst/>
                <a:ea typeface="+mn-ea"/>
                <a:cs typeface="+mn-cs"/>
              </a:rPr>
              <a:t>Inferentia</a:t>
            </a:r>
            <a:r>
              <a:rPr lang="en-GB" sz="1000" b="0" i="0" kern="1200" dirty="0">
                <a:solidFill>
                  <a:schemeClr val="tx1"/>
                </a:solidFill>
                <a:effectLst/>
                <a:ea typeface="+mn-ea"/>
                <a:cs typeface="+mn-cs"/>
              </a:rPr>
              <a:t> chips deliver up to 30% higher throughput and up to 45% lower cost per inference than Amazon EC2 G4 instances, which were already the lowest cost instance for machine learning inference available in the cloud.</a:t>
            </a:r>
            <a:r>
              <a:rPr lang="en-US" sz="1000" b="0" i="0" kern="1200" dirty="0">
                <a:solidFill>
                  <a:schemeClr val="tx1"/>
                </a:solidFill>
                <a:effectLst/>
                <a:ea typeface="+mn-ea"/>
                <a:cs typeface="+mn-cs"/>
              </a:rPr>
              <a:t> </a:t>
            </a:r>
            <a:endParaRPr lang="en-US" sz="800" dirty="0">
              <a:cs typeface="Times New Roman" panose="02020603050405020304" pitchFamily="18" charset="0"/>
            </a:endParaRPr>
          </a:p>
          <a:p>
            <a:pPr marL="457200" indent="-457200">
              <a:spcAft>
                <a:spcPts val="800"/>
              </a:spcAft>
              <a:buFontTx/>
              <a:buChar char="-"/>
            </a:pPr>
            <a:endParaRPr lang="en-US" sz="800" dirty="0"/>
          </a:p>
          <a:p>
            <a:r>
              <a:rPr lang="en-US" sz="800" b="1" dirty="0"/>
              <a:t>Impact</a:t>
            </a:r>
            <a:r>
              <a:rPr lang="en-US" sz="800" b="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ea typeface="+mn-ea"/>
                <a:cs typeface="+mn-cs"/>
              </a:rPr>
              <a:t>7/With </a:t>
            </a:r>
            <a:r>
              <a:rPr lang="en-US" sz="800" b="0" i="0" kern="1200" dirty="0" err="1">
                <a:solidFill>
                  <a:schemeClr val="tx1"/>
                </a:solidFill>
                <a:effectLst/>
                <a:ea typeface="+mn-ea"/>
                <a:cs typeface="+mn-cs"/>
              </a:rPr>
              <a:t>SageMaker</a:t>
            </a:r>
            <a:r>
              <a:rPr lang="en-US" sz="800" b="0" i="0" kern="1200" dirty="0">
                <a:solidFill>
                  <a:schemeClr val="tx1"/>
                </a:solidFill>
                <a:effectLst/>
                <a:ea typeface="+mn-ea"/>
                <a:cs typeface="+mn-cs"/>
              </a:rPr>
              <a:t>, Amazon Robotics doesn’t need to procure or manage its own fleet of over 500 GPUs. This along with the migration to Inf1 instances has saved the Amazon close to 70 percent on its inferencing costs compared to the previous self-managed solution.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800" b="0" i="0" kern="1200" dirty="0">
              <a:solidFill>
                <a:schemeClr val="tx1"/>
              </a:solidFill>
              <a:effectLs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ea typeface="+mn-ea"/>
                <a:cs typeface="+mn-cs"/>
              </a:rPr>
              <a:t>8/The team was also able to improve model performance by 40% with its migration to </a:t>
            </a:r>
            <a:r>
              <a:rPr lang="en-US" sz="800" b="0" i="0" kern="1200" dirty="0" err="1">
                <a:solidFill>
                  <a:schemeClr val="tx1"/>
                </a:solidFill>
                <a:effectLst/>
                <a:ea typeface="+mn-ea"/>
                <a:cs typeface="+mn-cs"/>
              </a:rPr>
              <a:t>SageMaker</a:t>
            </a:r>
            <a:r>
              <a:rPr lang="en-US" sz="800" b="0" i="0" kern="1200" dirty="0">
                <a:solidFill>
                  <a:schemeClr val="tx1"/>
                </a:solidFill>
                <a:effectLs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800" b="0" i="0" kern="1200" dirty="0">
              <a:solidFill>
                <a:schemeClr val="tx1"/>
              </a:solidFill>
              <a:effectLs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ea typeface="+mn-ea"/>
                <a:cs typeface="+mn-cs"/>
              </a:rPr>
              <a:t>9/…and are able to scale to a throughput of 200M+ inferences per day.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800" dirty="0">
              <a:latin typeface="Arial"/>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latin typeface="Arial"/>
                <a:cs typeface="Arial"/>
              </a:rPr>
              <a:t>Full case study: https://aws.amazon.com/solutions/case-studies/amazon-robotics-case-study/</a:t>
            </a: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3941498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dirty="0"/>
              <a:t>#</a:t>
            </a:r>
            <a:r>
              <a:rPr lang="en-US" sz="1000" b="1" i="0" kern="1200" dirty="0">
                <a:solidFill>
                  <a:schemeClr val="tx1"/>
                </a:solidFill>
                <a:ea typeface="+mn-ea"/>
                <a:cs typeface="+mn-cs"/>
              </a:rPr>
              <a:t>LifeSciences #ENT #GLBL #MLM #Research&amp;Discovery #ClinicalTrials/Development #SageMaker</a:t>
            </a:r>
          </a:p>
          <a:p>
            <a:endParaRPr lang="en-US" sz="1000" b="1" dirty="0"/>
          </a:p>
          <a:p>
            <a:r>
              <a:rPr lang="en-US" sz="1000" b="1" dirty="0"/>
              <a:t>Problem</a:t>
            </a:r>
            <a:r>
              <a:rPr lang="en-US" sz="1000" b="0" dirty="0"/>
              <a:t>:</a:t>
            </a:r>
          </a:p>
          <a:p>
            <a:pPr marL="171450" indent="-171450">
              <a:buFontTx/>
              <a:buChar char="-"/>
            </a:pPr>
            <a:r>
              <a:rPr lang="en-US" sz="1000" dirty="0"/>
              <a:t>AstraZeneca is a global biopharmaceutical business focused on </a:t>
            </a:r>
            <a:r>
              <a:rPr lang="en-US" sz="1000" b="0" dirty="0"/>
              <a:t>innovation</a:t>
            </a:r>
            <a:r>
              <a:rPr lang="en-US" sz="1000" dirty="0"/>
              <a:t> and the delivery of life-changing medicines that contribute value to patients and society.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rPr>
              <a:t>To remain a leader in the competitive pharmaceutical industry, AstraZeneca wanted to speed up all stages of research and development, particularly the review of tissue samples.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000" dirty="0">
                <a:effectLst/>
                <a:latin typeface="Calibri" panose="020F0502020204030204" pitchFamily="34" charset="0"/>
                <a:ea typeface="Calibri" panose="020F0502020204030204" pitchFamily="34" charset="0"/>
              </a:rPr>
              <a:t>The company is using machine learning models to help them accomplish this, but labeling the data is a time-consuming step. It can take many thousands of tissue sample images to train an accurate model. </a:t>
            </a:r>
            <a:br>
              <a:rPr lang="en-US" sz="1000" dirty="0"/>
            </a:br>
            <a:endParaRPr lang="en-US" sz="1000" dirty="0"/>
          </a:p>
          <a:p>
            <a:pPr marL="0" marR="0" lvl="0" indent="0" algn="l" defTabSz="457200" rtl="0" eaLnBrk="1" fontAlgn="auto" latinLnBrk="0" hangingPunct="1">
              <a:lnSpc>
                <a:spcPct val="107000"/>
              </a:lnSpc>
              <a:spcBef>
                <a:spcPts val="0"/>
              </a:spcBef>
              <a:spcAft>
                <a:spcPts val="800"/>
              </a:spcAft>
              <a:buClrTx/>
              <a:buSzTx/>
              <a:buFontTx/>
              <a:buNone/>
              <a:tabLst/>
              <a:defRPr/>
            </a:pPr>
            <a:r>
              <a:rPr lang="en-US" sz="1000" b="1" dirty="0"/>
              <a:t>Solution</a:t>
            </a:r>
            <a:r>
              <a:rPr lang="en-US" sz="1000" dirty="0"/>
              <a:t>: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000" b="0" i="0" kern="1200" dirty="0">
                <a:solidFill>
                  <a:schemeClr val="tx1"/>
                </a:solidFill>
                <a:ea typeface="+mn-ea"/>
                <a:cs typeface="+mn-cs"/>
              </a:rPr>
              <a:t>Partnered with the Amazon Machine Learning Solutions Lab (MLSL) to build</a:t>
            </a:r>
            <a:r>
              <a:rPr lang="en-US" sz="1000" dirty="0">
                <a:effectLst/>
                <a:latin typeface="Calibri" panose="020F0502020204030204" pitchFamily="34" charset="0"/>
                <a:ea typeface="Calibri" panose="020F0502020204030204" pitchFamily="34" charset="0"/>
              </a:rPr>
              <a:t> a data labeling and annotation service, using Amazon </a:t>
            </a:r>
            <a:r>
              <a:rPr lang="en-US" sz="1000" dirty="0" err="1">
                <a:effectLst/>
                <a:latin typeface="Calibri" panose="020F0502020204030204" pitchFamily="34" charset="0"/>
                <a:ea typeface="Calibri" panose="020F0502020204030204" pitchFamily="34" charset="0"/>
              </a:rPr>
              <a:t>SageMaker</a:t>
            </a:r>
            <a:r>
              <a:rPr lang="en-US" sz="1000" dirty="0">
                <a:effectLst/>
                <a:latin typeface="Calibri" panose="020F0502020204030204" pitchFamily="34" charset="0"/>
                <a:ea typeface="Calibri" panose="020F0502020204030204" pitchFamily="34" charset="0"/>
              </a:rPr>
              <a:t> Ground Truth, to automate the most tedious portions of this work</a:t>
            </a:r>
          </a:p>
          <a:p>
            <a:pPr marL="171450" indent="-171450">
              <a:buFontTx/>
              <a:buChar char="-"/>
            </a:pPr>
            <a:r>
              <a:rPr lang="en-US" sz="1200" b="0" i="0" dirty="0">
                <a:solidFill>
                  <a:srgbClr val="000000"/>
                </a:solidFill>
                <a:effectLst/>
              </a:rPr>
              <a:t>Helps annotate, collect and classify training data quickly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dirty="0">
              <a:effectLs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dirty="0"/>
              <a:t>Impact</a:t>
            </a:r>
            <a:r>
              <a:rPr lang="en-US" sz="1000" b="0" dirty="0"/>
              <a:t>:</a:t>
            </a:r>
          </a:p>
          <a:p>
            <a:pPr marL="171450" marR="0" indent="-171450">
              <a:lnSpc>
                <a:spcPct val="107000"/>
              </a:lnSpc>
              <a:spcBef>
                <a:spcPts val="0"/>
              </a:spcBef>
              <a:spcAft>
                <a:spcPts val="800"/>
              </a:spcAft>
              <a:buFontTx/>
              <a:buChar char="-"/>
            </a:pPr>
            <a:r>
              <a:rPr lang="en-US" sz="1000" dirty="0">
                <a:effectLst/>
                <a:latin typeface="Calibri" panose="020F0502020204030204" pitchFamily="34" charset="0"/>
                <a:ea typeface="Calibri" panose="020F0502020204030204" pitchFamily="34" charset="0"/>
              </a:rPr>
              <a:t>Reduces time humans spend cataloging samples by at least 50%, </a:t>
            </a:r>
            <a:r>
              <a:rPr lang="en-US" sz="1000" b="0" i="0" dirty="0">
                <a:solidFill>
                  <a:srgbClr val="000000"/>
                </a:solidFill>
                <a:effectLst/>
              </a:rPr>
              <a:t>freeing up scientists’ time so they can do more research</a:t>
            </a:r>
            <a:endParaRPr lang="en-US" sz="1000" dirty="0">
              <a:effectLst/>
              <a:latin typeface="Calibri" panose="020F0502020204030204" pitchFamily="34" charset="0"/>
              <a:ea typeface="Calibri" panose="020F0502020204030204" pitchFamily="34" charset="0"/>
            </a:endParaRPr>
          </a:p>
          <a:p>
            <a:pPr marL="171450" marR="0" indent="-171450">
              <a:lnSpc>
                <a:spcPct val="107000"/>
              </a:lnSpc>
              <a:spcBef>
                <a:spcPts val="0"/>
              </a:spcBef>
              <a:spcAft>
                <a:spcPts val="800"/>
              </a:spcAft>
              <a:buFontTx/>
              <a:buChar char="-"/>
            </a:pPr>
            <a:r>
              <a:rPr lang="en-US" sz="1200" b="0" i="0" dirty="0">
                <a:solidFill>
                  <a:srgbClr val="000000"/>
                </a:solidFill>
                <a:effectLst/>
              </a:rPr>
              <a:t>Accelerates the drug research process and the introduction of medicines to the market</a:t>
            </a:r>
          </a:p>
          <a:p>
            <a:pPr marL="171450" marR="0" indent="-171450">
              <a:lnSpc>
                <a:spcPct val="107000"/>
              </a:lnSpc>
              <a:spcBef>
                <a:spcPts val="0"/>
              </a:spcBef>
              <a:spcAft>
                <a:spcPts val="800"/>
              </a:spcAft>
              <a:buFontTx/>
              <a:buChar char="-"/>
            </a:pPr>
            <a:r>
              <a:rPr lang="en-US" sz="1200" b="0" i="0" dirty="0">
                <a:solidFill>
                  <a:srgbClr val="000000"/>
                </a:solidFill>
                <a:effectLst/>
              </a:rPr>
              <a:t>Increases the pace of research</a:t>
            </a:r>
          </a:p>
          <a:p>
            <a:pPr marL="171450" marR="0" indent="-171450">
              <a:lnSpc>
                <a:spcPct val="107000"/>
              </a:lnSpc>
              <a:spcBef>
                <a:spcPts val="0"/>
              </a:spcBef>
              <a:spcAft>
                <a:spcPts val="800"/>
              </a:spcAft>
              <a:buFontTx/>
              <a:buChar char="-"/>
            </a:pPr>
            <a:r>
              <a:rPr lang="en-US" sz="1200" b="0" i="0" dirty="0">
                <a:solidFill>
                  <a:srgbClr val="000000"/>
                </a:solidFill>
                <a:effectLst/>
              </a:rPr>
              <a:t>Allowed the company to develop techniques to accurately identify the key structures affected by diabetic injury with a 95% success rate and minimal false negatives</a:t>
            </a:r>
          </a:p>
          <a:p>
            <a:pPr marL="0" marR="0" indent="0">
              <a:lnSpc>
                <a:spcPct val="107000"/>
              </a:lnSpc>
              <a:spcBef>
                <a:spcPts val="0"/>
              </a:spcBef>
              <a:spcAft>
                <a:spcPts val="800"/>
              </a:spcAft>
              <a:buFontTx/>
              <a:buNone/>
            </a:pPr>
            <a:endParaRPr lang="en-US" sz="10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ea typeface="Calibri" panose="020F0502020204030204" pitchFamily="34" charset="0"/>
                <a:cs typeface="Times New Roman" panose="02020603050405020304" pitchFamily="18" charset="0"/>
              </a:rPr>
              <a:t>“</a:t>
            </a:r>
            <a:r>
              <a:rPr lang="en-US" sz="1200" b="0" i="1" dirty="0">
                <a:solidFill>
                  <a:srgbClr val="000000"/>
                </a:solidFill>
                <a:effectLst/>
              </a:rPr>
              <a:t>It’s the start of a broad change in our business—using all of this imaging and molecular data along with AI to develop a holistic approach, one that lets our scientists interact and interpret the data in ways that have never been possible.</a:t>
            </a:r>
            <a:r>
              <a:rPr lang="en-US" sz="1200" b="0" i="0" dirty="0">
                <a:solidFill>
                  <a:srgbClr val="000000"/>
                </a:solidFill>
                <a:effectLst/>
              </a:rPr>
              <a:t>”</a:t>
            </a:r>
            <a:endParaRPr lang="en-US" sz="1000" b="0" i="0" dirty="0">
              <a:solidFill>
                <a:srgbClr val="000000"/>
              </a:solidFill>
              <a:effectLst/>
              <a:cs typeface="Times New Roman" panose="02020603050405020304" pitchFamily="18" charset="0"/>
            </a:endParaRPr>
          </a:p>
          <a:p>
            <a:pPr marL="0" marR="0">
              <a:lnSpc>
                <a:spcPct val="107000"/>
              </a:lnSpc>
              <a:spcBef>
                <a:spcPts val="0"/>
              </a:spcBef>
              <a:spcAft>
                <a:spcPts val="800"/>
              </a:spcAft>
            </a:pPr>
            <a:r>
              <a:rPr lang="en-US" sz="1200" b="0" i="0" kern="1200" dirty="0">
                <a:solidFill>
                  <a:schemeClr val="tx1"/>
                </a:solidFill>
                <a:effectLst/>
                <a:ea typeface="+mn-ea"/>
                <a:cs typeface="+mn-cs"/>
              </a:rPr>
              <a:t>— </a:t>
            </a:r>
            <a:r>
              <a:rPr lang="en-US" sz="1200" b="0" i="0" dirty="0">
                <a:solidFill>
                  <a:srgbClr val="000000"/>
                </a:solidFill>
                <a:effectLst/>
              </a:rPr>
              <a:t>Richard Goodwin, Director for Molecular Imaging, </a:t>
            </a:r>
            <a:r>
              <a:rPr lang="en-US" sz="1000" b="0" i="0" dirty="0">
                <a:solidFill>
                  <a:srgbClr val="000000"/>
                </a:solidFill>
                <a:effectLst/>
              </a:rPr>
              <a:t>AstraZeneca</a:t>
            </a:r>
          </a:p>
          <a:p>
            <a:pPr marL="0" marR="0">
              <a:lnSpc>
                <a:spcPct val="107000"/>
              </a:lnSpc>
              <a:spcBef>
                <a:spcPts val="0"/>
              </a:spcBef>
              <a:spcAft>
                <a:spcPts val="800"/>
              </a:spcAft>
            </a:pPr>
            <a:endParaRPr lang="en-US" sz="1000" b="0" i="0" dirty="0">
              <a:solidFill>
                <a:srgbClr val="000000"/>
              </a:solidFill>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ea typeface="Calibri" panose="020F0502020204030204" pitchFamily="34" charset="0"/>
                <a:cs typeface="Times New Roman" panose="02020603050405020304" pitchFamily="18" charset="0"/>
              </a:rPr>
              <a:t>https://www.wired.com/brandlab/2019/07/machine-learning-is-transforming-drug-development/</a:t>
            </a:r>
          </a:p>
          <a:p>
            <a:endParaRPr lang="en-US" sz="1000" dirty="0"/>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1132062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38246731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kern="1200" dirty="0">
                <a:solidFill>
                  <a:srgbClr val="333333"/>
                </a:solidFill>
                <a:effectLst/>
                <a:ea typeface="+mn-ea"/>
                <a:cs typeface="+mn-cs"/>
              </a:rPr>
              <a:t>Challenge</a:t>
            </a:r>
            <a:br>
              <a:rPr lang="en-US" sz="1000" b="0" i="0" kern="1200" dirty="0">
                <a:solidFill>
                  <a:srgbClr val="333333"/>
                </a:solidFill>
                <a:effectLst/>
                <a:ea typeface="+mn-ea"/>
                <a:cs typeface="+mn-cs"/>
              </a:rPr>
            </a:br>
            <a:r>
              <a:rPr lang="en-US" sz="1000" dirty="0"/>
              <a:t>BP p.l.c. (bp) wanted to accelerate the process of delivering data science products at scale through a </a:t>
            </a:r>
            <a:r>
              <a:rPr lang="en-US" sz="1000" dirty="0" err="1"/>
              <a:t>devops</a:t>
            </a:r>
            <a:r>
              <a:rPr lang="en-US" sz="1000" dirty="0"/>
              <a:t> framework specifically designed for model management and deployment that bp data scientists and engineers to focus on high-value activities, from experimentation to rapid production deployment, by reducing time spent on non–data science activities, such as provisioning and architecture design.</a:t>
            </a:r>
          </a:p>
          <a:p>
            <a:endParaRPr lang="en-US" sz="1000" b="0" i="0" kern="1200" dirty="0">
              <a:solidFill>
                <a:srgbClr val="333333"/>
              </a:solidFill>
              <a:effectLst/>
              <a:ea typeface="+mn-ea"/>
              <a:cs typeface="+mn-cs"/>
            </a:endParaRPr>
          </a:p>
          <a:p>
            <a:r>
              <a:rPr lang="en-US" sz="1000" b="1" i="0" kern="1200" dirty="0">
                <a:solidFill>
                  <a:srgbClr val="333333"/>
                </a:solidFill>
                <a:effectLst/>
                <a:ea typeface="+mn-ea"/>
                <a:cs typeface="+mn-cs"/>
              </a:rPr>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232F3E"/>
                </a:solidFill>
                <a:cs typeface="Amazon Ember Display" panose="020F0603020204020204" pitchFamily="34" charset="0"/>
              </a:rPr>
              <a:t>Using Amazon SageMaker and AWS Professional Services, bp provided its data scientists with the ability to self-provision environments to experiment and roll out products more quickly and without requiring cloud engineering resources. </a:t>
            </a:r>
            <a:r>
              <a:rPr lang="en-US" sz="1000" dirty="0"/>
              <a:t>The framework runs on a cost-efficient serverless architecture, so bp can manage its cloud resource usage and use only the compute that it needs for its training jobs.</a:t>
            </a:r>
            <a:endParaRPr lang="en-US" sz="1000" dirty="0">
              <a:solidFill>
                <a:srgbClr val="232F3E"/>
              </a:solidFill>
              <a:cs typeface="Amazon Ember Display" panose="020F0603020204020204" pitchFamily="34" charset="0"/>
            </a:endParaRPr>
          </a:p>
          <a:p>
            <a:endParaRPr lang="en-US" sz="1000" b="0" i="0" kern="1200" dirty="0">
              <a:solidFill>
                <a:srgbClr val="333333"/>
              </a:solidFill>
              <a:effectLst/>
              <a:ea typeface="+mn-ea"/>
              <a:cs typeface="+mn-cs"/>
            </a:endParaRPr>
          </a:p>
          <a:p>
            <a:r>
              <a:rPr lang="en-US" sz="1000" b="1" i="0" kern="1200" dirty="0">
                <a:solidFill>
                  <a:srgbClr val="333333"/>
                </a:solidFill>
                <a:effectLst/>
                <a:ea typeface="+mn-ea"/>
                <a:cs typeface="+mn-cs"/>
              </a:rPr>
              <a:t>Benefits</a:t>
            </a:r>
          </a:p>
          <a:p>
            <a:r>
              <a:rPr lang="en-US" sz="1000" dirty="0"/>
              <a:t>Implemented the Model DevOps Framework in 9 months </a:t>
            </a:r>
          </a:p>
          <a:p>
            <a:r>
              <a:rPr lang="en-US" sz="1000" dirty="0"/>
              <a:t>Empowers data scientists and engineers to focus on high-value activities </a:t>
            </a:r>
          </a:p>
          <a:p>
            <a:r>
              <a:rPr lang="en-US" sz="1000" dirty="0"/>
              <a:t>Accelerates data science project delivery at scale Facilitates code quality for developing and running models in production </a:t>
            </a:r>
          </a:p>
          <a:p>
            <a:r>
              <a:rPr lang="en-US" sz="1000" dirty="0"/>
              <a:t>Reduces reliance on cloud engineering resources </a:t>
            </a:r>
          </a:p>
          <a:p>
            <a:r>
              <a:rPr lang="en-US" sz="1000" dirty="0"/>
              <a:t>Standardized architecture and streamlined the digital security review process </a:t>
            </a:r>
          </a:p>
          <a:p>
            <a:r>
              <a:rPr lang="en-US" sz="1000" dirty="0"/>
              <a:t>Helps monitor and maintain data models and code </a:t>
            </a:r>
          </a:p>
          <a:p>
            <a:r>
              <a:rPr lang="en-US" sz="1000" dirty="0"/>
              <a:t>Expects cost savings of 5%–25% across solution design and provisioning</a:t>
            </a:r>
            <a:endParaRPr lang="en-US" sz="1000" b="0" i="0" kern="1200" dirty="0">
              <a:solidFill>
                <a:srgbClr val="333333"/>
              </a:solidFill>
              <a:effectLst/>
              <a:ea typeface="+mn-ea"/>
              <a:cs typeface="+mn-cs"/>
            </a:endParaRPr>
          </a:p>
          <a:p>
            <a:endParaRPr lang="en-US" sz="1000" b="0" i="0" kern="1200" dirty="0">
              <a:solidFill>
                <a:srgbClr val="333333"/>
              </a:solidFill>
              <a:effectLst/>
              <a:ea typeface="+mn-ea"/>
              <a:cs typeface="+mn-cs"/>
            </a:endParaRP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25388948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000" b="1" i="0" kern="1200" dirty="0">
                <a:solidFill>
                  <a:schemeClr val="tx1"/>
                </a:solidFill>
                <a:ea typeface="+mn-ea"/>
                <a:cs typeface="+mn-cs"/>
              </a:rPr>
              <a:t>#Automotive #ENT #AMER #MLM #</a:t>
            </a:r>
            <a:r>
              <a:rPr lang="en-US" sz="1000" b="1" i="0" kern="1200" dirty="0" err="1">
                <a:solidFill>
                  <a:schemeClr val="tx1"/>
                </a:solidFill>
                <a:ea typeface="+mn-ea"/>
                <a:cs typeface="+mn-cs"/>
              </a:rPr>
              <a:t>AutonomousVehicles</a:t>
            </a:r>
            <a:r>
              <a:rPr lang="en-US" sz="1000" b="1" i="0" kern="1200" dirty="0">
                <a:solidFill>
                  <a:schemeClr val="tx1"/>
                </a:solidFill>
                <a:ea typeface="+mn-ea"/>
                <a:cs typeface="+mn-cs"/>
              </a:rPr>
              <a:t> #</a:t>
            </a:r>
            <a:r>
              <a:rPr lang="en-US" sz="1000" b="1" i="0" kern="1200" dirty="0" err="1">
                <a:solidFill>
                  <a:schemeClr val="tx1"/>
                </a:solidFill>
                <a:ea typeface="+mn-ea"/>
                <a:cs typeface="+mn-cs"/>
              </a:rPr>
              <a:t>MLModernization</a:t>
            </a:r>
            <a:r>
              <a:rPr lang="en-US" sz="1000" b="1" i="0" kern="1200" dirty="0">
                <a:solidFill>
                  <a:schemeClr val="tx1"/>
                </a:solidFill>
                <a:ea typeface="+mn-ea"/>
                <a:cs typeface="+mn-cs"/>
              </a:rPr>
              <a:t> #SageMaker</a:t>
            </a:r>
          </a:p>
          <a:p>
            <a:endParaRPr lang="en-US" sz="1000" dirty="0"/>
          </a:p>
          <a:p>
            <a:r>
              <a:rPr lang="en-US" sz="1000" dirty="0"/>
              <a:t>Problem:</a:t>
            </a:r>
          </a:p>
          <a:p>
            <a:pPr marL="171450" indent="-171450">
              <a:spcBef>
                <a:spcPts val="0"/>
              </a:spcBef>
              <a:spcAft>
                <a:spcPts val="0"/>
              </a:spcAft>
              <a:buFont typeface="Arial" panose="020B0604020202020204" pitchFamily="34" charset="0"/>
              <a:buChar char="•"/>
            </a:pPr>
            <a:r>
              <a:rPr lang="en-US" sz="1000" dirty="0"/>
              <a:t>Develops computer vision models for autonomous driving </a:t>
            </a:r>
          </a:p>
          <a:p>
            <a:pPr marL="171450" indent="-171450">
              <a:spcBef>
                <a:spcPts val="0"/>
              </a:spcBef>
              <a:spcAft>
                <a:spcPts val="0"/>
              </a:spcAft>
              <a:buFont typeface="Arial" panose="020B0604020202020204" pitchFamily="34" charset="0"/>
              <a:buChar char="•"/>
            </a:pPr>
            <a:r>
              <a:rPr lang="en-US" sz="1000" dirty="0"/>
              <a:t>Needed to reduce training times to accelerate model development</a:t>
            </a:r>
          </a:p>
          <a:p>
            <a:endParaRPr lang="en-US" sz="1000" dirty="0"/>
          </a:p>
          <a:p>
            <a:r>
              <a:rPr lang="en-US" sz="1000" dirty="0"/>
              <a:t>Solution: </a:t>
            </a:r>
          </a:p>
          <a:p>
            <a:pPr marL="171450" indent="-171450">
              <a:spcBef>
                <a:spcPts val="1333"/>
              </a:spcBef>
              <a:buFont typeface="Arial" panose="020B0604020202020204" pitchFamily="34" charset="0"/>
              <a:buChar char="•"/>
            </a:pPr>
            <a:r>
              <a:rPr lang="en-US" sz="1000" dirty="0"/>
              <a:t>Amazon SageMaker data parallelism library to speed up training jobs</a:t>
            </a:r>
          </a:p>
          <a:p>
            <a:pPr marL="171450" indent="-171450">
              <a:spcBef>
                <a:spcPts val="1333"/>
              </a:spcBef>
              <a:buFont typeface="Arial" panose="020B0604020202020204" pitchFamily="34" charset="0"/>
              <a:buChar char="•"/>
            </a:pPr>
            <a:r>
              <a:rPr lang="en-US" sz="1000" dirty="0"/>
              <a:t>SageMaker Debugger to monitor, trace, and analyze performance issues</a:t>
            </a:r>
          </a:p>
          <a:p>
            <a:pPr marL="171450" indent="-171450">
              <a:spcBef>
                <a:spcPts val="1333"/>
              </a:spcBef>
              <a:buFont typeface="Arial" panose="020B0604020202020204" pitchFamily="34" charset="0"/>
              <a:buChar char="•"/>
            </a:pPr>
            <a:r>
              <a:rPr lang="en-US" sz="1000" dirty="0"/>
              <a:t>Performance optimization with Amazon ML Solutions Lab</a:t>
            </a:r>
          </a:p>
          <a:p>
            <a:pPr marL="0" indent="0">
              <a:spcBef>
                <a:spcPts val="1333"/>
              </a:spcBef>
              <a:buFont typeface="Arial" panose="020B0604020202020204" pitchFamily="34" charset="0"/>
              <a:buNone/>
            </a:pPr>
            <a:endParaRPr lang="en-US" sz="1000" dirty="0"/>
          </a:p>
          <a:p>
            <a:pPr marL="0" indent="0">
              <a:spcBef>
                <a:spcPts val="1333"/>
              </a:spcBef>
              <a:buFont typeface="Arial" panose="020B0604020202020204" pitchFamily="34" charset="0"/>
              <a:buNone/>
            </a:pPr>
            <a:r>
              <a:rPr lang="en-US" sz="1000" dirty="0"/>
              <a:t>Impact</a:t>
            </a:r>
          </a:p>
          <a:p>
            <a:pPr marL="171450" indent="-171450">
              <a:spcAft>
                <a:spcPts val="800"/>
              </a:spcAft>
              <a:buFont typeface="Arial" panose="020B0604020202020204" pitchFamily="34" charset="0"/>
              <a:buChar char="•"/>
              <a:defRPr/>
            </a:pPr>
            <a:r>
              <a:rPr lang="en-US" sz="1000" dirty="0"/>
              <a:t>10x faster model training using SageMaker data parallelism library and Amazon ML Solutions Lab’s code optimization</a:t>
            </a:r>
          </a:p>
          <a:p>
            <a:pPr marL="171450" indent="-171450">
              <a:spcAft>
                <a:spcPts val="800"/>
              </a:spcAft>
              <a:buFont typeface="Arial" panose="020B0604020202020204" pitchFamily="34" charset="0"/>
              <a:buChar char="•"/>
              <a:defRPr/>
            </a:pPr>
            <a:r>
              <a:rPr lang="en-US" sz="1000" dirty="0"/>
              <a:t>Hyundai Motor Company can now focus on data preparation and accelerate the development cycle</a:t>
            </a:r>
          </a:p>
          <a:p>
            <a:pPr marL="171450" indent="-171450">
              <a:spcBef>
                <a:spcPts val="1333"/>
              </a:spcBef>
              <a:buFont typeface="Arial" panose="020B0604020202020204" pitchFamily="34" charset="0"/>
              <a:buChar char="•"/>
            </a:pPr>
            <a:endParaRPr lang="en-US" sz="1000" dirty="0"/>
          </a:p>
          <a:p>
            <a:endParaRPr lang="en-US" sz="1000" dirty="0"/>
          </a:p>
          <a:p>
            <a:r>
              <a:rPr lang="en-US" sz="1000" dirty="0"/>
              <a:t>”We use computer vision models to do scene segmentation, which is important for scene understanding. It used to take 57 minutes to train the model for 1 epoch, which slowed us down. </a:t>
            </a:r>
            <a:r>
              <a:rPr lang="en-US" sz="1000" kern="1200" dirty="0">
                <a:solidFill>
                  <a:schemeClr val="tx1"/>
                </a:solidFill>
                <a:effectLst/>
                <a:ea typeface="+mn-ea"/>
                <a:cs typeface="+mn-cs"/>
              </a:rPr>
              <a:t>Using Amazon </a:t>
            </a:r>
            <a:r>
              <a:rPr lang="en-US" sz="1000" kern="1200" dirty="0" err="1">
                <a:solidFill>
                  <a:schemeClr val="tx1"/>
                </a:solidFill>
                <a:effectLst/>
                <a:ea typeface="+mn-ea"/>
                <a:cs typeface="+mn-cs"/>
              </a:rPr>
              <a:t>SageMaker’s</a:t>
            </a:r>
            <a:r>
              <a:rPr lang="en-US" sz="1000" kern="1200" dirty="0">
                <a:solidFill>
                  <a:schemeClr val="tx1"/>
                </a:solidFill>
                <a:effectLst/>
                <a:ea typeface="+mn-ea"/>
                <a:cs typeface="+mn-cs"/>
              </a:rPr>
              <a:t> data parallelism library and with the help of the Amazon ML Solutions Lab, we were able to train in 6 minutes with optimized training code on 5ml.p3.16xlarge instances. With the 10x reduction in training time, we can spend more time preparing data during the development cycle,“ </a:t>
            </a:r>
            <a:r>
              <a:rPr lang="en-US" sz="1000" dirty="0"/>
              <a:t>said </a:t>
            </a:r>
            <a:r>
              <a:rPr lang="en-US" sz="1000" dirty="0" err="1"/>
              <a:t>Jinwook</a:t>
            </a:r>
            <a:r>
              <a:rPr lang="en-US" sz="1000" dirty="0"/>
              <a:t> Choi, Senior Research Engineer, from Hyundai Motor Company.</a:t>
            </a:r>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2387617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4708" indent="-174708" algn="l" defTabSz="1097212" rtl="0" eaLnBrk="1" latinLnBrk="0" hangingPunct="1">
              <a:lnSpc>
                <a:spcPct val="90000"/>
              </a:lnSpc>
              <a:spcAft>
                <a:spcPts val="400"/>
              </a:spcAft>
              <a:buFont typeface="Arial" panose="020B0604020202020204" pitchFamily="34" charset="0"/>
              <a:buChar char="•"/>
            </a:pPr>
            <a:r>
              <a:rPr lang="en-US" sz="1200" u="none" kern="1200" dirty="0">
                <a:solidFill>
                  <a:schemeClr val="tx1"/>
                </a:solidFill>
                <a:ea typeface="+mn-ea"/>
                <a:cs typeface="Amazon Ember Display" panose="020F0603020204020204" pitchFamily="34" charset="0"/>
              </a:rPr>
              <a:t>Machine learning went from being an aspirational technology to mainstream extremely fast.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u="none" kern="1200" dirty="0">
                <a:solidFill>
                  <a:schemeClr val="tx1"/>
                </a:solidFill>
                <a:ea typeface="+mn-ea"/>
                <a:cs typeface="Amazon Ember Display" panose="020F0603020204020204" pitchFamily="34" charset="0"/>
              </a:rPr>
              <a:t>For a long time, the technology was limited to a few major tech companies and hard-core academic researchers.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u="none" kern="1200" dirty="0">
                <a:solidFill>
                  <a:schemeClr val="tx1"/>
                </a:solidFill>
                <a:ea typeface="+mn-ea"/>
                <a:cs typeface="Amazon Ember Display" panose="020F0603020204020204" pitchFamily="34" charset="0"/>
              </a:rPr>
              <a:t>However, things began to change when cloud computing entered the mainstream.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u="none" kern="1200" dirty="0">
                <a:solidFill>
                  <a:schemeClr val="tx1"/>
                </a:solidFill>
                <a:ea typeface="+mn-ea"/>
                <a:cs typeface="Amazon Ember Display" panose="020F0603020204020204" pitchFamily="34" charset="0"/>
              </a:rPr>
              <a:t>After that, compute power and data became more available, and quite literally, machine learning is now making an impact across every industry (such as finance, retail, fashion, real estate, healthcare, and so on.).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u="none" kern="1200" dirty="0">
                <a:solidFill>
                  <a:schemeClr val="tx1"/>
                </a:solidFill>
                <a:ea typeface="+mn-ea"/>
                <a:cs typeface="Amazon Ember Display" panose="020F0603020204020204" pitchFamily="34" charset="0"/>
              </a:rPr>
              <a:t>It’s moving from the periphery to a core part of every business and industry.</a:t>
            </a:r>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t>Amazon Confidential</a:t>
            </a: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30014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2393674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i="0" kern="1200" dirty="0">
                <a:solidFill>
                  <a:schemeClr val="tx1"/>
                </a:solidFill>
                <a:ea typeface="+mn-ea"/>
                <a:cs typeface="+mn-cs"/>
              </a:rPr>
              <a:t>#FinancialServices #Media&amp;Entertainment #ENT #AMER #MLM #SageMaker</a:t>
            </a:r>
            <a:endParaRPr lang="en-US" sz="1000" b="1" kern="1200" dirty="0">
              <a:solidFill>
                <a:schemeClr val="tx1"/>
              </a:solidFill>
              <a:effectLst/>
              <a:ea typeface="+mn-ea"/>
              <a:cs typeface="+mn-cs"/>
            </a:endParaRPr>
          </a:p>
          <a:p>
            <a:endParaRPr lang="en-US" sz="1000" b="1" kern="1200" dirty="0">
              <a:solidFill>
                <a:schemeClr val="tx1"/>
              </a:solidFill>
              <a:effectLst/>
              <a:ea typeface="+mn-ea"/>
              <a:cs typeface="+mn-cs"/>
            </a:endParaRPr>
          </a:p>
          <a:p>
            <a:r>
              <a:rPr lang="en-US" sz="1000" b="1" kern="1200" dirty="0">
                <a:solidFill>
                  <a:schemeClr val="tx1"/>
                </a:solidFill>
                <a:effectLst/>
                <a:ea typeface="+mn-ea"/>
                <a:cs typeface="+mn-cs"/>
              </a:rPr>
              <a:t>Problem:</a:t>
            </a:r>
            <a:endParaRPr lang="en-US" sz="1000" kern="1200" dirty="0">
              <a:solidFill>
                <a:schemeClr val="tx1"/>
              </a:solidFill>
              <a:effectLst/>
              <a:ea typeface="+mn-ea"/>
              <a:cs typeface="+mn-cs"/>
            </a:endParaRPr>
          </a:p>
          <a:p>
            <a:pPr marL="171450" indent="-171450">
              <a:buFontTx/>
              <a:buChar char="-"/>
            </a:pPr>
            <a:r>
              <a:rPr lang="en-US" sz="1000" kern="1200" dirty="0">
                <a:solidFill>
                  <a:schemeClr val="tx1"/>
                </a:solidFill>
                <a:effectLst/>
                <a:ea typeface="+mn-ea"/>
                <a:cs typeface="+mn-cs"/>
              </a:rPr>
              <a:t>To enable this customer-centric structure, Thomson Reuters began a migration project in 2018 to exit 7-9 strategic data centers, and move their data into AWS. </a:t>
            </a:r>
          </a:p>
          <a:p>
            <a:pPr marL="171450" indent="-171450">
              <a:buFontTx/>
              <a:buChar char="-"/>
            </a:pPr>
            <a:r>
              <a:rPr lang="en-US" sz="1000" kern="1200" dirty="0">
                <a:solidFill>
                  <a:schemeClr val="tx1"/>
                </a:solidFill>
                <a:effectLst/>
                <a:ea typeface="+mn-ea"/>
                <a:cs typeface="+mn-cs"/>
              </a:rPr>
              <a:t>During this time, Thomson Reuter’s data scientists started testing Amazon </a:t>
            </a:r>
            <a:r>
              <a:rPr lang="en-US" sz="1000" kern="1200" dirty="0" err="1">
                <a:solidFill>
                  <a:schemeClr val="tx1"/>
                </a:solidFill>
                <a:effectLst/>
                <a:ea typeface="+mn-ea"/>
                <a:cs typeface="+mn-cs"/>
              </a:rPr>
              <a:t>SageMaker</a:t>
            </a:r>
            <a:r>
              <a:rPr lang="en-US" sz="1000" kern="1200" dirty="0">
                <a:solidFill>
                  <a:schemeClr val="tx1"/>
                </a:solidFill>
                <a:effectLst/>
                <a:ea typeface="+mn-ea"/>
                <a:cs typeface="+mn-cs"/>
              </a:rPr>
              <a:t> across different business units. </a:t>
            </a:r>
          </a:p>
          <a:p>
            <a:pPr marL="171450" indent="-171450">
              <a:buFontTx/>
              <a:buChar char="-"/>
            </a:pPr>
            <a:r>
              <a:rPr lang="en-US" sz="1000" kern="1200" dirty="0">
                <a:solidFill>
                  <a:schemeClr val="tx1"/>
                </a:solidFill>
                <a:effectLst/>
                <a:ea typeface="+mn-ea"/>
                <a:cs typeface="+mn-cs"/>
              </a:rPr>
              <a:t>Most of these efforts happened in silos, causing technical issues that consumed significant time and resources. </a:t>
            </a:r>
          </a:p>
          <a:p>
            <a:pPr marL="171450" indent="-171450">
              <a:buFontTx/>
              <a:buChar char="-"/>
            </a:pPr>
            <a:r>
              <a:rPr lang="en-US" sz="1000" kern="1200" dirty="0">
                <a:solidFill>
                  <a:schemeClr val="tx1"/>
                </a:solidFill>
                <a:effectLst/>
                <a:ea typeface="+mn-ea"/>
                <a:cs typeface="+mn-cs"/>
              </a:rPr>
              <a:t>Sought to develop ML model to power question-answering capabilities for their tax and legal products </a:t>
            </a:r>
          </a:p>
          <a:p>
            <a:endParaRPr lang="en-US" sz="1000" b="1" kern="1200" dirty="0">
              <a:solidFill>
                <a:schemeClr val="tx1"/>
              </a:solidFill>
              <a:effectLst/>
              <a:ea typeface="+mn-ea"/>
              <a:cs typeface="+mn-cs"/>
            </a:endParaRPr>
          </a:p>
          <a:p>
            <a:r>
              <a:rPr lang="en-US" sz="1000" b="1" kern="1200" dirty="0">
                <a:solidFill>
                  <a:schemeClr val="tx1"/>
                </a:solidFill>
                <a:effectLst/>
                <a:ea typeface="+mn-ea"/>
                <a:cs typeface="+mn-cs"/>
              </a:rPr>
              <a:t>Solution</a:t>
            </a:r>
            <a:r>
              <a:rPr lang="en-US" sz="1000" kern="1200" dirty="0">
                <a:solidFill>
                  <a:schemeClr val="tx1"/>
                </a:solidFill>
                <a:effectLst/>
                <a:ea typeface="+mn-ea"/>
                <a:cs typeface="+mn-cs"/>
              </a:rPr>
              <a:t>: </a:t>
            </a:r>
          </a:p>
          <a:p>
            <a:pPr marL="171450" indent="-171450">
              <a:buFontTx/>
              <a:buChar char="-"/>
            </a:pPr>
            <a:r>
              <a:rPr lang="en-US" sz="1000" kern="1200" dirty="0">
                <a:solidFill>
                  <a:schemeClr val="tx1"/>
                </a:solidFill>
                <a:effectLst/>
                <a:ea typeface="+mn-ea"/>
                <a:cs typeface="+mn-cs"/>
              </a:rPr>
              <a:t>In early 2019, Thomson Reuters built an internal platform, Secure Content Workspaces (SCW), to enable data scientists and developers across the company to access data in compliance with the company’s security standards. </a:t>
            </a:r>
          </a:p>
          <a:p>
            <a:pPr marL="171450" indent="-171450">
              <a:buFontTx/>
              <a:buChar char="-"/>
            </a:pPr>
            <a:r>
              <a:rPr lang="en-US" sz="1000" kern="1200" dirty="0">
                <a:solidFill>
                  <a:schemeClr val="tx1"/>
                </a:solidFill>
                <a:effectLst/>
                <a:ea typeface="+mn-ea"/>
                <a:cs typeface="+mn-cs"/>
              </a:rPr>
              <a:t>Using SCW with Amazon </a:t>
            </a:r>
            <a:r>
              <a:rPr lang="en-US" sz="1000" kern="1200" dirty="0" err="1">
                <a:solidFill>
                  <a:schemeClr val="tx1"/>
                </a:solidFill>
                <a:effectLst/>
                <a:ea typeface="+mn-ea"/>
                <a:cs typeface="+mn-cs"/>
              </a:rPr>
              <a:t>SageMaker</a:t>
            </a:r>
            <a:r>
              <a:rPr lang="en-US" sz="1000" kern="1200" dirty="0">
                <a:solidFill>
                  <a:schemeClr val="tx1"/>
                </a:solidFill>
                <a:effectLst/>
                <a:ea typeface="+mn-ea"/>
                <a:cs typeface="+mn-cs"/>
              </a:rPr>
              <a:t>, they were able to eliminate the need for data scientists to deal with data access permissions, network security, user roles, containers, and other challenges associated with building, training, and managing ML models. This allowed the data scientists to focus on their core competencies of data science and analytics instead of managing infrastructure, networking, and data pipelines.</a:t>
            </a:r>
          </a:p>
          <a:p>
            <a:pPr marL="171450" indent="-171450">
              <a:buFontTx/>
              <a:buChar char="-"/>
            </a:pPr>
            <a:r>
              <a:rPr lang="en-US" sz="1000" kern="1200" dirty="0">
                <a:solidFill>
                  <a:schemeClr val="tx1"/>
                </a:solidFill>
                <a:effectLst/>
                <a:ea typeface="+mn-ea"/>
                <a:cs typeface="+mn-cs"/>
              </a:rPr>
              <a:t>Built and trained natural language processing model on Amazon </a:t>
            </a:r>
            <a:r>
              <a:rPr lang="en-US" sz="1000" kern="1200" dirty="0" err="1">
                <a:solidFill>
                  <a:schemeClr val="tx1"/>
                </a:solidFill>
                <a:effectLst/>
                <a:ea typeface="+mn-ea"/>
                <a:cs typeface="+mn-cs"/>
              </a:rPr>
              <a:t>SageMaker</a:t>
            </a:r>
            <a:r>
              <a:rPr lang="en-US" sz="1000" kern="1200" dirty="0">
                <a:solidFill>
                  <a:schemeClr val="tx1"/>
                </a:solidFill>
                <a:effectLst/>
                <a:ea typeface="+mn-ea"/>
                <a:cs typeface="+mn-cs"/>
              </a:rPr>
              <a:t> </a:t>
            </a:r>
          </a:p>
          <a:p>
            <a:pPr defTabSz="609570">
              <a:spcBef>
                <a:spcPts val="900"/>
              </a:spcBef>
              <a:defRPr/>
            </a:pPr>
            <a:endParaRPr lang="en-US" sz="1050" b="1"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09570">
              <a:spcBef>
                <a:spcPts val="900"/>
              </a:spcBef>
              <a:defRPr/>
            </a:pPr>
            <a:r>
              <a:rPr lang="en-US" sz="1050" b="1"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Impact:</a:t>
            </a:r>
            <a:endParaRPr lang="en-US" sz="100" dirty="0">
              <a:solidFill>
                <a:schemeClr val="bg2"/>
              </a:solidFill>
            </a:endParaRPr>
          </a:p>
          <a:p>
            <a:pPr marL="171450" indent="-171450" defTabSz="609570">
              <a:buFontTx/>
              <a:buChar char="-"/>
            </a:pPr>
            <a:r>
              <a:rPr lang="en-US" sz="1000" dirty="0">
                <a:solidFill>
                  <a:schemeClr val="bg2"/>
                </a:solidFill>
                <a:cs typeface="Amazon Ember Display" panose="020F0603020204020204" pitchFamily="34" charset="0"/>
              </a:rPr>
              <a:t>Data scientists are able to securely experiment at scale in compliance with TR policies</a:t>
            </a:r>
          </a:p>
          <a:p>
            <a:pPr marL="171450" indent="-171450" defTabSz="609570">
              <a:buFontTx/>
              <a:buChar char="-"/>
            </a:pPr>
            <a:r>
              <a:rPr lang="en-US" sz="1000" dirty="0">
                <a:solidFill>
                  <a:schemeClr val="bg2"/>
                </a:solidFill>
                <a:cs typeface="Amazon Ember Display" panose="020F0603020204020204" pitchFamily="34" charset="0"/>
              </a:rPr>
              <a:t>Reduced training costs by 40-50% on average </a:t>
            </a:r>
          </a:p>
          <a:p>
            <a:pPr marL="171450" indent="-171450" defTabSz="609570">
              <a:buFontTx/>
              <a:buChar char="-"/>
            </a:pPr>
            <a:r>
              <a:rPr lang="en-US" sz="1000" dirty="0">
                <a:solidFill>
                  <a:schemeClr val="bg2"/>
                </a:solidFill>
                <a:cs typeface="Amazon Ember Display" panose="020F0603020204020204" pitchFamily="34" charset="0"/>
              </a:rPr>
              <a:t>Saved the team countless hours of coding necessary on a self-managed ML infrastructure</a:t>
            </a:r>
          </a:p>
          <a:p>
            <a:pPr marL="171450" indent="-171450" defTabSz="609570">
              <a:buFontTx/>
              <a:buChar char="-"/>
            </a:pPr>
            <a:endParaRPr lang="en-US" sz="1000" dirty="0">
              <a:solidFill>
                <a:schemeClr val="bg2"/>
              </a:solidFill>
              <a:cs typeface="Amazon Ember Display" panose="020F0603020204020204" pitchFamily="34" charset="0"/>
            </a:endParaRPr>
          </a:p>
          <a:p>
            <a:pPr marL="171450" indent="-171450" defTabSz="609570">
              <a:buFontTx/>
              <a:buChar char="-"/>
            </a:pPr>
            <a:r>
              <a:rPr lang="en-US" sz="1000" dirty="0">
                <a:solidFill>
                  <a:schemeClr val="bg2"/>
                </a:solidFill>
                <a:cs typeface="Amazon Ember Display" panose="020F0603020204020204" pitchFamily="34" charset="0"/>
              </a:rPr>
              <a:t>https://aws.amazon.com/blogs/machine-learning/how-thomson-reuters-accelerated-research-and-development-of-natural-language-processing-solutions-with-amazon-sagemaker/</a:t>
            </a:r>
          </a:p>
          <a:p>
            <a:pPr marL="171450" indent="-171450" defTabSz="609570">
              <a:buFontTx/>
              <a:buChar char="-"/>
            </a:pPr>
            <a:r>
              <a:rPr lang="en-US" sz="1000" dirty="0">
                <a:solidFill>
                  <a:schemeClr val="bg2"/>
                </a:solidFill>
                <a:cs typeface="Amazon Ember Display" panose="020F0603020204020204" pitchFamily="34" charset="0"/>
              </a:rPr>
              <a:t>https://partners.wsj.com/aws/ai-enhance-reader-experiences/</a:t>
            </a:r>
          </a:p>
          <a:p>
            <a:pPr marL="171450" indent="-171450" defTabSz="609570">
              <a:buFontTx/>
              <a:buChar char="-"/>
            </a:pPr>
            <a:endParaRPr lang="en-US" sz="1000" dirty="0">
              <a:solidFill>
                <a:schemeClr val="bg2"/>
              </a:solidFill>
              <a:cs typeface="Amazon Ember Display" panose="020F0603020204020204" pitchFamily="34" charset="0"/>
            </a:endParaRPr>
          </a:p>
          <a:p>
            <a:endParaRPr lang="en-US" sz="1000" dirty="0"/>
          </a:p>
          <a:p>
            <a:endParaRPr lang="en-US" sz="1000" b="0" i="0" kern="1200" dirty="0">
              <a:solidFill>
                <a:srgbClr val="333333"/>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3465991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what is AI?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AI is a way to describe any system that can replicate tasks that previously required human intelligence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Most AI use cases are looking for a probabilistic outcome—making a prediction or decision with a high degree of certainty, similar to human judgement.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Almost all AI systems today are created using machine learning. Machine learning uses large amounts of data to create and validate decision logic, which is known as a model.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Deep learning is a type of machine learning that uses a technique known as deep neural networks. These systems replicate how the human brain functions, which allows those systems to address more complex use cases than was previously possible.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Reinforcement learning trains models by using a reward function of a desired outcome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is used for example for autonomous vehicles and usually require of simulation tools to train the model</a:t>
            </a: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mn-ea"/>
                <a:cs typeface="+mn-cs"/>
              </a:rPr>
              <a:t>Amazon Confidential</a:t>
            </a: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713504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b="0" i="0" u="none" kern="1200" dirty="0">
                <a:solidFill>
                  <a:schemeClr val="tx1"/>
                </a:solidFill>
                <a:effectLst/>
                <a:ea typeface="+mn-ea"/>
                <a:cs typeface="+mn-cs"/>
              </a:rPr>
              <a:t>ML is an integral part of Amazon. We have been applying ML in areas such as personalization and supply chain for more than 20 years.</a:t>
            </a:r>
            <a:r>
              <a:rPr lang="en-US" sz="1200" b="0" i="0" u="none" kern="1200" baseline="0" dirty="0">
                <a:solidFill>
                  <a:schemeClr val="tx1"/>
                </a:solidFill>
                <a:effectLst/>
                <a:ea typeface="+mn-ea"/>
                <a:cs typeface="+mn-cs"/>
              </a:rPr>
              <a:t>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b="0" i="0" u="none" kern="1200" dirty="0">
                <a:solidFill>
                  <a:schemeClr val="tx1"/>
                </a:solidFill>
                <a:effectLst/>
                <a:ea typeface="+mn-ea"/>
                <a:cs typeface="+mn-cs"/>
              </a:rPr>
              <a:t>We’ve also improved that original personalization model significantly over time and moved it to other products, such as Amazon Prime. </a:t>
            </a:r>
          </a:p>
          <a:p>
            <a:pPr marL="171450" lvl="0" indent="-171450">
              <a:buFont typeface="Arial" panose="020B0604020202020204" pitchFamily="34" charset="0"/>
              <a:buChar char="•"/>
            </a:pPr>
            <a:r>
              <a:rPr lang="en-US" sz="1200" b="0" i="0" u="none" kern="1200" dirty="0">
                <a:solidFill>
                  <a:schemeClr val="tx1"/>
                </a:solidFill>
                <a:effectLst/>
                <a:ea typeface="+mn-ea"/>
                <a:cs typeface="+mn-cs"/>
              </a:rPr>
              <a:t>We use ML throughout our fulfillment process, including developing a forecast system that can predict the appropriate amount of demand for each product we sell worldwide to deliver on customer expectations for convenience, cost, and delivery speed.</a:t>
            </a:r>
          </a:p>
          <a:p>
            <a:pPr marL="171450" lvl="0" indent="-171450">
              <a:buFont typeface="Arial" panose="020B0604020202020204" pitchFamily="34" charset="0"/>
              <a:buChar char="•"/>
            </a:pPr>
            <a:r>
              <a:rPr lang="en-US" sz="1200" b="0" i="0" u="none" kern="1200" dirty="0">
                <a:solidFill>
                  <a:schemeClr val="tx1"/>
                </a:solidFill>
                <a:effectLst/>
                <a:ea typeface="+mn-ea"/>
                <a:cs typeface="+mn-cs"/>
              </a:rPr>
              <a:t>We’ve developed natural language processing technology to give customers an entirely new way to interact with technology through Alexa.</a:t>
            </a:r>
          </a:p>
          <a:p>
            <a:pPr marL="171450" lvl="0" indent="-171450">
              <a:buFont typeface="Arial" panose="020B0604020202020204" pitchFamily="34" charset="0"/>
              <a:buChar char="•"/>
            </a:pPr>
            <a:r>
              <a:rPr lang="en-US" sz="1200" b="0" i="0" u="none" kern="1200" dirty="0">
                <a:solidFill>
                  <a:schemeClr val="tx1"/>
                </a:solidFill>
                <a:effectLst/>
                <a:ea typeface="+mn-ea"/>
                <a:cs typeface="+mn-cs"/>
              </a:rPr>
              <a:t>We’ve also developed groundbreaking technology, such as autonomous flight through Prime Air drones and robotics in our fulfillment center to get packages to customers faster.</a:t>
            </a:r>
          </a:p>
          <a:p>
            <a:pPr marL="171450" lvl="0" indent="-171450">
              <a:buFont typeface="Arial" panose="020B0604020202020204" pitchFamily="34" charset="0"/>
              <a:buChar char="•"/>
            </a:pPr>
            <a:r>
              <a:rPr lang="en-US" sz="1200" b="0" i="0" u="none" kern="1200" dirty="0">
                <a:solidFill>
                  <a:schemeClr val="tx1"/>
                </a:solidFill>
                <a:effectLst/>
                <a:ea typeface="+mn-ea"/>
                <a:cs typeface="+mn-cs"/>
              </a:rPr>
              <a:t>Almost every department at Amazon has been touched by machine learning.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172572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ea typeface="+mn-ea"/>
                <a:cs typeface="+mn-cs"/>
              </a:rPr>
              <a:t>At AWS, we’re seeing </a:t>
            </a:r>
            <a:r>
              <a:rPr lang="en-US" sz="1200" b="0" i="0" kern="1200" dirty="0">
                <a:solidFill>
                  <a:schemeClr val="tx1"/>
                </a:solidFill>
                <a:effectLst/>
                <a:ea typeface="+mn-ea"/>
                <a:cs typeface="+mn-cs"/>
              </a:rPr>
              <a:t>a tipping point, where </a:t>
            </a:r>
            <a:r>
              <a:rPr kumimoji="0" lang="en-US" sz="1200" b="0" i="0" u="none" strike="noStrike" kern="1200" cap="none" spc="0" normalizeH="0" baseline="0" noProof="0" dirty="0">
                <a:ln>
                  <a:noFill/>
                </a:ln>
                <a:solidFill>
                  <a:prstClr val="black"/>
                </a:solidFill>
                <a:effectLst/>
                <a:uLnTx/>
                <a:uFillTx/>
                <a:ea typeface="+mn-ea"/>
                <a:cs typeface="+mn-cs"/>
              </a:rPr>
              <a:t>AI/ML in the enterprise is addressing use cases that create measurable results, in these 4 categories: enhancing customer experiences, enabling employees and organizations to make better and faster decisions, improving business operations while reducing cost, or create completely new products and services powered by AI and 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64610-6F59-47C5-A824-1FAA1E8F1C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564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ea typeface="+mn-ea"/>
                <a:cs typeface="+mn-cs"/>
              </a:rPr>
              <a:t>Customer experience is being transformed via capabilities such as chatbots, virtual assistants, intelligent contact centers, personalization, or content moderation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rgbClr val="FFC000"/>
                </a:solidFill>
                <a:effectLst/>
                <a:latin typeface="Amazon Ember Cd RC Light" panose="020B0406020204020204" pitchFamily="34" charset="0"/>
                <a:ea typeface="+mn-ea"/>
                <a:cs typeface="+mn-cs"/>
              </a:rPr>
              <a:t>AI/ML</a:t>
            </a:r>
            <a:r>
              <a:rPr lang="en-US" sz="1200" b="0" i="0" kern="1200" baseline="0" dirty="0">
                <a:solidFill>
                  <a:srgbClr val="FFC000"/>
                </a:solidFill>
                <a:effectLst/>
                <a:latin typeface="Amazon Ember Cd RC Light" panose="020B0406020204020204" pitchFamily="34" charset="0"/>
                <a:ea typeface="+mn-ea"/>
                <a:cs typeface="+mn-cs"/>
              </a:rPr>
              <a:t> is helping companies make better and faster decisions by providing intelligent search capabilities, predictive analytics like forecasting, or by detecting anomalies in data and finding the root cause</a:t>
            </a:r>
            <a:endParaRPr lang="en-US" sz="1200" b="0" i="0"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ea typeface="+mn-ea"/>
                <a:cs typeface="+mn-cs"/>
              </a:rPr>
              <a:t>Business operations</a:t>
            </a:r>
            <a:r>
              <a:rPr lang="en-US" sz="1200" b="0" i="0" kern="1200" baseline="0" dirty="0">
                <a:solidFill>
                  <a:schemeClr val="tx1"/>
                </a:solidFill>
                <a:effectLst/>
                <a:ea typeface="+mn-ea"/>
                <a:cs typeface="+mn-cs"/>
              </a:rPr>
              <a:t> are being improved with intelligent document processing, </a:t>
            </a:r>
            <a:r>
              <a:rPr lang="en-US" sz="1200" b="0" i="0" kern="1200" dirty="0">
                <a:solidFill>
                  <a:schemeClr val="tx1"/>
                </a:solidFill>
                <a:effectLst/>
                <a:ea typeface="+mn-ea"/>
                <a:cs typeface="+mn-cs"/>
              </a:rPr>
              <a:t>sophisticated demand planning, predictive maintenance, quality control and visual inspection, or applying AI to DevOps</a:t>
            </a:r>
            <a:endParaRPr lang="en-US" sz="1200" b="0" i="0" kern="1200" baseline="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ea typeface="+mn-ea"/>
                <a:cs typeface="+mn-cs"/>
              </a:rPr>
              <a:t>Finally, AI/ML is helping companies create completely new products, services and business models powered by AI/ML to innovate and gain competitive advantage.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64610-6F59-47C5-A824-1FAA1E8F1C02}"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1304488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1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image" Target="../media/image2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image" Target="../media/image21.emf"/><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554"/>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70669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atin typeface="+mj-lt"/>
              </a:defRPr>
            </a:lvl1pPr>
          </a:lstStyle>
          <a:p>
            <a:r>
              <a:rPr lang="en-US" dirty="0"/>
              <a:t>Title only layout</a:t>
            </a:r>
          </a:p>
        </p:txBody>
      </p:sp>
    </p:spTree>
    <p:extLst>
      <p:ext uri="{BB962C8B-B14F-4D97-AF65-F5344CB8AC3E}">
        <p14:creationId xmlns:p14="http://schemas.microsoft.com/office/powerpoint/2010/main" val="285929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27"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63574"/>
            <a:ext cx="10972800" cy="2511457"/>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914400"/>
            <a:ext cx="10972800" cy="258532"/>
          </a:xfrm>
        </p:spPr>
        <p:txBody>
          <a:bodyPr/>
          <a:lstStyle>
            <a:lvl1pPr marL="0" indent="0">
              <a:buNone/>
              <a:defRPr sz="1200" b="1" i="0" cap="all" spc="300" baseline="0"/>
            </a:lvl1pPr>
          </a:lstStyle>
          <a:p>
            <a:pPr lvl="0"/>
            <a:r>
              <a:rPr lang="en-US" dirty="0"/>
              <a:t>Enter subtitle</a:t>
            </a:r>
          </a:p>
        </p:txBody>
      </p:sp>
    </p:spTree>
    <p:extLst>
      <p:ext uri="{BB962C8B-B14F-4D97-AF65-F5344CB8AC3E}">
        <p14:creationId xmlns:p14="http://schemas.microsoft.com/office/powerpoint/2010/main" val="121933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66294"/>
            <a:ext cx="10972800" cy="2203680"/>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898077"/>
            <a:ext cx="10972800" cy="258532"/>
          </a:xfrm>
        </p:spPr>
        <p:txBody>
          <a:bodyPr/>
          <a:lstStyle>
            <a:lvl1pPr marL="0" indent="0">
              <a:buNone/>
              <a:defRPr sz="1200" b="1" i="0" cap="all" spc="300" baseline="0"/>
            </a:lvl1pPr>
          </a:lstStyle>
          <a:p>
            <a:pPr lvl="0"/>
            <a:r>
              <a:rPr lang="en-US" dirty="0"/>
              <a:t>Enter subtitle</a:t>
            </a:r>
          </a:p>
        </p:txBody>
      </p:sp>
    </p:spTree>
    <p:extLst>
      <p:ext uri="{BB962C8B-B14F-4D97-AF65-F5344CB8AC3E}">
        <p14:creationId xmlns:p14="http://schemas.microsoft.com/office/powerpoint/2010/main" val="374245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24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42900"/>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5334000"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Tree>
    <p:extLst>
      <p:ext uri="{BB962C8B-B14F-4D97-AF65-F5344CB8AC3E}">
        <p14:creationId xmlns:p14="http://schemas.microsoft.com/office/powerpoint/2010/main" val="142121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599" y="1181100"/>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05062" y="1166811"/>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extLst>
      <p:ext uri="{BB962C8B-B14F-4D97-AF65-F5344CB8AC3E}">
        <p14:creationId xmlns:p14="http://schemas.microsoft.com/office/powerpoint/2010/main" val="8339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981" y="378869"/>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1158645"/>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600" y="1525619"/>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158645"/>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1527190"/>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Tree>
    <p:extLst>
      <p:ext uri="{BB962C8B-B14F-4D97-AF65-F5344CB8AC3E}">
        <p14:creationId xmlns:p14="http://schemas.microsoft.com/office/powerpoint/2010/main" val="178221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598" y="304800"/>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8" y="1170296"/>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600" y="1611856"/>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6" y="1170296"/>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6" y="1611856"/>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4" y="1163324"/>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1611856"/>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Tree>
    <p:extLst>
      <p:ext uri="{BB962C8B-B14F-4D97-AF65-F5344CB8AC3E}">
        <p14:creationId xmlns:p14="http://schemas.microsoft.com/office/powerpoint/2010/main" val="125408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598" y="31908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583052" y="288333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583052" y="3269680"/>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27521" y="288333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27521" y="3269680"/>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71989" y="288333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71990" y="3269680"/>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0" y="1214591"/>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8" y="1214591"/>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7" y="1214591"/>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7854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31908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8" y="1313420"/>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719262"/>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8" y="1313420"/>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719262"/>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8" y="1313420"/>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719262"/>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59" y="1313420"/>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1719262"/>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344090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304800"/>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2" y="1181099"/>
            <a:ext cx="5372100" cy="50291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600" y="1181100"/>
            <a:ext cx="5372101" cy="502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47127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5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atin typeface="+mj-lt"/>
              </a:defRPr>
            </a:lvl1pPr>
          </a:lstStyle>
          <a:p>
            <a:r>
              <a:rPr lang="en-US" dirty="0"/>
              <a:t>Title only layout</a:t>
            </a:r>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433372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41297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185550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181100"/>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3" y="1181100"/>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extLst>
      <p:ext uri="{BB962C8B-B14F-4D97-AF65-F5344CB8AC3E}">
        <p14:creationId xmlns:p14="http://schemas.microsoft.com/office/powerpoint/2010/main" val="23459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390650"/>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390648"/>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09600" y="914400"/>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27034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390650"/>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390649"/>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09600" y="914400"/>
            <a:ext cx="10972800" cy="258532"/>
          </a:xfrm>
        </p:spPr>
        <p:txBody>
          <a:bodyPr/>
          <a:lstStyle>
            <a:lvl1pPr marL="0" indent="0">
              <a:buNone/>
              <a:defRPr sz="1200" b="1" i="0" cap="all" spc="300" baseline="0"/>
            </a:lvl1pPr>
          </a:lstStyle>
          <a:p>
            <a:pPr lvl="0"/>
            <a:r>
              <a:rPr lang="en-US" dirty="0"/>
              <a:t>Enter subtitle</a:t>
            </a:r>
          </a:p>
        </p:txBody>
      </p:sp>
    </p:spTree>
    <p:extLst>
      <p:ext uri="{BB962C8B-B14F-4D97-AF65-F5344CB8AC3E}">
        <p14:creationId xmlns:p14="http://schemas.microsoft.com/office/powerpoint/2010/main" val="22549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lgn="r">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lgn="r">
              <a:buNone/>
              <a:defRPr sz="1600"/>
            </a:lvl1pPr>
          </a:lstStyle>
          <a:p>
            <a:pPr lvl="0"/>
            <a:r>
              <a:rPr lang="en-US" dirty="0"/>
              <a:t>Quoted person’s affiliation</a:t>
            </a:r>
          </a:p>
        </p:txBody>
      </p:sp>
    </p:spTree>
    <p:extLst>
      <p:ext uri="{BB962C8B-B14F-4D97-AF65-F5344CB8AC3E}">
        <p14:creationId xmlns:p14="http://schemas.microsoft.com/office/powerpoint/2010/main" val="27212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181100"/>
            <a:ext cx="10972800"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7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99599" y="1181100"/>
            <a:ext cx="5248274"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424124" y="1181100"/>
            <a:ext cx="5248276"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333375"/>
            <a:ext cx="10972800" cy="535531"/>
          </a:xfrm>
        </p:spPr>
        <p:txBody>
          <a:bodyPr anchor="t" anchorCtr="0"/>
          <a:lstStyle>
            <a:lvl1pPr>
              <a:defRPr sz="32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2" y="1175544"/>
            <a:ext cx="5372100" cy="2591479"/>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600" y="1186655"/>
            <a:ext cx="5372101" cy="50347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206643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167063"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
        <p:nvSpPr>
          <p:cNvPr id="3" name="Text Placeholder 2">
            <a:extLst>
              <a:ext uri="{FF2B5EF4-FFF2-40B4-BE49-F238E27FC236}">
                <a16:creationId xmlns:a16="http://schemas.microsoft.com/office/drawing/2014/main" id="{B9575E94-FAD7-4F11-ADC6-78C6495CE5AA}"/>
              </a:ext>
            </a:extLst>
          </p:cNvPr>
          <p:cNvSpPr>
            <a:spLocks noGrp="1"/>
          </p:cNvSpPr>
          <p:nvPr>
            <p:ph type="body" sz="quarter" idx="13" hasCustomPrompt="1"/>
          </p:nvPr>
        </p:nvSpPr>
        <p:spPr>
          <a:xfrm>
            <a:off x="619124" y="3580557"/>
            <a:ext cx="3167063" cy="369332"/>
          </a:xfrm>
        </p:spPr>
        <p:txBody>
          <a:bodyPr/>
          <a:lstStyle>
            <a:lvl1pPr marL="0" indent="0">
              <a:buNone/>
              <a:defRPr sz="2000">
                <a:solidFill>
                  <a:schemeClr val="bg1"/>
                </a:solidFill>
              </a:defRPr>
            </a:lvl1pPr>
          </a:lstStyle>
          <a:p>
            <a:pPr lvl="0"/>
            <a:r>
              <a:rPr lang="en-US" dirty="0"/>
              <a:t>Speaker name (pronouns)</a:t>
            </a:r>
          </a:p>
        </p:txBody>
      </p:sp>
    </p:spTree>
    <p:extLst>
      <p:ext uri="{BB962C8B-B14F-4D97-AF65-F5344CB8AC3E}">
        <p14:creationId xmlns:p14="http://schemas.microsoft.com/office/powerpoint/2010/main" val="411425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129905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344644"/>
            <a:ext cx="3181351" cy="646331"/>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81351"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19594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344644"/>
            <a:ext cx="3181351" cy="646331"/>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81351"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50475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344644"/>
            <a:ext cx="3181351" cy="646331"/>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81351"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91785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621643"/>
            <a:ext cx="3195639"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95639"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72795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621643"/>
            <a:ext cx="3195639"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95639"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88139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344644"/>
            <a:ext cx="3167064" cy="646331"/>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167064"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21347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4460"/>
            <a:ext cx="12192000" cy="690245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09926"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09926"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6878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621643"/>
            <a:ext cx="3181351"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81351"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2428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09926"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09926"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60292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09926"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09926"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77531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914400"/>
            <a:ext cx="10972800" cy="258532"/>
          </a:xfrm>
        </p:spPr>
        <p:txBody>
          <a:bodyPr/>
          <a:lstStyle>
            <a:lvl1pPr marL="0" indent="0">
              <a:buNone/>
              <a:defRPr sz="1200" b="1" i="0" cap="all" spc="200" baseline="0"/>
            </a:lvl1pPr>
          </a:lstStyle>
          <a:p>
            <a:pPr lvl="0"/>
            <a:r>
              <a:rPr lang="en-US" dirty="0"/>
              <a:t>Enter subtitle</a:t>
            </a:r>
          </a:p>
        </p:txBody>
      </p:sp>
    </p:spTree>
    <p:extLst>
      <p:ext uri="{BB962C8B-B14F-4D97-AF65-F5344CB8AC3E}">
        <p14:creationId xmlns:p14="http://schemas.microsoft.com/office/powerpoint/2010/main" val="354135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44460"/>
            <a:ext cx="12192000" cy="690246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621643"/>
            <a:ext cx="3195639"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4086225"/>
            <a:ext cx="3195639" cy="44028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49507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9934"/>
            <a:ext cx="10972800" cy="535531"/>
          </a:xfrm>
        </p:spPr>
        <p:txBody>
          <a:bodyPr/>
          <a:lstStyle>
            <a:lvl1pPr>
              <a:defRPr/>
            </a:lvl1pPr>
          </a:lstStyle>
          <a:p>
            <a:r>
              <a:rPr lang="en-US" dirty="0"/>
              <a:t>Appendix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54582"/>
            <a:ext cx="10972800" cy="4817618"/>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single-level TOC items</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0989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464128" y="1183341"/>
            <a:ext cx="2118272" cy="5026959"/>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a:xfrm>
            <a:off x="838200" y="6953250"/>
            <a:ext cx="2743200" cy="365125"/>
          </a:xfrm>
          <a:prstGeom prst="rect">
            <a:avLst/>
          </a:prstGeom>
        </p:spPr>
        <p:txBody>
          <a:bodyPr/>
          <a:lstStyle/>
          <a:p>
            <a:fld id="{793054C5-626F-4AC0-8AC0-C2B7BB2E8E27}" type="datetime1">
              <a:rPr lang="en-US" smtClean="0"/>
              <a:t>1/19/2023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a:xfrm>
            <a:off x="4038600" y="69532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a:xfrm>
            <a:off x="8929200" y="6289500"/>
            <a:ext cx="2743200" cy="365125"/>
          </a:xfrm>
          <a:prstGeom prst="rect">
            <a:avLst/>
          </a:prstGeom>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307464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781049"/>
            <a:ext cx="285750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54228" y="781049"/>
            <a:ext cx="2118272" cy="5295901"/>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a:xfrm>
            <a:off x="838200" y="6953250"/>
            <a:ext cx="2743200" cy="365125"/>
          </a:xfrm>
          <a:prstGeom prst="rect">
            <a:avLst/>
          </a:prstGeom>
        </p:spPr>
        <p:txBody>
          <a:bodyPr/>
          <a:lstStyle/>
          <a:p>
            <a:fld id="{188081B4-B5DF-4F2D-BFBD-37E6944E0B01}" type="datetime1">
              <a:rPr lang="en-US" smtClean="0"/>
              <a:t>1/19/2023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a:xfrm>
            <a:off x="4038600" y="69532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a:xfrm>
            <a:off x="8929200" y="6289500"/>
            <a:ext cx="2743200" cy="365125"/>
          </a:xfrm>
          <a:prstGeom prst="rect">
            <a:avLst/>
          </a:prstGeom>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5970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Rating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atin typeface="+mj-lt"/>
              </a:defRPr>
            </a:lvl1pPr>
          </a:lstStyle>
          <a:p>
            <a:r>
              <a:rPr lang="en-US" dirty="0"/>
              <a:t>Rating slide layout – DO NOT PRESENT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a:xfrm>
            <a:off x="838200" y="6953250"/>
            <a:ext cx="2743200" cy="365125"/>
          </a:xfrm>
          <a:prstGeom prst="rect">
            <a:avLst/>
          </a:prstGeom>
        </p:spPr>
        <p:txBody>
          <a:bodyPr/>
          <a:lstStyle/>
          <a:p>
            <a:fld id="{DA57801E-4F37-4226-BD7B-58B96B661E4B}" type="datetime1">
              <a:rPr lang="en-US" smtClean="0"/>
              <a:t>1/19/2023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a:xfrm>
            <a:off x="4038600" y="69532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02A1E754-4B7E-48A8-9BB6-9A7DDAFA8957}"/>
              </a:ext>
            </a:extLst>
          </p:cNvPr>
          <p:cNvSpPr txBox="1"/>
          <p:nvPr userDrawn="1"/>
        </p:nvSpPr>
        <p:spPr>
          <a:xfrm>
            <a:off x="609600" y="4796590"/>
            <a:ext cx="7710000" cy="369332"/>
          </a:xfrm>
          <a:prstGeom prst="rect">
            <a:avLst/>
          </a:prstGeom>
          <a:noFill/>
        </p:spPr>
        <p:txBody>
          <a:bodyPr wrap="square" lIns="0" rIns="0" rtlCol="0">
            <a:spAutoFit/>
          </a:bodyPr>
          <a:lstStyle/>
          <a:p>
            <a:pPr algn="l"/>
            <a:r>
              <a:rPr lang="en-US" dirty="0">
                <a:solidFill>
                  <a:schemeClr val="accent4">
                    <a:lumMod val="50000"/>
                  </a:schemeClr>
                </a:solidFill>
              </a:rPr>
              <a:t>Select the star rating above in presentation mode. </a:t>
            </a:r>
          </a:p>
        </p:txBody>
      </p:sp>
    </p:spTree>
    <p:extLst>
      <p:ext uri="{BB962C8B-B14F-4D97-AF65-F5344CB8AC3E}">
        <p14:creationId xmlns:p14="http://schemas.microsoft.com/office/powerpoint/2010/main" val="106270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913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60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54050"/>
            <a:ext cx="10972800" cy="2511457"/>
          </a:xfrm>
        </p:spPr>
        <p:txBody>
          <a:bodyPr/>
          <a:lstStyle>
            <a:lvl1pPr marL="0" indent="0">
              <a:spcAft>
                <a:spcPts val="1800"/>
              </a:spcAft>
              <a:buFont typeface="Arial" panose="020B0604020202020204" pitchFamily="34" charset="0"/>
              <a:buNone/>
              <a:defRPr/>
            </a:lvl1pPr>
            <a:lvl2pPr marL="285750" indent="0">
              <a:spcAft>
                <a:spcPts val="1800"/>
              </a:spcAft>
              <a:buFont typeface="Arial" panose="020B0604020202020204" pitchFamily="34" charset="0"/>
              <a:buNone/>
              <a:defRPr/>
            </a:lvl2pPr>
            <a:lvl3pPr marL="628650" indent="0">
              <a:spcAft>
                <a:spcPts val="1800"/>
              </a:spcAft>
              <a:buFont typeface="Wingdings" panose="05000000000000000000" pitchFamily="2" charset="2"/>
              <a:buNone/>
              <a:defRPr/>
            </a:lvl3pPr>
            <a:lvl4pPr marL="914400" indent="0">
              <a:spcAft>
                <a:spcPts val="1800"/>
              </a:spcAft>
              <a:buFont typeface="Arial" panose="020B0604020202020204" pitchFamily="34" charset="0"/>
              <a:buNone/>
              <a:defRPr/>
            </a:lvl4pPr>
            <a:lvl5pPr marL="1143000" indent="0">
              <a:spcAft>
                <a:spcPts val="1800"/>
              </a:spcAft>
              <a:buFont typeface="Arial" panose="020B0604020202020204" pitchFamily="34" charset="0"/>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extLst>
      <p:ext uri="{BB962C8B-B14F-4D97-AF65-F5344CB8AC3E}">
        <p14:creationId xmlns:p14="http://schemas.microsoft.com/office/powerpoint/2010/main" val="145007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atin typeface="+mj-lt"/>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54050"/>
            <a:ext cx="10972800" cy="22036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 </a:t>
            </a:r>
          </a:p>
        </p:txBody>
      </p:sp>
    </p:spTree>
    <p:extLst>
      <p:ext uri="{BB962C8B-B14F-4D97-AF65-F5344CB8AC3E}">
        <p14:creationId xmlns:p14="http://schemas.microsoft.com/office/powerpoint/2010/main" val="308462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63574"/>
            <a:ext cx="10972800" cy="2511457"/>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914400"/>
            <a:ext cx="10972800" cy="258532"/>
          </a:xfrm>
        </p:spPr>
        <p:txBody>
          <a:bodyPr/>
          <a:lstStyle>
            <a:lvl1pPr marL="0" indent="0">
              <a:buNone/>
              <a:defRPr sz="1200" b="1" i="0" cap="all" spc="300" baseline="0"/>
            </a:lvl1pPr>
          </a:lstStyle>
          <a:p>
            <a:pPr lvl="0"/>
            <a:r>
              <a:rPr lang="en-US" dirty="0"/>
              <a:t>Enter subtitle</a:t>
            </a:r>
          </a:p>
        </p:txBody>
      </p:sp>
    </p:spTree>
    <p:extLst>
      <p:ext uri="{BB962C8B-B14F-4D97-AF65-F5344CB8AC3E}">
        <p14:creationId xmlns:p14="http://schemas.microsoft.com/office/powerpoint/2010/main" val="3677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66294"/>
            <a:ext cx="10972800" cy="2203680"/>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898077"/>
            <a:ext cx="10972800" cy="258532"/>
          </a:xfrm>
        </p:spPr>
        <p:txBody>
          <a:bodyPr/>
          <a:lstStyle>
            <a:lvl1pPr marL="0" indent="0">
              <a:buNone/>
              <a:defRPr sz="1200" b="1" i="0" cap="all" spc="300" baseline="0"/>
            </a:lvl1pPr>
          </a:lstStyle>
          <a:p>
            <a:pPr lvl="0"/>
            <a:r>
              <a:rPr lang="en-US" dirty="0"/>
              <a:t>Enter subtitle</a:t>
            </a:r>
          </a:p>
        </p:txBody>
      </p:sp>
    </p:spTree>
    <p:extLst>
      <p:ext uri="{BB962C8B-B14F-4D97-AF65-F5344CB8AC3E}">
        <p14:creationId xmlns:p14="http://schemas.microsoft.com/office/powerpoint/2010/main" val="11373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2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42900"/>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5334000"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Tree>
    <p:extLst>
      <p:ext uri="{BB962C8B-B14F-4D97-AF65-F5344CB8AC3E}">
        <p14:creationId xmlns:p14="http://schemas.microsoft.com/office/powerpoint/2010/main" val="136187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5A9738-AFF0-E743-9B62-219CA818EF60}"/>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6152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599" y="1181100"/>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05062" y="1166811"/>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extLst>
      <p:ext uri="{BB962C8B-B14F-4D97-AF65-F5344CB8AC3E}">
        <p14:creationId xmlns:p14="http://schemas.microsoft.com/office/powerpoint/2010/main" val="395755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981" y="378869"/>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1158645"/>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600" y="1525619"/>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158645"/>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1527190"/>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Tree>
    <p:extLst>
      <p:ext uri="{BB962C8B-B14F-4D97-AF65-F5344CB8AC3E}">
        <p14:creationId xmlns:p14="http://schemas.microsoft.com/office/powerpoint/2010/main" val="75990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598" y="304800"/>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8" y="1170296"/>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600" y="1611856"/>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6" y="1170296"/>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6" y="1611856"/>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4" y="1163324"/>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1611856"/>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Tree>
    <p:extLst>
      <p:ext uri="{BB962C8B-B14F-4D97-AF65-F5344CB8AC3E}">
        <p14:creationId xmlns:p14="http://schemas.microsoft.com/office/powerpoint/2010/main" val="113414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598" y="31908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583052" y="288333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583052" y="3269680"/>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27521" y="288333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27521" y="3269680"/>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71989" y="288333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71990" y="3269680"/>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0" y="1214591"/>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8" y="1214591"/>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7" y="1214591"/>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11508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31908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8" y="1313420"/>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719262"/>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8" y="1313420"/>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719262"/>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8" y="1313420"/>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719262"/>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59" y="1313420"/>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1719262"/>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317729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304800"/>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2" y="1181099"/>
            <a:ext cx="5372100" cy="50291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600" y="1181100"/>
            <a:ext cx="5372101" cy="502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281834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75243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43802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293536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181100"/>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3" y="1181100"/>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extLst>
      <p:ext uri="{BB962C8B-B14F-4D97-AF65-F5344CB8AC3E}">
        <p14:creationId xmlns:p14="http://schemas.microsoft.com/office/powerpoint/2010/main" val="206859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70709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390650"/>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390648"/>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09600" y="914400"/>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5418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390650"/>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390649"/>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09600" y="914400"/>
            <a:ext cx="10972800" cy="258532"/>
          </a:xfrm>
        </p:spPr>
        <p:txBody>
          <a:bodyPr/>
          <a:lstStyle>
            <a:lvl1pPr marL="0" indent="0">
              <a:buNone/>
              <a:defRPr sz="1200" b="1" i="0" cap="all" spc="300" baseline="0"/>
            </a:lvl1pPr>
          </a:lstStyle>
          <a:p>
            <a:pPr lvl="0"/>
            <a:r>
              <a:rPr lang="en-US" dirty="0"/>
              <a:t>Enter subtitle</a:t>
            </a:r>
          </a:p>
        </p:txBody>
      </p:sp>
    </p:spTree>
    <p:extLst>
      <p:ext uri="{BB962C8B-B14F-4D97-AF65-F5344CB8AC3E}">
        <p14:creationId xmlns:p14="http://schemas.microsoft.com/office/powerpoint/2010/main" val="7442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lgn="r">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lgn="r">
              <a:buNone/>
              <a:defRPr sz="1600"/>
            </a:lvl1pPr>
          </a:lstStyle>
          <a:p>
            <a:pPr lvl="0"/>
            <a:r>
              <a:rPr lang="en-US" dirty="0"/>
              <a:t>Quoted person’s affiliation</a:t>
            </a:r>
          </a:p>
        </p:txBody>
      </p:sp>
    </p:spTree>
    <p:extLst>
      <p:ext uri="{BB962C8B-B14F-4D97-AF65-F5344CB8AC3E}">
        <p14:creationId xmlns:p14="http://schemas.microsoft.com/office/powerpoint/2010/main" val="109870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181100"/>
            <a:ext cx="10972800"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218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99599" y="1181100"/>
            <a:ext cx="5248274"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424124" y="1181100"/>
            <a:ext cx="5248276"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816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333375"/>
            <a:ext cx="10972800" cy="535531"/>
          </a:xfrm>
        </p:spPr>
        <p:txBody>
          <a:bodyPr anchor="t" anchorCtr="0"/>
          <a:lstStyle>
            <a:lvl1pPr>
              <a:defRPr sz="32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2" y="1175544"/>
            <a:ext cx="5372100" cy="2591479"/>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600" y="1186655"/>
            <a:ext cx="5372101" cy="50347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6713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167063"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
        <p:nvSpPr>
          <p:cNvPr id="3" name="Text Placeholder 2">
            <a:extLst>
              <a:ext uri="{FF2B5EF4-FFF2-40B4-BE49-F238E27FC236}">
                <a16:creationId xmlns:a16="http://schemas.microsoft.com/office/drawing/2014/main" id="{B9575E94-FAD7-4F11-ADC6-78C6495CE5AA}"/>
              </a:ext>
            </a:extLst>
          </p:cNvPr>
          <p:cNvSpPr>
            <a:spLocks noGrp="1"/>
          </p:cNvSpPr>
          <p:nvPr>
            <p:ph type="body" sz="quarter" idx="13" hasCustomPrompt="1"/>
          </p:nvPr>
        </p:nvSpPr>
        <p:spPr>
          <a:xfrm>
            <a:off x="619124" y="3580557"/>
            <a:ext cx="3167063" cy="369332"/>
          </a:xfrm>
        </p:spPr>
        <p:txBody>
          <a:bodyPr/>
          <a:lstStyle>
            <a:lvl1pPr marL="0" indent="0">
              <a:buNone/>
              <a:defRPr sz="2000">
                <a:solidFill>
                  <a:schemeClr val="bg1"/>
                </a:solidFill>
              </a:defRPr>
            </a:lvl1pPr>
          </a:lstStyle>
          <a:p>
            <a:pPr lvl="0"/>
            <a:r>
              <a:rPr lang="en-US" dirty="0"/>
              <a:t>Speaker name (pronouns)</a:t>
            </a:r>
          </a:p>
        </p:txBody>
      </p:sp>
    </p:spTree>
    <p:extLst>
      <p:ext uri="{BB962C8B-B14F-4D97-AF65-F5344CB8AC3E}">
        <p14:creationId xmlns:p14="http://schemas.microsoft.com/office/powerpoint/2010/main" val="394650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344644"/>
            <a:ext cx="3181351" cy="646331"/>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81351"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71777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344644"/>
            <a:ext cx="3181351" cy="646331"/>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81351"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82141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344644"/>
            <a:ext cx="3181351" cy="646331"/>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81351"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77643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29996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621643"/>
            <a:ext cx="3195639"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95639"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57000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621643"/>
            <a:ext cx="3195639"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95639"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70690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344644"/>
            <a:ext cx="3167064" cy="646331"/>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167064"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18259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4460"/>
            <a:ext cx="12192000" cy="690245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09926"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09926"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82802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621643"/>
            <a:ext cx="3181351"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3990975"/>
            <a:ext cx="3181351"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8888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09926"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09926"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10381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09926"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09926"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48696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44460"/>
            <a:ext cx="12192000" cy="690246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3" y="3621643"/>
            <a:ext cx="3195639" cy="369332"/>
          </a:xfrm>
        </p:spPr>
        <p:txBody>
          <a:bodyPr anchor="b" anchorCtr="0"/>
          <a:lstStyle>
            <a:lvl1pPr marL="0" indent="0">
              <a:buNone/>
              <a:defRPr sz="2000">
                <a:solidFill>
                  <a:schemeClr val="bg1"/>
                </a:solidFill>
              </a:defRPr>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3" y="4086225"/>
            <a:ext cx="3195639" cy="44028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88005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9934"/>
            <a:ext cx="10972800" cy="535531"/>
          </a:xfrm>
        </p:spPr>
        <p:txBody>
          <a:bodyPr/>
          <a:lstStyle>
            <a:lvl1pPr>
              <a:defRPr/>
            </a:lvl1pPr>
          </a:lstStyle>
          <a:p>
            <a:r>
              <a:rPr lang="en-US" dirty="0"/>
              <a:t>Appendix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54582"/>
            <a:ext cx="10972800" cy="4817618"/>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single-level TOC items</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05481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464128" y="1183341"/>
            <a:ext cx="2118272" cy="5026959"/>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a:xfrm>
            <a:off x="838200" y="6953250"/>
            <a:ext cx="2743200" cy="365125"/>
          </a:xfrm>
          <a:prstGeom prst="rect">
            <a:avLst/>
          </a:prstGeom>
        </p:spPr>
        <p:txBody>
          <a:bodyPr/>
          <a:lstStyle/>
          <a:p>
            <a:fld id="{793054C5-626F-4AC0-8AC0-C2B7BB2E8E27}" type="datetime1">
              <a:rPr lang="en-US" smtClean="0"/>
              <a:t>1/19/2023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a:xfrm>
            <a:off x="4038600" y="69532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a:xfrm>
            <a:off x="8929200" y="6289500"/>
            <a:ext cx="2743200" cy="365125"/>
          </a:xfrm>
          <a:prstGeom prst="rect">
            <a:avLst/>
          </a:prstGeom>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144979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57889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781049"/>
            <a:ext cx="285750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54228" y="781049"/>
            <a:ext cx="2118272" cy="5295901"/>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a:xfrm>
            <a:off x="838200" y="6953250"/>
            <a:ext cx="2743200" cy="365125"/>
          </a:xfrm>
          <a:prstGeom prst="rect">
            <a:avLst/>
          </a:prstGeom>
        </p:spPr>
        <p:txBody>
          <a:bodyPr/>
          <a:lstStyle/>
          <a:p>
            <a:fld id="{188081B4-B5DF-4F2D-BFBD-37E6944E0B01}" type="datetime1">
              <a:rPr lang="en-US" smtClean="0"/>
              <a:t>1/19/2023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a:xfrm>
            <a:off x="4038600" y="69532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a:xfrm>
            <a:off x="8929200" y="6289500"/>
            <a:ext cx="2743200" cy="365125"/>
          </a:xfrm>
          <a:prstGeom prst="rect">
            <a:avLst/>
          </a:prstGeom>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143904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Rating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atin typeface="+mj-lt"/>
              </a:defRPr>
            </a:lvl1pPr>
          </a:lstStyle>
          <a:p>
            <a:r>
              <a:rPr lang="en-US" dirty="0"/>
              <a:t>Rating slide layout – DO NOT PRESENT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a:xfrm>
            <a:off x="838200" y="6953250"/>
            <a:ext cx="2743200" cy="365125"/>
          </a:xfrm>
          <a:prstGeom prst="rect">
            <a:avLst/>
          </a:prstGeom>
        </p:spPr>
        <p:txBody>
          <a:bodyPr/>
          <a:lstStyle/>
          <a:p>
            <a:fld id="{DA57801E-4F37-4226-BD7B-58B96B661E4B}" type="datetime1">
              <a:rPr lang="en-US" smtClean="0"/>
              <a:t>1/19/2023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a:xfrm>
            <a:off x="4038600" y="69532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02A1E754-4B7E-48A8-9BB6-9A7DDAFA8957}"/>
              </a:ext>
            </a:extLst>
          </p:cNvPr>
          <p:cNvSpPr txBox="1"/>
          <p:nvPr userDrawn="1"/>
        </p:nvSpPr>
        <p:spPr>
          <a:xfrm>
            <a:off x="609600" y="4796590"/>
            <a:ext cx="7710000" cy="369332"/>
          </a:xfrm>
          <a:prstGeom prst="rect">
            <a:avLst/>
          </a:prstGeom>
          <a:noFill/>
        </p:spPr>
        <p:txBody>
          <a:bodyPr wrap="square" lIns="0" rIns="0" rtlCol="0">
            <a:spAutoFit/>
          </a:bodyPr>
          <a:lstStyle/>
          <a:p>
            <a:pPr algn="l"/>
            <a:r>
              <a:rPr lang="en-US" dirty="0">
                <a:solidFill>
                  <a:schemeClr val="accent4">
                    <a:lumMod val="50000"/>
                  </a:schemeClr>
                </a:solidFill>
              </a:rPr>
              <a:t>Select the star rating above in presentation mode. </a:t>
            </a:r>
          </a:p>
        </p:txBody>
      </p:sp>
    </p:spTree>
    <p:extLst>
      <p:ext uri="{BB962C8B-B14F-4D97-AF65-F5344CB8AC3E}">
        <p14:creationId xmlns:p14="http://schemas.microsoft.com/office/powerpoint/2010/main" val="426838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46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3824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740593"/>
            <a:ext cx="3741492" cy="1078334"/>
          </a:xfrm>
          <a:prstGeom prst="rect">
            <a:avLst/>
          </a:prstGeom>
        </p:spPr>
      </p:pic>
    </p:spTree>
    <p:extLst>
      <p:ext uri="{BB962C8B-B14F-4D97-AF65-F5344CB8AC3E}">
        <p14:creationId xmlns:p14="http://schemas.microsoft.com/office/powerpoint/2010/main" val="100961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8478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80978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96017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252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57454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0F4B93-A218-1540-B0A7-FC41562B779D}"/>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95667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3"/>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12" name="Picture 11">
            <a:extLst>
              <a:ext uri="{FF2B5EF4-FFF2-40B4-BE49-F238E27FC236}">
                <a16:creationId xmlns:a16="http://schemas.microsoft.com/office/drawing/2014/main" id="{1906635C-BA56-0D48-ABBF-E65A6C36C238}"/>
              </a:ext>
            </a:extLst>
          </p:cNvPr>
          <p:cNvPicPr>
            <a:picLocks noChangeAspect="1"/>
          </p:cNvPicPr>
          <p:nvPr userDrawn="1"/>
        </p:nvPicPr>
        <p:blipFill>
          <a:blip r:embed="rId4"/>
          <a:stretch>
            <a:fillRect/>
          </a:stretch>
        </p:blipFill>
        <p:spPr>
          <a:xfrm>
            <a:off x="-3" y="0"/>
            <a:ext cx="76200" cy="6858000"/>
          </a:xfrm>
          <a:prstGeom prst="rect">
            <a:avLst/>
          </a:prstGeom>
        </p:spPr>
      </p:pic>
    </p:spTree>
    <p:extLst>
      <p:ext uri="{BB962C8B-B14F-4D97-AF65-F5344CB8AC3E}">
        <p14:creationId xmlns:p14="http://schemas.microsoft.com/office/powerpoint/2010/main" val="394565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65735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47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912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4"/>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11" name="Picture 10">
            <a:extLst>
              <a:ext uri="{FF2B5EF4-FFF2-40B4-BE49-F238E27FC236}">
                <a16:creationId xmlns:a16="http://schemas.microsoft.com/office/drawing/2014/main" id="{6E0AF40A-53C9-6E47-B666-133F21601992}"/>
              </a:ext>
            </a:extLst>
          </p:cNvPr>
          <p:cNvPicPr>
            <a:picLocks noChangeAspect="1"/>
          </p:cNvPicPr>
          <p:nvPr userDrawn="1"/>
        </p:nvPicPr>
        <p:blipFill>
          <a:blip r:embed="rId5"/>
          <a:stretch>
            <a:fillRect/>
          </a:stretch>
        </p:blipFill>
        <p:spPr>
          <a:xfrm>
            <a:off x="-3" y="0"/>
            <a:ext cx="76200" cy="6858000"/>
          </a:xfrm>
          <a:prstGeom prst="rect">
            <a:avLst/>
          </a:prstGeom>
        </p:spPr>
      </p:pic>
    </p:spTree>
    <p:extLst>
      <p:ext uri="{BB962C8B-B14F-4D97-AF65-F5344CB8AC3E}">
        <p14:creationId xmlns:p14="http://schemas.microsoft.com/office/powerpoint/2010/main" val="146200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556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1280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7624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8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36636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22638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861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08597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54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947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337636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82835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1607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99318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7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403584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52569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293466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23" name="Text Placeholder 7">
            <a:extLst>
              <a:ext uri="{FF2B5EF4-FFF2-40B4-BE49-F238E27FC236}">
                <a16:creationId xmlns:a16="http://schemas.microsoft.com/office/drawing/2014/main" id="{2C64B227-3C80-44E9-87EE-4DC262FA5A71}"/>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24" name="Text Placeholder 9">
            <a:extLst>
              <a:ext uri="{FF2B5EF4-FFF2-40B4-BE49-F238E27FC236}">
                <a16:creationId xmlns:a16="http://schemas.microsoft.com/office/drawing/2014/main" id="{0154F359-9051-4F79-8AC7-69B37FC9FC00}"/>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25" name="Text Placeholder 7">
            <a:extLst>
              <a:ext uri="{FF2B5EF4-FFF2-40B4-BE49-F238E27FC236}">
                <a16:creationId xmlns:a16="http://schemas.microsoft.com/office/drawing/2014/main" id="{D6ECA4EE-3B1B-47B5-AB02-21712B3BF491}"/>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26" name="Text Placeholder 9">
            <a:extLst>
              <a:ext uri="{FF2B5EF4-FFF2-40B4-BE49-F238E27FC236}">
                <a16:creationId xmlns:a16="http://schemas.microsoft.com/office/drawing/2014/main" id="{EFA68705-FE8C-416B-888D-FE831ADD10B1}"/>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27" name="Text Placeholder 7">
            <a:extLst>
              <a:ext uri="{FF2B5EF4-FFF2-40B4-BE49-F238E27FC236}">
                <a16:creationId xmlns:a16="http://schemas.microsoft.com/office/drawing/2014/main" id="{34B4F473-767A-4AF8-8883-040081BC542F}"/>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28" name="Text Placeholder 9">
            <a:extLst>
              <a:ext uri="{FF2B5EF4-FFF2-40B4-BE49-F238E27FC236}">
                <a16:creationId xmlns:a16="http://schemas.microsoft.com/office/drawing/2014/main" id="{5460C651-FB87-4C9E-B8F9-EA9EA1049874}"/>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grpSp>
        <p:nvGrpSpPr>
          <p:cNvPr id="29" name="Group 28">
            <a:extLst>
              <a:ext uri="{FF2B5EF4-FFF2-40B4-BE49-F238E27FC236}">
                <a16:creationId xmlns:a16="http://schemas.microsoft.com/office/drawing/2014/main" id="{0836F23C-7A4C-4036-A878-CBBA06929BAA}"/>
              </a:ext>
            </a:extLst>
          </p:cNvPr>
          <p:cNvGrpSpPr/>
          <p:nvPr userDrawn="1"/>
        </p:nvGrpSpPr>
        <p:grpSpPr>
          <a:xfrm>
            <a:off x="7232650" y="5135009"/>
            <a:ext cx="4961114" cy="1039336"/>
            <a:chOff x="7232650" y="5135009"/>
            <a:chExt cx="4961114" cy="1039336"/>
          </a:xfrm>
        </p:grpSpPr>
        <p:sp>
          <p:nvSpPr>
            <p:cNvPr id="30" name="Oval 29">
              <a:extLst>
                <a:ext uri="{FF2B5EF4-FFF2-40B4-BE49-F238E27FC236}">
                  <a16:creationId xmlns:a16="http://schemas.microsoft.com/office/drawing/2014/main" id="{09AA7255-4A47-4F7E-8918-1A872C58CF26}"/>
                </a:ext>
              </a:extLst>
            </p:cNvPr>
            <p:cNvSpPr/>
            <p:nvPr userDrawn="1"/>
          </p:nvSpPr>
          <p:spPr bwMode="auto">
            <a:xfrm>
              <a:off x="7232650" y="5238248"/>
              <a:ext cx="832859" cy="83285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panose="020B0603020204020204" pitchFamily="34" charset="0"/>
                <a:cs typeface="Amazon Ember" panose="020B0603020204020204" pitchFamily="34" charset="0"/>
              </a:endParaRPr>
            </a:p>
          </p:txBody>
        </p:sp>
        <p:sp>
          <p:nvSpPr>
            <p:cNvPr id="31" name="Rectangle 30">
              <a:extLst>
                <a:ext uri="{FF2B5EF4-FFF2-40B4-BE49-F238E27FC236}">
                  <a16:creationId xmlns:a16="http://schemas.microsoft.com/office/drawing/2014/main" id="{F6264431-8A90-4DD0-BFA9-423EF198184B}"/>
                </a:ext>
              </a:extLst>
            </p:cNvPr>
            <p:cNvSpPr/>
            <p:nvPr userDrawn="1"/>
          </p:nvSpPr>
          <p:spPr>
            <a:xfrm>
              <a:off x="7637646" y="5238248"/>
              <a:ext cx="4556118" cy="832859"/>
            </a:xfrm>
            <a:prstGeom prst="rect">
              <a:avLst/>
            </a:prstGeom>
            <a:gradFill flip="none" rotWithShape="1">
              <a:gsLst>
                <a:gs pos="16000">
                  <a:schemeClr val="accent2"/>
                </a:gs>
                <a:gs pos="81000">
                  <a:schemeClr val="accent1"/>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panose="020B0603020204020204" pitchFamily="34" charset="0"/>
              </a:endParaRPr>
            </a:p>
          </p:txBody>
        </p:sp>
        <p:sp>
          <p:nvSpPr>
            <p:cNvPr id="32" name="TextBox 31">
              <a:extLst>
                <a:ext uri="{FF2B5EF4-FFF2-40B4-BE49-F238E27FC236}">
                  <a16:creationId xmlns:a16="http://schemas.microsoft.com/office/drawing/2014/main" id="{45464E79-2D8E-4108-8636-6A428A00393F}"/>
                </a:ext>
              </a:extLst>
            </p:cNvPr>
            <p:cNvSpPr txBox="1"/>
            <p:nvPr userDrawn="1"/>
          </p:nvSpPr>
          <p:spPr>
            <a:xfrm>
              <a:off x="8670926" y="5285345"/>
              <a:ext cx="3394181" cy="738664"/>
            </a:xfrm>
            <a:prstGeom prst="rect">
              <a:avLst/>
            </a:prstGeom>
            <a:noFill/>
          </p:spPr>
          <p:txBody>
            <a:bodyPr wrap="square" lIns="182880" tIns="146304" rIns="182880" bIns="146304" rtlCol="0">
              <a:spAutoFit/>
            </a:bodyPr>
            <a:lstStyle/>
            <a:p>
              <a:pPr algn="l">
                <a:lnSpc>
                  <a:spcPct val="90000"/>
                </a:lnSpc>
                <a:spcAft>
                  <a:spcPts val="1800"/>
                </a:spcAft>
              </a:pPr>
              <a:r>
                <a:rPr lang="en-US" sz="1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600" b="1"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33" name="Graphic 32">
              <a:extLst>
                <a:ext uri="{FF2B5EF4-FFF2-40B4-BE49-F238E27FC236}">
                  <a16:creationId xmlns:a16="http://schemas.microsoft.com/office/drawing/2014/main" id="{81639195-10F3-46D3-8D58-88BF29C36D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88009" y="5135009"/>
              <a:ext cx="1039336" cy="1039336"/>
            </a:xfrm>
            <a:prstGeom prst="rect">
              <a:avLst/>
            </a:prstGeom>
          </p:spPr>
        </p:pic>
      </p:grpSp>
    </p:spTree>
    <p:extLst>
      <p:ext uri="{BB962C8B-B14F-4D97-AF65-F5344CB8AC3E}">
        <p14:creationId xmlns:p14="http://schemas.microsoft.com/office/powerpoint/2010/main" val="245799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41895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9"/>
        <p:cNvGrpSpPr/>
        <p:nvPr/>
      </p:nvGrpSpPr>
      <p:grpSpPr>
        <a:xfrm>
          <a:off x="0" y="0"/>
          <a:ext cx="0" cy="0"/>
          <a:chOff x="0" y="0"/>
          <a:chExt cx="0" cy="0"/>
        </a:xfrm>
      </p:grpSpPr>
      <p:pic>
        <p:nvPicPr>
          <p:cNvPr id="20" name="Google Shape;20;p3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1" name="Google Shape;21;p31"/>
          <p:cNvSpPr txBox="1">
            <a:spLocks noGrp="1"/>
          </p:cNvSpPr>
          <p:nvPr>
            <p:ph type="ctrTitle"/>
          </p:nvPr>
        </p:nvSpPr>
        <p:spPr>
          <a:xfrm>
            <a:off x="381000" y="2608370"/>
            <a:ext cx="9144000" cy="1524571"/>
          </a:xfrm>
          <a:prstGeom prst="rect">
            <a:avLst/>
          </a:prstGeom>
          <a:noFill/>
          <a:ln>
            <a:noFill/>
          </a:ln>
        </p:spPr>
        <p:txBody>
          <a:bodyPr spcFirstLastPara="1" wrap="square" lIns="0" tIns="45700" rIns="0" bIns="45700" anchor="t" anchorCtr="0">
            <a:spAutoFit/>
          </a:bodyPr>
          <a:lstStyle>
            <a:lvl1pPr lvl="0" algn="l">
              <a:lnSpc>
                <a:spcPct val="90000"/>
              </a:lnSpc>
              <a:spcBef>
                <a:spcPts val="0"/>
              </a:spcBef>
              <a:spcAft>
                <a:spcPts val="0"/>
              </a:spcAft>
              <a:buClr>
                <a:schemeClr val="lt1"/>
              </a:buClr>
              <a:buSzPts val="4800"/>
              <a:buFont typeface="Play"/>
              <a:buNone/>
              <a:defRPr sz="4800" b="1">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1"/>
          <p:cNvSpPr txBox="1">
            <a:spLocks noGrp="1"/>
          </p:cNvSpPr>
          <p:nvPr>
            <p:ph type="subTitle" idx="1"/>
          </p:nvPr>
        </p:nvSpPr>
        <p:spPr>
          <a:xfrm>
            <a:off x="381000" y="1981200"/>
            <a:ext cx="9144000" cy="258532"/>
          </a:xfrm>
          <a:prstGeom prst="rect">
            <a:avLst/>
          </a:prstGeom>
          <a:noFill/>
          <a:ln>
            <a:noFill/>
          </a:ln>
        </p:spPr>
        <p:txBody>
          <a:bodyPr spcFirstLastPara="1" wrap="square" lIns="0" tIns="45700" rIns="0" bIns="45700" anchor="t" anchorCtr="0">
            <a:spAutoFit/>
          </a:bodyPr>
          <a:lstStyle>
            <a:lvl1pPr lvl="0" algn="l">
              <a:lnSpc>
                <a:spcPct val="90000"/>
              </a:lnSpc>
              <a:spcBef>
                <a:spcPts val="0"/>
              </a:spcBef>
              <a:spcAft>
                <a:spcPts val="0"/>
              </a:spcAft>
              <a:buClr>
                <a:srgbClr val="31C8FF"/>
              </a:buClr>
              <a:buSzPts val="1080"/>
              <a:buFont typeface="Arial"/>
              <a:buNone/>
              <a:defRPr sz="1200" b="1" i="0" cap="none">
                <a:solidFill>
                  <a:srgbClr val="31C8FF"/>
                </a:solidFill>
                <a:latin typeface="Play"/>
                <a:ea typeface="Play"/>
                <a:cs typeface="Play"/>
                <a:sym typeface="Play"/>
              </a:defRPr>
            </a:lvl1pPr>
            <a:lvl2pPr lvl="1" algn="ctr">
              <a:lnSpc>
                <a:spcPct val="90000"/>
              </a:lnSpc>
              <a:spcBef>
                <a:spcPts val="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12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3" name="Google Shape;23;p31"/>
          <p:cNvSpPr txBox="1">
            <a:spLocks noGrp="1"/>
          </p:cNvSpPr>
          <p:nvPr>
            <p:ph type="body" idx="2"/>
          </p:nvPr>
        </p:nvSpPr>
        <p:spPr>
          <a:xfrm>
            <a:off x="381001" y="1491342"/>
            <a:ext cx="9144000" cy="258532"/>
          </a:xfrm>
          <a:prstGeom prst="rect">
            <a:avLst/>
          </a:prstGeom>
          <a:noFill/>
          <a:ln>
            <a:noFill/>
          </a:ln>
        </p:spPr>
        <p:txBody>
          <a:bodyPr spcFirstLastPara="1" wrap="square" lIns="0" tIns="45700" rIns="0" bIns="45700" anchor="t" anchorCtr="0">
            <a:spAutoFit/>
          </a:bodyPr>
          <a:lstStyle>
            <a:lvl1pPr marL="457200" lvl="0" indent="-228600" algn="l">
              <a:lnSpc>
                <a:spcPct val="90000"/>
              </a:lnSpc>
              <a:spcBef>
                <a:spcPts val="0"/>
              </a:spcBef>
              <a:spcAft>
                <a:spcPts val="0"/>
              </a:spcAft>
              <a:buClr>
                <a:srgbClr val="31C8FF"/>
              </a:buClr>
              <a:buSzPts val="1080"/>
              <a:buNone/>
              <a:defRPr sz="1200" b="1" i="0" cap="none">
                <a:solidFill>
                  <a:srgbClr val="31C8FF"/>
                </a:solidFill>
                <a:latin typeface="Play"/>
                <a:ea typeface="Play"/>
                <a:cs typeface="Play"/>
                <a:sym typeface="Play"/>
              </a:defRPr>
            </a:lvl1pPr>
            <a:lvl2pPr marL="914400" lvl="1" indent="-331469" algn="l">
              <a:lnSpc>
                <a:spcPct val="90000"/>
              </a:lnSpc>
              <a:spcBef>
                <a:spcPts val="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42900" algn="l">
              <a:lnSpc>
                <a:spcPct val="90000"/>
              </a:lnSpc>
              <a:spcBef>
                <a:spcPts val="1200"/>
              </a:spcBef>
              <a:spcAft>
                <a:spcPts val="0"/>
              </a:spcAft>
              <a:buClr>
                <a:schemeClr val="lt1"/>
              </a:buClr>
              <a:buSzPts val="180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12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31"/>
          <p:cNvSpPr txBox="1">
            <a:spLocks noGrp="1"/>
          </p:cNvSpPr>
          <p:nvPr>
            <p:ph type="body" idx="3"/>
          </p:nvPr>
        </p:nvSpPr>
        <p:spPr>
          <a:xfrm>
            <a:off x="381000" y="4622800"/>
            <a:ext cx="9144000" cy="406400"/>
          </a:xfrm>
          <a:prstGeom prst="rect">
            <a:avLst/>
          </a:prstGeom>
          <a:noFill/>
          <a:ln>
            <a:noFill/>
          </a:ln>
        </p:spPr>
        <p:txBody>
          <a:bodyPr spcFirstLastPara="1" wrap="square" lIns="0" tIns="45700" rIns="0" bIns="45700" anchor="t" anchorCtr="0">
            <a:spAutoFit/>
          </a:bodyPr>
          <a:lstStyle>
            <a:lvl1pPr marL="457200" lvl="0" indent="-228600" algn="l">
              <a:lnSpc>
                <a:spcPct val="90000"/>
              </a:lnSpc>
              <a:spcBef>
                <a:spcPts val="0"/>
              </a:spcBef>
              <a:spcAft>
                <a:spcPts val="0"/>
              </a:spcAft>
              <a:buClr>
                <a:schemeClr val="lt1"/>
              </a:buClr>
              <a:buSzPts val="1800"/>
              <a:buNone/>
              <a:defRPr sz="2000" b="0" i="0" cap="none"/>
            </a:lvl1pPr>
            <a:lvl2pPr marL="914400" lvl="1" indent="-331469" algn="l">
              <a:lnSpc>
                <a:spcPct val="90000"/>
              </a:lnSpc>
              <a:spcBef>
                <a:spcPts val="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42900" algn="l">
              <a:lnSpc>
                <a:spcPct val="90000"/>
              </a:lnSpc>
              <a:spcBef>
                <a:spcPts val="1200"/>
              </a:spcBef>
              <a:spcAft>
                <a:spcPts val="0"/>
              </a:spcAft>
              <a:buClr>
                <a:schemeClr val="lt1"/>
              </a:buClr>
              <a:buSzPts val="180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12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 name="Google Shape;25;p31"/>
          <p:cNvSpPr txBox="1">
            <a:spLocks noGrp="1"/>
          </p:cNvSpPr>
          <p:nvPr>
            <p:ph type="body" idx="4"/>
          </p:nvPr>
        </p:nvSpPr>
        <p:spPr>
          <a:xfrm>
            <a:off x="381000" y="5029200"/>
            <a:ext cx="9144000" cy="535531"/>
          </a:xfrm>
          <a:prstGeom prst="rect">
            <a:avLst/>
          </a:prstGeom>
          <a:noFill/>
          <a:ln>
            <a:noFill/>
          </a:ln>
        </p:spPr>
        <p:txBody>
          <a:bodyPr spcFirstLastPara="1" wrap="square" lIns="0" tIns="45700" rIns="0" bIns="45700" anchor="t" anchorCtr="0">
            <a:spAutoFit/>
          </a:bodyPr>
          <a:lstStyle>
            <a:lvl1pPr marL="457200" lvl="0" indent="-228600" algn="l">
              <a:lnSpc>
                <a:spcPct val="90000"/>
              </a:lnSpc>
              <a:spcBef>
                <a:spcPts val="0"/>
              </a:spcBef>
              <a:spcAft>
                <a:spcPts val="0"/>
              </a:spcAft>
              <a:buClr>
                <a:schemeClr val="lt1"/>
              </a:buClr>
              <a:buSzPts val="1440"/>
              <a:buNone/>
              <a:defRPr sz="1600"/>
            </a:lvl1pPr>
            <a:lvl2pPr marL="914400" lvl="1" indent="-331469" algn="l">
              <a:lnSpc>
                <a:spcPct val="90000"/>
              </a:lnSpc>
              <a:spcBef>
                <a:spcPts val="3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42900" algn="l">
              <a:lnSpc>
                <a:spcPct val="90000"/>
              </a:lnSpc>
              <a:spcBef>
                <a:spcPts val="1200"/>
              </a:spcBef>
              <a:spcAft>
                <a:spcPts val="0"/>
              </a:spcAft>
              <a:buClr>
                <a:schemeClr val="lt1"/>
              </a:buClr>
              <a:buSzPts val="180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12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6" name="Google Shape;26;p31"/>
          <p:cNvPicPr preferRelativeResize="0"/>
          <p:nvPr/>
        </p:nvPicPr>
        <p:blipFill rotWithShape="1">
          <a:blip r:embed="rId3">
            <a:alphaModFix/>
          </a:blip>
          <a:srcRect/>
          <a:stretch/>
        </p:blipFill>
        <p:spPr>
          <a:xfrm>
            <a:off x="402173" y="6412705"/>
            <a:ext cx="404768" cy="228600"/>
          </a:xfrm>
          <a:prstGeom prst="rect">
            <a:avLst/>
          </a:prstGeom>
          <a:noFill/>
          <a:ln>
            <a:noFill/>
          </a:ln>
        </p:spPr>
      </p:pic>
      <p:sp>
        <p:nvSpPr>
          <p:cNvPr id="27" name="Google Shape;27;p31"/>
          <p:cNvSpPr txBox="1"/>
          <p:nvPr/>
        </p:nvSpPr>
        <p:spPr>
          <a:xfrm>
            <a:off x="1124821" y="6474053"/>
            <a:ext cx="39624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700" b="0" i="0" u="none" strike="noStrike" cap="none">
                <a:solidFill>
                  <a:schemeClr val="lt1"/>
                </a:solidFill>
                <a:latin typeface="Play"/>
                <a:ea typeface="Play"/>
                <a:cs typeface="Play"/>
                <a:sym typeface="Play"/>
              </a:rPr>
              <a:t>© 2022, Amazon Web Services, Inc. or its affiliates. All rights reserved.</a:t>
            </a:r>
            <a:endParaRPr/>
          </a:p>
        </p:txBody>
      </p:sp>
    </p:spTree>
    <p:extLst>
      <p:ext uri="{BB962C8B-B14F-4D97-AF65-F5344CB8AC3E}">
        <p14:creationId xmlns:p14="http://schemas.microsoft.com/office/powerpoint/2010/main" val="113388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554"/>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52463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5A9738-AFF0-E743-9B62-219CA818EF60}"/>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18860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44095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61101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41510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0F4B93-A218-1540-B0A7-FC41562B779D}"/>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00291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9934"/>
            <a:ext cx="10972800" cy="535531"/>
          </a:xfrm>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54582"/>
            <a:ext cx="10972800" cy="4855718"/>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06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34701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74147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9934"/>
            <a:ext cx="10972800" cy="535531"/>
          </a:xfrm>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54582"/>
            <a:ext cx="10972800" cy="4855718"/>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85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atin typeface="+mj-lt"/>
              </a:defRPr>
            </a:lvl1pPr>
          </a:lstStyle>
          <a:p>
            <a:r>
              <a:rPr lang="en-US" dirty="0"/>
              <a:t>Title only layout</a:t>
            </a:r>
          </a:p>
        </p:txBody>
      </p:sp>
    </p:spTree>
    <p:extLst>
      <p:ext uri="{BB962C8B-B14F-4D97-AF65-F5344CB8AC3E}">
        <p14:creationId xmlns:p14="http://schemas.microsoft.com/office/powerpoint/2010/main" val="107005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2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atin typeface="+mj-lt"/>
              </a:defRPr>
            </a:lvl1pPr>
          </a:lstStyle>
          <a:p>
            <a:r>
              <a:rPr lang="en-US" dirty="0"/>
              <a:t>Title only layout</a:t>
            </a:r>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2981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208706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914400"/>
            <a:ext cx="10972800" cy="258532"/>
          </a:xfrm>
        </p:spPr>
        <p:txBody>
          <a:bodyPr/>
          <a:lstStyle>
            <a:lvl1pPr marL="0" indent="0">
              <a:buNone/>
              <a:defRPr sz="1200" b="1" i="0" cap="all" spc="200" baseline="0"/>
            </a:lvl1pPr>
          </a:lstStyle>
          <a:p>
            <a:pPr lvl="0"/>
            <a:r>
              <a:rPr lang="en-US" dirty="0"/>
              <a:t>Enter subtitle</a:t>
            </a:r>
          </a:p>
        </p:txBody>
      </p:sp>
    </p:spTree>
    <p:extLst>
      <p:ext uri="{BB962C8B-B14F-4D97-AF65-F5344CB8AC3E}">
        <p14:creationId xmlns:p14="http://schemas.microsoft.com/office/powerpoint/2010/main" val="328894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60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54050"/>
            <a:ext cx="10972800" cy="2511457"/>
          </a:xfrm>
        </p:spPr>
        <p:txBody>
          <a:bodyPr/>
          <a:lstStyle>
            <a:lvl1pPr marL="0" indent="0">
              <a:spcAft>
                <a:spcPts val="1800"/>
              </a:spcAft>
              <a:buFont typeface="Arial" panose="020B0604020202020204" pitchFamily="34" charset="0"/>
              <a:buNone/>
              <a:defRPr/>
            </a:lvl1pPr>
            <a:lvl2pPr marL="285750" indent="0">
              <a:spcAft>
                <a:spcPts val="1800"/>
              </a:spcAft>
              <a:buFont typeface="Arial" panose="020B0604020202020204" pitchFamily="34" charset="0"/>
              <a:buNone/>
              <a:defRPr/>
            </a:lvl2pPr>
            <a:lvl3pPr marL="628650" indent="0">
              <a:spcAft>
                <a:spcPts val="1800"/>
              </a:spcAft>
              <a:buFont typeface="Wingdings" panose="05000000000000000000" pitchFamily="2" charset="2"/>
              <a:buNone/>
              <a:defRPr/>
            </a:lvl3pPr>
            <a:lvl4pPr marL="914400" indent="0">
              <a:spcAft>
                <a:spcPts val="1800"/>
              </a:spcAft>
              <a:buFont typeface="Arial" panose="020B0604020202020204" pitchFamily="34" charset="0"/>
              <a:buNone/>
              <a:defRPr/>
            </a:lvl4pPr>
            <a:lvl5pPr marL="1143000" indent="0">
              <a:spcAft>
                <a:spcPts val="1800"/>
              </a:spcAft>
              <a:buFont typeface="Arial" panose="020B0604020202020204" pitchFamily="34" charset="0"/>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extLst>
      <p:ext uri="{BB962C8B-B14F-4D97-AF65-F5344CB8AC3E}">
        <p14:creationId xmlns:p14="http://schemas.microsoft.com/office/powerpoint/2010/main" val="117125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atin typeface="+mj-lt"/>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54050"/>
            <a:ext cx="10972800" cy="22036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 </a:t>
            </a:r>
          </a:p>
        </p:txBody>
      </p:sp>
    </p:spTree>
    <p:extLst>
      <p:ext uri="{BB962C8B-B14F-4D97-AF65-F5344CB8AC3E}">
        <p14:creationId xmlns:p14="http://schemas.microsoft.com/office/powerpoint/2010/main" val="341722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image" Target="../media/image21.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image" Target="../media/image20.png"/><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image" Target="../media/image19.jpg"/><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image" Target="../media/image1.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41" Type="http://schemas.openxmlformats.org/officeDocument/2006/relationships/slideLayout" Target="../slideLayouts/slideLayout124.xml"/><Relationship Id="rId54" Type="http://schemas.openxmlformats.org/officeDocument/2006/relationships/theme" Target="../theme/theme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378869"/>
            <a:ext cx="10972800" cy="535531"/>
          </a:xfrm>
          <a:prstGeom prst="rect">
            <a:avLst/>
          </a:prstGeom>
        </p:spPr>
        <p:txBody>
          <a:bodyPr vert="horz" wrap="square" lIns="0" tIns="45720" rIns="0" bIns="45720" rtlCol="0" anchor="t"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239607"/>
            <a:ext cx="10972800" cy="2203680"/>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
        <p:nvSpPr>
          <p:cNvPr id="7" name="Slide Number Placeholder 5">
            <a:extLst>
              <a:ext uri="{FF2B5EF4-FFF2-40B4-BE49-F238E27FC236}">
                <a16:creationId xmlns:a16="http://schemas.microsoft.com/office/drawing/2014/main" id="{BA34EC50-DF3B-6BFC-122F-BCFF989B5579}"/>
              </a:ext>
            </a:extLst>
          </p:cNvPr>
          <p:cNvSpPr txBox="1">
            <a:spLocks/>
          </p:cNvSpPr>
          <p:nvPr userDrawn="1"/>
        </p:nvSpPr>
        <p:spPr>
          <a:xfrm>
            <a:off x="10706100" y="6289500"/>
            <a:ext cx="9663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60372792"/>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 id="2147484176" r:id="rId12"/>
    <p:sldLayoutId id="2147484177" r:id="rId13"/>
    <p:sldLayoutId id="2147484178" r:id="rId14"/>
    <p:sldLayoutId id="2147484179" r:id="rId15"/>
    <p:sldLayoutId id="2147484180" r:id="rId16"/>
    <p:sldLayoutId id="2147484181" r:id="rId17"/>
    <p:sldLayoutId id="2147484182" r:id="rId18"/>
    <p:sldLayoutId id="2147484183" r:id="rId19"/>
    <p:sldLayoutId id="2147484184" r:id="rId20"/>
    <p:sldLayoutId id="2147484185" r:id="rId21"/>
    <p:sldLayoutId id="2147484186" r:id="rId22"/>
    <p:sldLayoutId id="2147484187" r:id="rId23"/>
    <p:sldLayoutId id="2147484188" r:id="rId24"/>
    <p:sldLayoutId id="2147484189" r:id="rId25"/>
    <p:sldLayoutId id="2147484190" r:id="rId26"/>
    <p:sldLayoutId id="2147484191" r:id="rId27"/>
    <p:sldLayoutId id="2147484192" r:id="rId28"/>
    <p:sldLayoutId id="2147484193" r:id="rId29"/>
    <p:sldLayoutId id="2147484194" r:id="rId30"/>
    <p:sldLayoutId id="2147484195" r:id="rId31"/>
    <p:sldLayoutId id="2147484196" r:id="rId32"/>
    <p:sldLayoutId id="2147484197" r:id="rId33"/>
    <p:sldLayoutId id="2147484198" r:id="rId34"/>
    <p:sldLayoutId id="2147484199" r:id="rId35"/>
    <p:sldLayoutId id="2147484200" r:id="rId36"/>
    <p:sldLayoutId id="2147484201" r:id="rId37"/>
    <p:sldLayoutId id="2147484202" r:id="rId38"/>
    <p:sldLayoutId id="2147484203" r:id="rId39"/>
    <p:sldLayoutId id="2147484204" r:id="rId40"/>
    <p:sldLayoutId id="2147484205" r:id="rId41"/>
    <p:sldLayoutId id="2147484206" r:id="rId42"/>
    <p:sldLayoutId id="2147484207" r:id="rId43"/>
    <p:sldLayoutId id="2147484208" r:id="rId44"/>
    <p:sldLayoutId id="2147484209" r:id="rId45"/>
    <p:sldLayoutId id="2147484210" r:id="rId46"/>
    <p:sldLayoutId id="2147484211" r:id="rId47"/>
    <p:sldLayoutId id="2147484212" r:id="rId48"/>
    <p:sldLayoutId id="2147484213" r:id="rId49"/>
    <p:sldLayoutId id="2147484214" r:id="rId50"/>
    <p:sldLayoutId id="2147484215" r:id="rId51"/>
    <p:sldLayoutId id="2147484216" r:id="rId52"/>
    <p:sldLayoutId id="2147484302"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239" userDrawn="1">
          <p15:clr>
            <a:srgbClr val="F26B43"/>
          </p15:clr>
        </p15:guide>
        <p15:guide id="4" orient="horz" pos="3912">
          <p15:clr>
            <a:srgbClr val="F26B43"/>
          </p15:clr>
        </p15:guide>
        <p15:guide id="5" orient="horz" pos="1080">
          <p15:clr>
            <a:srgbClr val="F26B43"/>
          </p15:clr>
        </p15:guide>
        <p15:guide id="7" orient="horz" pos="85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1/19/2023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3"/>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13" name="Picture 12">
            <a:extLst>
              <a:ext uri="{FF2B5EF4-FFF2-40B4-BE49-F238E27FC236}">
                <a16:creationId xmlns:a16="http://schemas.microsoft.com/office/drawing/2014/main" id="{40B7874A-7687-EC43-81E6-66A927356C0C}"/>
              </a:ext>
            </a:extLst>
          </p:cNvPr>
          <p:cNvPicPr>
            <a:picLocks noChangeAspect="1"/>
          </p:cNvPicPr>
          <p:nvPr userDrawn="1"/>
        </p:nvPicPr>
        <p:blipFill>
          <a:blip r:embed="rId34"/>
          <a:stretch>
            <a:fillRect/>
          </a:stretch>
        </p:blipFill>
        <p:spPr>
          <a:xfrm>
            <a:off x="-3" y="0"/>
            <a:ext cx="76200" cy="6858000"/>
          </a:xfrm>
          <a:prstGeom prst="rect">
            <a:avLst/>
          </a:prstGeom>
        </p:spPr>
      </p:pic>
    </p:spTree>
    <p:extLst>
      <p:ext uri="{BB962C8B-B14F-4D97-AF65-F5344CB8AC3E}">
        <p14:creationId xmlns:p14="http://schemas.microsoft.com/office/powerpoint/2010/main" val="3324684072"/>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35" r:id="rId18"/>
    <p:sldLayoutId id="2147484236" r:id="rId19"/>
    <p:sldLayoutId id="2147484237" r:id="rId20"/>
    <p:sldLayoutId id="2147484238" r:id="rId21"/>
    <p:sldLayoutId id="2147484239" r:id="rId22"/>
    <p:sldLayoutId id="2147484240" r:id="rId23"/>
    <p:sldLayoutId id="2147484241" r:id="rId24"/>
    <p:sldLayoutId id="2147484242" r:id="rId25"/>
    <p:sldLayoutId id="2147484243" r:id="rId26"/>
    <p:sldLayoutId id="2147484244" r:id="rId27"/>
    <p:sldLayoutId id="2147484245" r:id="rId28"/>
    <p:sldLayoutId id="2147484246" r:id="rId29"/>
    <p:sldLayoutId id="2147484247"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378869"/>
            <a:ext cx="10972800" cy="535531"/>
          </a:xfrm>
          <a:prstGeom prst="rect">
            <a:avLst/>
          </a:prstGeom>
        </p:spPr>
        <p:txBody>
          <a:bodyPr vert="horz" wrap="square" lIns="0" tIns="45720" rIns="0" bIns="45720" rtlCol="0" anchor="t"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239607"/>
            <a:ext cx="10972800" cy="2203680"/>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
        <p:nvSpPr>
          <p:cNvPr id="7" name="Slide Number Placeholder 5">
            <a:extLst>
              <a:ext uri="{FF2B5EF4-FFF2-40B4-BE49-F238E27FC236}">
                <a16:creationId xmlns:a16="http://schemas.microsoft.com/office/drawing/2014/main" id="{BA34EC50-DF3B-6BFC-122F-BCFF989B5579}"/>
              </a:ext>
            </a:extLst>
          </p:cNvPr>
          <p:cNvSpPr txBox="1">
            <a:spLocks/>
          </p:cNvSpPr>
          <p:nvPr userDrawn="1"/>
        </p:nvSpPr>
        <p:spPr>
          <a:xfrm>
            <a:off x="10706100" y="6289500"/>
            <a:ext cx="9663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748219202"/>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 id="2147484264" r:id="rId16"/>
    <p:sldLayoutId id="2147484265" r:id="rId17"/>
    <p:sldLayoutId id="2147484266" r:id="rId18"/>
    <p:sldLayoutId id="2147484267" r:id="rId19"/>
    <p:sldLayoutId id="2147484268" r:id="rId20"/>
    <p:sldLayoutId id="2147484269" r:id="rId21"/>
    <p:sldLayoutId id="2147484270" r:id="rId22"/>
    <p:sldLayoutId id="2147484271" r:id="rId23"/>
    <p:sldLayoutId id="2147484272" r:id="rId24"/>
    <p:sldLayoutId id="2147484273" r:id="rId25"/>
    <p:sldLayoutId id="2147484274" r:id="rId26"/>
    <p:sldLayoutId id="2147484275" r:id="rId27"/>
    <p:sldLayoutId id="2147484276" r:id="rId28"/>
    <p:sldLayoutId id="2147484277" r:id="rId29"/>
    <p:sldLayoutId id="2147484278" r:id="rId30"/>
    <p:sldLayoutId id="2147484279" r:id="rId31"/>
    <p:sldLayoutId id="2147484280" r:id="rId32"/>
    <p:sldLayoutId id="2147484281" r:id="rId33"/>
    <p:sldLayoutId id="2147484282" r:id="rId34"/>
    <p:sldLayoutId id="2147484283" r:id="rId35"/>
    <p:sldLayoutId id="2147484284" r:id="rId36"/>
    <p:sldLayoutId id="2147484285" r:id="rId37"/>
    <p:sldLayoutId id="2147484286" r:id="rId38"/>
    <p:sldLayoutId id="2147484287" r:id="rId39"/>
    <p:sldLayoutId id="2147484288" r:id="rId40"/>
    <p:sldLayoutId id="2147484289" r:id="rId41"/>
    <p:sldLayoutId id="2147484290" r:id="rId42"/>
    <p:sldLayoutId id="2147484291" r:id="rId43"/>
    <p:sldLayoutId id="2147484292" r:id="rId44"/>
    <p:sldLayoutId id="2147484293" r:id="rId45"/>
    <p:sldLayoutId id="2147484294" r:id="rId46"/>
    <p:sldLayoutId id="2147484295" r:id="rId47"/>
    <p:sldLayoutId id="2147484296" r:id="rId48"/>
    <p:sldLayoutId id="2147484297" r:id="rId49"/>
    <p:sldLayoutId id="2147484298" r:id="rId50"/>
    <p:sldLayoutId id="2147484299" r:id="rId51"/>
    <p:sldLayoutId id="2147484300" r:id="rId52"/>
    <p:sldLayoutId id="2147484301"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239">
          <p15:clr>
            <a:srgbClr val="F26B43"/>
          </p15:clr>
        </p15:guide>
        <p15:guide id="4" orient="horz" pos="3912">
          <p15:clr>
            <a:srgbClr val="F26B43"/>
          </p15:clr>
        </p15:guide>
        <p15:guide id="5" orient="horz" pos="1080">
          <p15:clr>
            <a:srgbClr val="F26B43"/>
          </p15:clr>
        </p15:guide>
        <p15:guide id="7" orient="horz" pos="85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amazonmr.au1.qualtrics.com/jfe/form/SV_3CQOpeRXgXPdiQt?position=front&amp;rating=3&amp;content=ec2fcd" TargetMode="External"/><Relationship Id="rId3" Type="http://schemas.openxmlformats.org/officeDocument/2006/relationships/image" Target="../media/image37.png"/><Relationship Id="rId7" Type="http://schemas.openxmlformats.org/officeDocument/2006/relationships/hyperlink" Target="https://amazonmr.au1.qualtrics.com/jfe/form/SV_3CQOpeRXgXPdiQt?position=front&amp;rating=5&amp;content=ec2fcd"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hyperlink" Target="https://amazonmr.au1.qualtrics.com/jfe/form/SV_3CQOpeRXgXPdiQt?position=front&amp;rating=4&amp;content=ec2fcd" TargetMode="External"/><Relationship Id="rId5" Type="http://schemas.openxmlformats.org/officeDocument/2006/relationships/hyperlink" Target="https://amazonmr.au1.qualtrics.com/jfe/form/SV_3CQOpeRXgXPdiQt?position=front&amp;rating=2&amp;content=ec2fcd" TargetMode="External"/><Relationship Id="rId4" Type="http://schemas.openxmlformats.org/officeDocument/2006/relationships/hyperlink" Target="https://amazonmr.au1.qualtrics.com/jfe/form/SV_3CQOpeRXgXPdiQt?position=front&amp;rating=1&amp;content=ec2fc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jpe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8.jpeg"/><Relationship Id="rId11" Type="http://schemas.openxmlformats.org/officeDocument/2006/relationships/image" Target="../media/image63.png"/><Relationship Id="rId5" Type="http://schemas.openxmlformats.org/officeDocument/2006/relationships/image" Target="../media/image57.jpg"/><Relationship Id="rId10" Type="http://schemas.openxmlformats.org/officeDocument/2006/relationships/image" Target="../media/image62.svg"/><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image" Target="../media/image66.svg"/></Relationships>
</file>

<file path=ppt/slides/_rels/slide15.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svg"/><Relationship Id="rId26" Type="http://schemas.openxmlformats.org/officeDocument/2006/relationships/image" Target="../media/image89.svg"/><Relationship Id="rId39" Type="http://schemas.openxmlformats.org/officeDocument/2006/relationships/image" Target="../media/image102.svg"/><Relationship Id="rId21" Type="http://schemas.openxmlformats.org/officeDocument/2006/relationships/image" Target="../media/image85.svg"/><Relationship Id="rId34" Type="http://schemas.openxmlformats.org/officeDocument/2006/relationships/image" Target="../media/image97.png"/><Relationship Id="rId42" Type="http://schemas.openxmlformats.org/officeDocument/2006/relationships/image" Target="../media/image105.svg"/><Relationship Id="rId47" Type="http://schemas.openxmlformats.org/officeDocument/2006/relationships/image" Target="../media/image110.svg"/><Relationship Id="rId50" Type="http://schemas.openxmlformats.org/officeDocument/2006/relationships/image" Target="../media/image113.png"/><Relationship Id="rId55" Type="http://schemas.openxmlformats.org/officeDocument/2006/relationships/image" Target="../media/image118.png"/><Relationship Id="rId63" Type="http://schemas.openxmlformats.org/officeDocument/2006/relationships/image" Target="../media/image126.svg"/><Relationship Id="rId68" Type="http://schemas.openxmlformats.org/officeDocument/2006/relationships/image" Target="../media/image131.svg"/><Relationship Id="rId76" Type="http://schemas.openxmlformats.org/officeDocument/2006/relationships/image" Target="../media/image139.svg"/><Relationship Id="rId7" Type="http://schemas.openxmlformats.org/officeDocument/2006/relationships/image" Target="../media/image71.png"/><Relationship Id="rId71" Type="http://schemas.openxmlformats.org/officeDocument/2006/relationships/image" Target="../media/image134.svg"/><Relationship Id="rId2" Type="http://schemas.openxmlformats.org/officeDocument/2006/relationships/notesSlide" Target="../notesSlides/notesSlide14.xml"/><Relationship Id="rId16" Type="http://schemas.openxmlformats.org/officeDocument/2006/relationships/image" Target="../media/image80.svg"/><Relationship Id="rId29" Type="http://schemas.openxmlformats.org/officeDocument/2006/relationships/image" Target="../media/image92.png"/><Relationship Id="rId11" Type="http://schemas.openxmlformats.org/officeDocument/2006/relationships/image" Target="../media/image75.svg"/><Relationship Id="rId24" Type="http://schemas.openxmlformats.org/officeDocument/2006/relationships/image" Target="../media/image87.png"/><Relationship Id="rId32" Type="http://schemas.openxmlformats.org/officeDocument/2006/relationships/image" Target="../media/image95.png"/><Relationship Id="rId37" Type="http://schemas.openxmlformats.org/officeDocument/2006/relationships/image" Target="../media/image100.svg"/><Relationship Id="rId40" Type="http://schemas.openxmlformats.org/officeDocument/2006/relationships/image" Target="../media/image103.png"/><Relationship Id="rId45" Type="http://schemas.openxmlformats.org/officeDocument/2006/relationships/image" Target="../media/image108.png"/><Relationship Id="rId53" Type="http://schemas.openxmlformats.org/officeDocument/2006/relationships/image" Target="../media/image116.svg"/><Relationship Id="rId58" Type="http://schemas.openxmlformats.org/officeDocument/2006/relationships/image" Target="../media/image121.png"/><Relationship Id="rId66" Type="http://schemas.openxmlformats.org/officeDocument/2006/relationships/image" Target="../media/image129.svg"/><Relationship Id="rId74" Type="http://schemas.openxmlformats.org/officeDocument/2006/relationships/image" Target="../media/image137.png"/><Relationship Id="rId79" Type="http://schemas.openxmlformats.org/officeDocument/2006/relationships/image" Target="../media/image142.svg"/><Relationship Id="rId5" Type="http://schemas.openxmlformats.org/officeDocument/2006/relationships/image" Target="../media/image69.png"/><Relationship Id="rId61" Type="http://schemas.openxmlformats.org/officeDocument/2006/relationships/image" Target="../media/image124.svg"/><Relationship Id="rId82" Type="http://schemas.openxmlformats.org/officeDocument/2006/relationships/image" Target="../media/image145.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94.svg"/><Relationship Id="rId44" Type="http://schemas.openxmlformats.org/officeDocument/2006/relationships/image" Target="../media/image107.svg"/><Relationship Id="rId52" Type="http://schemas.openxmlformats.org/officeDocument/2006/relationships/image" Target="../media/image115.png"/><Relationship Id="rId60" Type="http://schemas.openxmlformats.org/officeDocument/2006/relationships/image" Target="../media/image123.png"/><Relationship Id="rId65" Type="http://schemas.openxmlformats.org/officeDocument/2006/relationships/image" Target="../media/image128.png"/><Relationship Id="rId73" Type="http://schemas.openxmlformats.org/officeDocument/2006/relationships/image" Target="../media/image136.svg"/><Relationship Id="rId78" Type="http://schemas.openxmlformats.org/officeDocument/2006/relationships/image" Target="../media/image141.png"/><Relationship Id="rId81" Type="http://schemas.openxmlformats.org/officeDocument/2006/relationships/image" Target="../media/image14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hyperlink" Target="https://www.google.com/url?sa=i&amp;rct=j&amp;q=&amp;esrc=s&amp;source=images&amp;cd=&amp;ved=2ahUKEwju1tXNhp3eAhWHmOAKHTkcD0sQjRx6BAgBEAU&amp;url=https://en.wikipedia.org/wiki/File:Broadridge_Financial_Solutions_Logo.svg&amp;psig=AOvVaw1IBeh3cflgL-mXsSBQWbC2&amp;ust=1540400852780720" TargetMode="External"/><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8.svg"/><Relationship Id="rId43" Type="http://schemas.openxmlformats.org/officeDocument/2006/relationships/image" Target="../media/image106.png"/><Relationship Id="rId48" Type="http://schemas.openxmlformats.org/officeDocument/2006/relationships/image" Target="../media/image111.png"/><Relationship Id="rId56" Type="http://schemas.openxmlformats.org/officeDocument/2006/relationships/image" Target="../media/image119.svg"/><Relationship Id="rId64" Type="http://schemas.openxmlformats.org/officeDocument/2006/relationships/image" Target="../media/image127.png"/><Relationship Id="rId69" Type="http://schemas.openxmlformats.org/officeDocument/2006/relationships/image" Target="../media/image132.png"/><Relationship Id="rId77" Type="http://schemas.openxmlformats.org/officeDocument/2006/relationships/image" Target="../media/image140.png"/><Relationship Id="rId8" Type="http://schemas.openxmlformats.org/officeDocument/2006/relationships/image" Target="../media/image72.svg"/><Relationship Id="rId51" Type="http://schemas.openxmlformats.org/officeDocument/2006/relationships/image" Target="../media/image114.svg"/><Relationship Id="rId72" Type="http://schemas.openxmlformats.org/officeDocument/2006/relationships/image" Target="../media/image135.png"/><Relationship Id="rId80" Type="http://schemas.openxmlformats.org/officeDocument/2006/relationships/image" Target="../media/image143.png"/><Relationship Id="rId3" Type="http://schemas.openxmlformats.org/officeDocument/2006/relationships/image" Target="../media/image67.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8.png"/><Relationship Id="rId33" Type="http://schemas.openxmlformats.org/officeDocument/2006/relationships/image" Target="../media/image96.svg"/><Relationship Id="rId38" Type="http://schemas.openxmlformats.org/officeDocument/2006/relationships/image" Target="../media/image101.png"/><Relationship Id="rId46" Type="http://schemas.openxmlformats.org/officeDocument/2006/relationships/image" Target="../media/image109.png"/><Relationship Id="rId59" Type="http://schemas.openxmlformats.org/officeDocument/2006/relationships/image" Target="../media/image122.png"/><Relationship Id="rId67" Type="http://schemas.openxmlformats.org/officeDocument/2006/relationships/image" Target="../media/image130.png"/><Relationship Id="rId20" Type="http://schemas.openxmlformats.org/officeDocument/2006/relationships/image" Target="../media/image84.png"/><Relationship Id="rId41" Type="http://schemas.openxmlformats.org/officeDocument/2006/relationships/image" Target="../media/image104.png"/><Relationship Id="rId54" Type="http://schemas.openxmlformats.org/officeDocument/2006/relationships/image" Target="../media/image117.png"/><Relationship Id="rId62" Type="http://schemas.openxmlformats.org/officeDocument/2006/relationships/image" Target="../media/image125.png"/><Relationship Id="rId70" Type="http://schemas.openxmlformats.org/officeDocument/2006/relationships/image" Target="../media/image133.png"/><Relationship Id="rId75" Type="http://schemas.openxmlformats.org/officeDocument/2006/relationships/image" Target="../media/image138.png"/><Relationship Id="rId83" Type="http://schemas.openxmlformats.org/officeDocument/2006/relationships/image" Target="../media/image146.png"/><Relationship Id="rId1" Type="http://schemas.openxmlformats.org/officeDocument/2006/relationships/slideLayout" Target="../slideLayouts/slideLayout10.xml"/><Relationship Id="rId6" Type="http://schemas.openxmlformats.org/officeDocument/2006/relationships/image" Target="../media/image70.png"/><Relationship Id="rId15" Type="http://schemas.openxmlformats.org/officeDocument/2006/relationships/image" Target="../media/image79.png"/><Relationship Id="rId23" Type="http://schemas.openxmlformats.org/officeDocument/2006/relationships/image" Target="../media/image86.png"/><Relationship Id="rId28" Type="http://schemas.openxmlformats.org/officeDocument/2006/relationships/image" Target="../media/image91.svg"/><Relationship Id="rId36" Type="http://schemas.openxmlformats.org/officeDocument/2006/relationships/image" Target="../media/image99.png"/><Relationship Id="rId49" Type="http://schemas.openxmlformats.org/officeDocument/2006/relationships/image" Target="../media/image112.png"/><Relationship Id="rId57"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svg"/><Relationship Id="rId2" Type="http://schemas.openxmlformats.org/officeDocument/2006/relationships/notesSlide" Target="../notesSlides/notesSlide17.xml"/><Relationship Id="rId1" Type="http://schemas.openxmlformats.org/officeDocument/2006/relationships/slideLayout" Target="../slideLayouts/slideLayout93.xml"/><Relationship Id="rId6" Type="http://schemas.openxmlformats.org/officeDocument/2006/relationships/image" Target="../media/image150.sv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svg"/><Relationship Id="rId4" Type="http://schemas.openxmlformats.org/officeDocument/2006/relationships/image" Target="../media/image148.svg"/><Relationship Id="rId9" Type="http://schemas.openxmlformats.org/officeDocument/2006/relationships/image" Target="../media/image1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wisdom.corp.amazon.com/Pages/Solutions_Machine-Learning.aspx" TargetMode="External"/><Relationship Id="rId7" Type="http://schemas.openxmlformats.org/officeDocument/2006/relationships/hyperlink" Target="mailto:rebecwol@amazon.com"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s://w.amazon.com/bin/view/AWS-Sales-BD/AWS-AIML/" TargetMode="External"/><Relationship Id="rId5" Type="http://schemas.openxmlformats.org/officeDocument/2006/relationships/hyperlink" Target="https://aws.highspot.com/items/604bb8b160e9cc3b1ff52e93?lfrm=srp.0" TargetMode="External"/><Relationship Id="rId4" Type="http://schemas.openxmlformats.org/officeDocument/2006/relationships/hyperlink" Target="https://wisdom.corp.amazon.com/Pages/Solutions_Machine-Learning_AI-ML-Across-Industries.aspx"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aws.highspot.com/items/604bb8b160e9cc3b1ff52e93"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hyperlink" Target="https://rv.roinnovation.com/AWS/RUX/" TargetMode="External"/><Relationship Id="rId4" Type="http://schemas.openxmlformats.org/officeDocument/2006/relationships/hyperlink" Target="https://wisdom.corp.amazon.com/Pages/Solutions_Machine-Learning_AI-ML-Customer-References.aspx"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hyperlink" Target="https://aws.amazon.com/solutions/guidance/live-call-analytics-with-agent-assist-on-aws/" TargetMode="External"/><Relationship Id="rId21" Type="http://schemas.openxmlformats.org/officeDocument/2006/relationships/image" Target="../media/image173.sv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2" Type="http://schemas.openxmlformats.org/officeDocument/2006/relationships/notesSlide" Target="../notesSlides/notesSlide22.xml"/><Relationship Id="rId16" Type="http://schemas.openxmlformats.org/officeDocument/2006/relationships/image" Target="../media/image168.svg"/><Relationship Id="rId20" Type="http://schemas.openxmlformats.org/officeDocument/2006/relationships/image" Target="../media/image172.png"/><Relationship Id="rId29" Type="http://schemas.openxmlformats.org/officeDocument/2006/relationships/image" Target="../media/image181.png"/><Relationship Id="rId1" Type="http://schemas.openxmlformats.org/officeDocument/2006/relationships/slideLayout" Target="../slideLayouts/slideLayout13.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svg"/><Relationship Id="rId28" Type="http://schemas.openxmlformats.org/officeDocument/2006/relationships/image" Target="../media/image180.png"/><Relationship Id="rId10" Type="http://schemas.openxmlformats.org/officeDocument/2006/relationships/image" Target="../media/image162.png"/><Relationship Id="rId19" Type="http://schemas.openxmlformats.org/officeDocument/2006/relationships/image" Target="../media/image171.svg"/><Relationship Id="rId4" Type="http://schemas.openxmlformats.org/officeDocument/2006/relationships/hyperlink" Target="https://aws.amazon.com/solutions/guidance/post-call-analytics-on-aws/?did=sl_card&amp;trk=sl_card" TargetMode="External"/><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 Id="rId30" Type="http://schemas.openxmlformats.org/officeDocument/2006/relationships/image" Target="../media/image182.png"/></Relationships>
</file>

<file path=ppt/slides/_rels/slide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aws.amazon.com/blogs/machine-learning/how-wix-empowers-customer-care-with-ai-capabilities-using-amazon-transcrib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185.png"/><Relationship Id="rId5" Type="http://schemas.openxmlformats.org/officeDocument/2006/relationships/image" Target="../media/image175.svg"/><Relationship Id="rId4" Type="http://schemas.openxmlformats.org/officeDocument/2006/relationships/image" Target="../media/image174.png"/></Relationships>
</file>

<file path=ppt/slides/_rels/slide2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9.png"/><Relationship Id="rId18" Type="http://schemas.openxmlformats.org/officeDocument/2006/relationships/image" Target="../media/image194.png"/><Relationship Id="rId3" Type="http://schemas.openxmlformats.org/officeDocument/2006/relationships/hyperlink" Target="https://aws.amazon.com/solutions/implementations/aws-qnabot/?did=sl_card&amp;trk=sl_card" TargetMode="External"/><Relationship Id="rId21" Type="http://schemas.openxmlformats.org/officeDocument/2006/relationships/image" Target="../media/image197.png"/><Relationship Id="rId7" Type="http://schemas.openxmlformats.org/officeDocument/2006/relationships/image" Target="../media/image181.png"/><Relationship Id="rId12" Type="http://schemas.openxmlformats.org/officeDocument/2006/relationships/image" Target="../media/image188.png"/><Relationship Id="rId17" Type="http://schemas.openxmlformats.org/officeDocument/2006/relationships/image" Target="../media/image193.png"/><Relationship Id="rId2" Type="http://schemas.openxmlformats.org/officeDocument/2006/relationships/notesSlide" Target="../notesSlides/notesSlide25.xml"/><Relationship Id="rId16" Type="http://schemas.openxmlformats.org/officeDocument/2006/relationships/image" Target="../media/image192.svg"/><Relationship Id="rId20" Type="http://schemas.openxmlformats.org/officeDocument/2006/relationships/image" Target="../media/image196.svg"/><Relationship Id="rId1" Type="http://schemas.openxmlformats.org/officeDocument/2006/relationships/slideLayout" Target="../slideLayouts/slideLayout13.xml"/><Relationship Id="rId6" Type="http://schemas.openxmlformats.org/officeDocument/2006/relationships/image" Target="../media/image180.png"/><Relationship Id="rId11" Type="http://schemas.microsoft.com/office/2007/relationships/hdphoto" Target="../media/hdphoto3.wdp"/><Relationship Id="rId5" Type="http://schemas.openxmlformats.org/officeDocument/2006/relationships/image" Target="../media/image178.png"/><Relationship Id="rId15" Type="http://schemas.openxmlformats.org/officeDocument/2006/relationships/image" Target="../media/image191.png"/><Relationship Id="rId10" Type="http://schemas.openxmlformats.org/officeDocument/2006/relationships/image" Target="../media/image187.png"/><Relationship Id="rId19" Type="http://schemas.openxmlformats.org/officeDocument/2006/relationships/image" Target="../media/image195.png"/><Relationship Id="rId4" Type="http://schemas.openxmlformats.org/officeDocument/2006/relationships/image" Target="../media/image177.png"/><Relationship Id="rId9" Type="http://schemas.openxmlformats.org/officeDocument/2006/relationships/image" Target="../media/image186.png"/><Relationship Id="rId1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hyperlink" Target="https://aws.amazon.com/solutions/case-studies/ryanair/"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186.png"/><Relationship Id="rId4" Type="http://schemas.openxmlformats.org/officeDocument/2006/relationships/hyperlink" Target="https://www.youtube.com/watch?v=FAa07VWWy2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ws.amazon.com/solutions/case-studies/roybi-case-study/"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198.png"/><Relationship Id="rId4" Type="http://schemas.openxmlformats.org/officeDocument/2006/relationships/hyperlink" Target="https://aws.amazon.com/blogs/publicsector/ai-powered-speech-recognition-creating-interactive-learning-experiences-children-adults/"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png"/><Relationship Id="rId3" Type="http://schemas.openxmlformats.org/officeDocument/2006/relationships/hyperlink" Target="https://aws.amazon.com/solutions/implementations/document-understanding-solution?did=sl_card&amp;trk=sl_card" TargetMode="External"/><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png"/><Relationship Id="rId2" Type="http://schemas.openxmlformats.org/officeDocument/2006/relationships/notesSlide" Target="../notesSlides/notesSlide28.xml"/><Relationship Id="rId16" Type="http://schemas.openxmlformats.org/officeDocument/2006/relationships/image" Target="../media/image210.png"/><Relationship Id="rId1" Type="http://schemas.openxmlformats.org/officeDocument/2006/relationships/slideLayout" Target="../slideLayouts/slideLayout13.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5" Type="http://schemas.openxmlformats.org/officeDocument/2006/relationships/image" Target="../media/image209.svg"/><Relationship Id="rId10" Type="http://schemas.openxmlformats.org/officeDocument/2006/relationships/image" Target="../media/image204.png"/><Relationship Id="rId19" Type="http://schemas.openxmlformats.org/officeDocument/2006/relationships/hyperlink" Target="https://docs.aws.amazon.com/sagemaker/latest/dg/jumpstart-solutions.html#jumpstart-solutions-documents" TargetMode="External"/><Relationship Id="rId4" Type="http://schemas.openxmlformats.org/officeDocument/2006/relationships/image" Target="../media/image182.png"/><Relationship Id="rId9" Type="http://schemas.openxmlformats.org/officeDocument/2006/relationships/image" Target="../media/image203.png"/><Relationship Id="rId14" Type="http://schemas.openxmlformats.org/officeDocument/2006/relationships/image" Target="../media/image2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aws.amazon.com/solutions/case-studies/anthem/"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05.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KX_GMHIaBuo"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hyperlink" Target="https://www.google.com/url?sa=i&amp;rct=j&amp;q=&amp;esrc=s&amp;source=images&amp;cd=&amp;ved=2ahUKEwju1tXNhp3eAhWHmOAKHTkcD0sQjRx6BAgBEAU&amp;url=https://en.wikipedia.org/wiki/File:Broadridge_Financial_Solutions_Logo.svg&amp;psig=AOvVaw1IBeh3cflgL-mXsSBQWbC2&amp;ust=1540400852780720" TargetMode="External"/><Relationship Id="rId4" Type="http://schemas.openxmlformats.org/officeDocument/2006/relationships/hyperlink" Target="https://aws.amazon.com/blogs/industries/broadridge-advances-the-proxy-voting-data-process-using-artificial-intelligence-on-aw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svg"/><Relationship Id="rId3" Type="http://schemas.openxmlformats.org/officeDocument/2006/relationships/image" Target="../media/image181.png"/><Relationship Id="rId7" Type="http://schemas.openxmlformats.org/officeDocument/2006/relationships/image" Target="../media/image215.png"/><Relationship Id="rId12"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214.png"/><Relationship Id="rId11" Type="http://schemas.openxmlformats.org/officeDocument/2006/relationships/image" Target="../media/image219.png"/><Relationship Id="rId5" Type="http://schemas.microsoft.com/office/2007/relationships/hdphoto" Target="../media/hdphoto4.wdp"/><Relationship Id="rId10" Type="http://schemas.openxmlformats.org/officeDocument/2006/relationships/image" Target="../media/image218.png"/><Relationship Id="rId4" Type="http://schemas.openxmlformats.org/officeDocument/2006/relationships/image" Target="../media/image213.png"/><Relationship Id="rId9" Type="http://schemas.openxmlformats.org/officeDocument/2006/relationships/image" Target="../media/image217.svg"/></Relationships>
</file>

<file path=ppt/slides/_rels/slide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svg"/><Relationship Id="rId18" Type="http://schemas.openxmlformats.org/officeDocument/2006/relationships/image" Target="../media/image236.svg"/><Relationship Id="rId26" Type="http://schemas.openxmlformats.org/officeDocument/2006/relationships/image" Target="../media/image244.svg"/><Relationship Id="rId3" Type="http://schemas.openxmlformats.org/officeDocument/2006/relationships/image" Target="../media/image223.png"/><Relationship Id="rId21" Type="http://schemas.openxmlformats.org/officeDocument/2006/relationships/image" Target="../media/image239.sv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5.png"/><Relationship Id="rId25" Type="http://schemas.openxmlformats.org/officeDocument/2006/relationships/image" Target="../media/image243.png"/><Relationship Id="rId2" Type="http://schemas.openxmlformats.org/officeDocument/2006/relationships/notesSlide" Target="../notesSlides/notesSlide34.xml"/><Relationship Id="rId16" Type="http://schemas.openxmlformats.org/officeDocument/2006/relationships/image" Target="../media/image234.svg"/><Relationship Id="rId20" Type="http://schemas.openxmlformats.org/officeDocument/2006/relationships/image" Target="../media/image238.png"/><Relationship Id="rId29" Type="http://schemas.openxmlformats.org/officeDocument/2006/relationships/image" Target="../media/image247.png"/><Relationship Id="rId1" Type="http://schemas.openxmlformats.org/officeDocument/2006/relationships/slideLayout" Target="../slideLayouts/slideLayout13.xml"/><Relationship Id="rId6" Type="http://schemas.microsoft.com/office/2007/relationships/hdphoto" Target="../media/hdphoto5.wdp"/><Relationship Id="rId11" Type="http://schemas.openxmlformats.org/officeDocument/2006/relationships/image" Target="../media/image229.svg"/><Relationship Id="rId24" Type="http://schemas.openxmlformats.org/officeDocument/2006/relationships/image" Target="../media/image242.png"/><Relationship Id="rId32" Type="http://schemas.openxmlformats.org/officeDocument/2006/relationships/hyperlink" Target="https://docs.aws.amazon.com/sagemaker/latest/dg/jumpstart-solutions.html#jumpstart-solutions-recommendations" TargetMode="External"/><Relationship Id="rId5" Type="http://schemas.openxmlformats.org/officeDocument/2006/relationships/image" Target="../media/image224.png"/><Relationship Id="rId15" Type="http://schemas.openxmlformats.org/officeDocument/2006/relationships/image" Target="../media/image233.png"/><Relationship Id="rId23" Type="http://schemas.openxmlformats.org/officeDocument/2006/relationships/image" Target="../media/image241.png"/><Relationship Id="rId28" Type="http://schemas.openxmlformats.org/officeDocument/2006/relationships/image" Target="../media/image246.png"/><Relationship Id="rId10" Type="http://schemas.openxmlformats.org/officeDocument/2006/relationships/image" Target="../media/image228.png"/><Relationship Id="rId19" Type="http://schemas.openxmlformats.org/officeDocument/2006/relationships/image" Target="../media/image237.png"/><Relationship Id="rId31" Type="http://schemas.openxmlformats.org/officeDocument/2006/relationships/image" Target="../media/image212.png"/><Relationship Id="rId4" Type="http://schemas.openxmlformats.org/officeDocument/2006/relationships/hyperlink" Target="https://aws.amazon.com/solutions/implementations/maintaining-personalized-experiences-with-ml/?did=sl_card&amp;trk=sl_card" TargetMode="External"/><Relationship Id="rId9" Type="http://schemas.openxmlformats.org/officeDocument/2006/relationships/image" Target="../media/image227.svg"/><Relationship Id="rId14" Type="http://schemas.openxmlformats.org/officeDocument/2006/relationships/image" Target="../media/image232.png"/><Relationship Id="rId22" Type="http://schemas.openxmlformats.org/officeDocument/2006/relationships/image" Target="../media/image240.png"/><Relationship Id="rId27" Type="http://schemas.openxmlformats.org/officeDocument/2006/relationships/image" Target="../media/image245.png"/><Relationship Id="rId30" Type="http://schemas.openxmlformats.org/officeDocument/2006/relationships/image" Target="../media/image248.png"/></Relationships>
</file>

<file path=ppt/slides/_rels/slide36.xml.rels><?xml version="1.0" encoding="UTF-8" standalone="yes"?>
<Relationships xmlns="http://schemas.openxmlformats.org/package/2006/relationships"><Relationship Id="rId3" Type="http://schemas.openxmlformats.org/officeDocument/2006/relationships/hyperlink" Target="https://aws.amazon.com/solutions/case-studies/paytm-personalize-case-study/"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249.png"/></Relationships>
</file>

<file path=ppt/slides/_rels/slide37.xml.rels><?xml version="1.0" encoding="UTF-8" standalone="yes"?>
<Relationships xmlns="http://schemas.openxmlformats.org/package/2006/relationships"><Relationship Id="rId3" Type="http://schemas.openxmlformats.org/officeDocument/2006/relationships/hyperlink" Target="https://aws.amazon.com/solutions/case-studies/pomelo-case-study/"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hyperlink" Target="https://www.youtube.com/watch?v=YgpSQ7HEzVs"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1.png"/><Relationship Id="rId18" Type="http://schemas.openxmlformats.org/officeDocument/2006/relationships/image" Target="../media/image266.svg"/><Relationship Id="rId3" Type="http://schemas.openxmlformats.org/officeDocument/2006/relationships/image" Target="../media/image251.svg"/><Relationship Id="rId21" Type="http://schemas.openxmlformats.org/officeDocument/2006/relationships/image" Target="../media/image268.png"/><Relationship Id="rId7" Type="http://schemas.openxmlformats.org/officeDocument/2006/relationships/image" Target="../media/image255.svg"/><Relationship Id="rId12" Type="http://schemas.openxmlformats.org/officeDocument/2006/relationships/image" Target="../media/image260.png"/><Relationship Id="rId17" Type="http://schemas.openxmlformats.org/officeDocument/2006/relationships/image" Target="../media/image265.png"/><Relationship Id="rId2" Type="http://schemas.openxmlformats.org/officeDocument/2006/relationships/image" Target="../media/image250.png"/><Relationship Id="rId16" Type="http://schemas.openxmlformats.org/officeDocument/2006/relationships/image" Target="../media/image264.svg"/><Relationship Id="rId20" Type="http://schemas.openxmlformats.org/officeDocument/2006/relationships/image" Target="../media/image267.png"/><Relationship Id="rId1" Type="http://schemas.openxmlformats.org/officeDocument/2006/relationships/slideLayout" Target="../slideLayouts/slideLayout13.xml"/><Relationship Id="rId6" Type="http://schemas.openxmlformats.org/officeDocument/2006/relationships/image" Target="../media/image254.png"/><Relationship Id="rId11" Type="http://schemas.openxmlformats.org/officeDocument/2006/relationships/image" Target="../media/image259.svg"/><Relationship Id="rId5" Type="http://schemas.openxmlformats.org/officeDocument/2006/relationships/image" Target="../media/image253.png"/><Relationship Id="rId15" Type="http://schemas.openxmlformats.org/officeDocument/2006/relationships/image" Target="../media/image263.png"/><Relationship Id="rId10" Type="http://schemas.openxmlformats.org/officeDocument/2006/relationships/image" Target="../media/image258.png"/><Relationship Id="rId19" Type="http://schemas.openxmlformats.org/officeDocument/2006/relationships/hyperlink" Target="https://aws.amazon.com/solutions/implementations/predictive-maintenance-using-machine-learning" TargetMode="External"/><Relationship Id="rId4" Type="http://schemas.openxmlformats.org/officeDocument/2006/relationships/image" Target="../media/image252.png"/><Relationship Id="rId9" Type="http://schemas.openxmlformats.org/officeDocument/2006/relationships/image" Target="../media/image257.svg"/><Relationship Id="rId14" Type="http://schemas.openxmlformats.org/officeDocument/2006/relationships/image" Target="../media/image262.svg"/></Relationships>
</file>

<file path=ppt/slides/_rels/slide39.xml.rels><?xml version="1.0" encoding="UTF-8" standalone="yes"?>
<Relationships xmlns="http://schemas.openxmlformats.org/package/2006/relationships"><Relationship Id="rId3" Type="http://schemas.openxmlformats.org/officeDocument/2006/relationships/hyperlink" Target="https://aws.amazon.com/solutions/case-studies/baxter-monitron-case-study/"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microsoft.com/office/2007/relationships/hdphoto" Target="../media/hdphoto6.wdp"/><Relationship Id="rId5" Type="http://schemas.openxmlformats.org/officeDocument/2006/relationships/image" Target="../media/image269.png"/><Relationship Id="rId4" Type="http://schemas.openxmlformats.org/officeDocument/2006/relationships/hyperlink" Target="https://www.youtube.com/watch?v=xR_Mcecn5k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VicIeYrjnF0" TargetMode="External"/><Relationship Id="rId7" Type="http://schemas.openxmlformats.org/officeDocument/2006/relationships/image" Target="../media/image266.sv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265.png"/><Relationship Id="rId5" Type="http://schemas.openxmlformats.org/officeDocument/2006/relationships/hyperlink" Target="https://aws.amazon.com/blogs/machine-learning/acoustic-anomaly-detection-using-amazon-lookout-for-equipment/" TargetMode="External"/><Relationship Id="rId4" Type="http://schemas.openxmlformats.org/officeDocument/2006/relationships/hyperlink" Target="https://virtual.reinvent.awsevents.com/session-virtual/?v2477da705118cc74fd14460db021e1784e2eed5a7982c6482ec95cb2e86d259644b8741959f52a49e0e6908b82a9d860=1C64545955AB02642CB283DDFA1B786CE2B6EDB21EC30F7206D4E6102B13FF053696289DFB8B9F254F2A47ED2E9B54FB"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75.svg"/><Relationship Id="rId3" Type="http://schemas.openxmlformats.org/officeDocument/2006/relationships/hyperlink" Target="https://aws.amazon.com/solutions/guidance/content-moderation-on-aws/" TargetMode="External"/><Relationship Id="rId7" Type="http://schemas.openxmlformats.org/officeDocument/2006/relationships/image" Target="../media/image270.png"/><Relationship Id="rId12" Type="http://schemas.openxmlformats.org/officeDocument/2006/relationships/image" Target="../media/image274.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179.png"/><Relationship Id="rId11" Type="http://schemas.openxmlformats.org/officeDocument/2006/relationships/image" Target="../media/image273.svg"/><Relationship Id="rId5" Type="http://schemas.openxmlformats.org/officeDocument/2006/relationships/image" Target="../media/image182.png"/><Relationship Id="rId15" Type="http://schemas.openxmlformats.org/officeDocument/2006/relationships/image" Target="../media/image277.png"/><Relationship Id="rId10" Type="http://schemas.openxmlformats.org/officeDocument/2006/relationships/image" Target="../media/image272.png"/><Relationship Id="rId4" Type="http://schemas.openxmlformats.org/officeDocument/2006/relationships/image" Target="../media/image180.png"/><Relationship Id="rId9" Type="http://schemas.openxmlformats.org/officeDocument/2006/relationships/image" Target="../media/image271.png"/><Relationship Id="rId14" Type="http://schemas.openxmlformats.org/officeDocument/2006/relationships/image" Target="../media/image276.png"/></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clip/UgkxSBrqKjSrO4aPqMDCH6PmKyhAgkQUkv4K"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75.svg"/><Relationship Id="rId4" Type="http://schemas.openxmlformats.org/officeDocument/2006/relationships/image" Target="../media/image274.png"/></Relationships>
</file>

<file path=ppt/slides/_rels/slide4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hyperlink" Target="https://aws.amazon.com/solutions/guidance/identity-verification-on-aws" TargetMode="External"/><Relationship Id="rId7" Type="http://schemas.openxmlformats.org/officeDocument/2006/relationships/image" Target="../media/image280.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279.svg"/><Relationship Id="rId5" Type="http://schemas.openxmlformats.org/officeDocument/2006/relationships/image" Target="../media/image278.png"/><Relationship Id="rId4" Type="http://schemas.openxmlformats.org/officeDocument/2006/relationships/image" Target="../media/image270.png"/><Relationship Id="rId9" Type="http://schemas.openxmlformats.org/officeDocument/2006/relationships/image" Target="../media/image199.png"/></Relationships>
</file>

<file path=ppt/slides/_rels/slide45.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svg"/><Relationship Id="rId3" Type="http://schemas.openxmlformats.org/officeDocument/2006/relationships/hyperlink" Target="https://aws.amazon.com/solutions/implementations/improving-forecast-accuracy-with-machine-learning/?did=sl_card&amp;trk=sl_card" TargetMode="External"/><Relationship Id="rId21" Type="http://schemas.openxmlformats.org/officeDocument/2006/relationships/image" Target="../media/image299.svg"/><Relationship Id="rId7" Type="http://schemas.openxmlformats.org/officeDocument/2006/relationships/image" Target="../media/image285.png"/><Relationship Id="rId12" Type="http://schemas.openxmlformats.org/officeDocument/2006/relationships/image" Target="../media/image290.svg"/><Relationship Id="rId17" Type="http://schemas.openxmlformats.org/officeDocument/2006/relationships/image" Target="../media/image295.png"/><Relationship Id="rId2" Type="http://schemas.openxmlformats.org/officeDocument/2006/relationships/notesSlide" Target="../notesSlides/notesSlide43.xml"/><Relationship Id="rId16" Type="http://schemas.openxmlformats.org/officeDocument/2006/relationships/image" Target="../media/image294.svg"/><Relationship Id="rId20" Type="http://schemas.openxmlformats.org/officeDocument/2006/relationships/image" Target="../media/image298.png"/><Relationship Id="rId1" Type="http://schemas.openxmlformats.org/officeDocument/2006/relationships/slideLayout" Target="../slideLayouts/slideLayout13.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23" Type="http://schemas.openxmlformats.org/officeDocument/2006/relationships/hyperlink" Target="https://docs.aws.amazon.com/sagemaker/latest/dg/jumpstart-solutions.html#jumpstart-solutions-demand-forecasting" TargetMode="External"/><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svg"/><Relationship Id="rId22" Type="http://schemas.openxmlformats.org/officeDocument/2006/relationships/image" Target="../media/image212.png"/></Relationships>
</file>

<file path=ppt/slides/_rels/slide46.xml.rels><?xml version="1.0" encoding="UTF-8" standalone="yes"?>
<Relationships xmlns="http://schemas.openxmlformats.org/package/2006/relationships"><Relationship Id="rId8" Type="http://schemas.openxmlformats.org/officeDocument/2006/relationships/image" Target="../media/image305.svg"/><Relationship Id="rId3" Type="http://schemas.openxmlformats.org/officeDocument/2006/relationships/image" Target="../media/image300.png"/><Relationship Id="rId7" Type="http://schemas.openxmlformats.org/officeDocument/2006/relationships/image" Target="../media/image304.png"/><Relationship Id="rId2" Type="http://schemas.openxmlformats.org/officeDocument/2006/relationships/notesSlide" Target="../notesSlides/notesSlide44.xml"/><Relationship Id="rId1" Type="http://schemas.openxmlformats.org/officeDocument/2006/relationships/slideLayout" Target="../slideLayouts/slideLayout53.xml"/><Relationship Id="rId6" Type="http://schemas.openxmlformats.org/officeDocument/2006/relationships/image" Target="../media/image303.svg"/><Relationship Id="rId5" Type="http://schemas.openxmlformats.org/officeDocument/2006/relationships/image" Target="../media/image302.png"/><Relationship Id="rId4" Type="http://schemas.openxmlformats.org/officeDocument/2006/relationships/image" Target="../media/image301.svg"/></Relationships>
</file>

<file path=ppt/slides/_rels/slide47.xml.rels><?xml version="1.0" encoding="UTF-8" standalone="yes"?>
<Relationships xmlns="http://schemas.openxmlformats.org/package/2006/relationships"><Relationship Id="rId3" Type="http://schemas.openxmlformats.org/officeDocument/2006/relationships/hyperlink" Target="https://aws.amazon.com/solutions/case-studies/amazon-robotics-case-study/"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306.png"/></Relationships>
</file>

<file path=ppt/slides/_rels/slide48.xml.rels><?xml version="1.0" encoding="UTF-8" standalone="yes"?>
<Relationships xmlns="http://schemas.openxmlformats.org/package/2006/relationships"><Relationship Id="rId3" Type="http://schemas.openxmlformats.org/officeDocument/2006/relationships/hyperlink" Target="https://www.wired.com/sponsored/story/how-data-is-driving-the-next-generation-of-medicine/" TargetMode="External"/><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108.png"/><Relationship Id="rId4" Type="http://schemas.openxmlformats.org/officeDocument/2006/relationships/hyperlink" Target="https://aws.amazon.com/solutions/case-studies/AstraZeneca-case-study/"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ws.amazon.com/solutions/case-studies/aurora-2021-reinvent-video/"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307.png"/><Relationship Id="rId4" Type="http://schemas.openxmlformats.org/officeDocument/2006/relationships/hyperlink" Target="https://press.aboutamazon.com/news-releases/news-release-details/aurora-accelerates-development-aurora-driver-aws?refid=cr_car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aws.amazon.com/solutions/case-studies/bp-machine-learning-case-study/" TargetMode="External"/><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308.png"/></Relationships>
</file>

<file path=ppt/slides/_rels/slide51.xml.rels><?xml version="1.0" encoding="UTF-8" standalone="yes"?>
<Relationships xmlns="http://schemas.openxmlformats.org/package/2006/relationships"><Relationship Id="rId3" Type="http://schemas.openxmlformats.org/officeDocument/2006/relationships/hyperlink" Target="https://aws.amazon.com/blogs/machine-learning/hyundai-reduces-training-time-for-autonomous-driving-models-using-amazon-sagemaker/" TargetMode="External"/><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XjsnFYFmbs8"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309.png"/><Relationship Id="rId4" Type="http://schemas.openxmlformats.org/officeDocument/2006/relationships/hyperlink" Target="https://aws.amazon.com/solutions/case-studies/janssen-case-study/"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ws.amazon.com/blogs/machine-learning/how-thomson-reuters-accelerated-research-and-development-of-natural-language-processing-solutions-with-amazon-sagemaker/"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207.png"/></Relationships>
</file>

<file path=ppt/slides/_rels/slide6.xml.rels><?xml version="1.0" encoding="UTF-8" standalone="yes"?>
<Relationships xmlns="http://schemas.openxmlformats.org/package/2006/relationships"><Relationship Id="rId3" Type="http://schemas.openxmlformats.org/officeDocument/2006/relationships/hyperlink" Target="https://www.idc.com/getdoc.jsp?containerId=prUS49670322"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https://bit.ly/3XiNOLR" TargetMode="External"/><Relationship Id="rId4" Type="http://schemas.openxmlformats.org/officeDocument/2006/relationships/hyperlink" Target="https://bit.ly/3is16a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646C7F1A-12D4-490A-995C-A3B4CBD72CE5}"/>
              </a:ext>
            </a:extLst>
          </p:cNvPr>
          <p:cNvSpPr>
            <a:spLocks noGrp="1"/>
          </p:cNvSpPr>
          <p:nvPr>
            <p:ph type="title"/>
          </p:nvPr>
        </p:nvSpPr>
        <p:spPr/>
        <p:txBody>
          <a:bodyPr/>
          <a:lstStyle/>
          <a:p>
            <a:r>
              <a:rPr lang="en-US" dirty="0"/>
              <a:t>Welcome to the AI and ML Category First Call Deck.</a:t>
            </a:r>
            <a:br>
              <a:rPr lang="en-US" dirty="0"/>
            </a:br>
            <a:r>
              <a:rPr lang="en-US" dirty="0"/>
              <a:t>Please review and rate this presentation:</a:t>
            </a:r>
          </a:p>
        </p:txBody>
      </p:sp>
      <p:sp>
        <p:nvSpPr>
          <p:cNvPr id="19" name="Text Placeholder 18">
            <a:extLst>
              <a:ext uri="{FF2B5EF4-FFF2-40B4-BE49-F238E27FC236}">
                <a16:creationId xmlns:a16="http://schemas.microsoft.com/office/drawing/2014/main" id="{7D355125-495A-4BF1-AC74-21713183DF04}"/>
              </a:ext>
            </a:extLst>
          </p:cNvPr>
          <p:cNvSpPr>
            <a:spLocks noGrp="1"/>
          </p:cNvSpPr>
          <p:nvPr>
            <p:ph idx="1"/>
          </p:nvPr>
        </p:nvSpPr>
        <p:spPr>
          <a:xfrm>
            <a:off x="609600" y="1808660"/>
            <a:ext cx="10972800" cy="2511457"/>
          </a:xfrm>
        </p:spPr>
        <p:txBody>
          <a:bodyPr/>
          <a:lstStyle/>
          <a:p>
            <a:pPr marL="0" indent="0">
              <a:buNone/>
            </a:pPr>
            <a:r>
              <a:rPr lang="en-US" dirty="0"/>
              <a:t>Click on the star rating below in </a:t>
            </a:r>
            <a:r>
              <a:rPr lang="en-US" dirty="0" err="1"/>
              <a:t>Highspot</a:t>
            </a:r>
            <a:r>
              <a:rPr lang="en-US" dirty="0"/>
              <a:t> or presentation mode.</a:t>
            </a:r>
          </a:p>
          <a:p>
            <a:pPr marL="0" indent="0">
              <a:buNone/>
            </a:pPr>
            <a:endParaRPr lang="en-US" dirty="0"/>
          </a:p>
        </p:txBody>
      </p:sp>
      <p:pic>
        <p:nvPicPr>
          <p:cNvPr id="20" name="Picture 19">
            <a:extLst>
              <a:ext uri="{FF2B5EF4-FFF2-40B4-BE49-F238E27FC236}">
                <a16:creationId xmlns:a16="http://schemas.microsoft.com/office/drawing/2014/main" id="{A359BD18-1406-448F-86A7-0159C48729B5}"/>
              </a:ext>
            </a:extLst>
          </p:cNvPr>
          <p:cNvPicPr>
            <a:picLocks noChangeAspect="1"/>
          </p:cNvPicPr>
          <p:nvPr/>
        </p:nvPicPr>
        <p:blipFill rotWithShape="1">
          <a:blip r:embed="rId3"/>
          <a:srcRect l="29217" b="27000"/>
          <a:stretch/>
        </p:blipFill>
        <p:spPr>
          <a:xfrm>
            <a:off x="9305076" y="2468607"/>
            <a:ext cx="2277323" cy="2184582"/>
          </a:xfrm>
          <a:prstGeom prst="rect">
            <a:avLst/>
          </a:prstGeom>
        </p:spPr>
      </p:pic>
      <p:sp>
        <p:nvSpPr>
          <p:cNvPr id="21" name="Title 1">
            <a:extLst>
              <a:ext uri="{FF2B5EF4-FFF2-40B4-BE49-F238E27FC236}">
                <a16:creationId xmlns:a16="http://schemas.microsoft.com/office/drawing/2014/main" id="{EA99BF6B-34E2-4431-BCFD-EEEF354A809D}"/>
              </a:ext>
            </a:extLst>
          </p:cNvPr>
          <p:cNvSpPr txBox="1">
            <a:spLocks/>
          </p:cNvSpPr>
          <p:nvPr/>
        </p:nvSpPr>
        <p:spPr>
          <a:xfrm>
            <a:off x="609601" y="3819670"/>
            <a:ext cx="6957588" cy="727655"/>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609561">
              <a:defRPr/>
            </a:pPr>
            <a:r>
              <a:rPr lang="en-US" sz="2800" dirty="0">
                <a:solidFill>
                  <a:schemeClr val="tx2"/>
                </a:solidFill>
                <a:latin typeface="+mn-lt"/>
                <a:cs typeface="Amazon Ember Display" panose="020F0603020204020204" pitchFamily="34" charset="0"/>
              </a:rPr>
              <a:t>Subscribe to this deck! </a:t>
            </a:r>
          </a:p>
        </p:txBody>
      </p:sp>
      <p:sp>
        <p:nvSpPr>
          <p:cNvPr id="22" name="Content Placeholder 2">
            <a:extLst>
              <a:ext uri="{FF2B5EF4-FFF2-40B4-BE49-F238E27FC236}">
                <a16:creationId xmlns:a16="http://schemas.microsoft.com/office/drawing/2014/main" id="{AE692E1E-DCBD-476E-8481-33345C17AA15}"/>
              </a:ext>
            </a:extLst>
          </p:cNvPr>
          <p:cNvSpPr txBox="1">
            <a:spLocks/>
          </p:cNvSpPr>
          <p:nvPr/>
        </p:nvSpPr>
        <p:spPr>
          <a:xfrm>
            <a:off x="518901" y="4378278"/>
            <a:ext cx="6956618" cy="2049445"/>
          </a:xfrm>
          <a:prstGeom prst="rect">
            <a:avLst/>
          </a:prstGeom>
        </p:spPr>
        <p:txBody>
          <a:bodyPr>
            <a:normAutofit/>
          </a:bodyPr>
          <a:lstStyle>
            <a:lvl1pPr marL="0" indent="0" algn="l" defTabSz="457189"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31" indent="-285743" algn="l" defTabSz="457189"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2972" indent="-228594" algn="l" defTabSz="457189"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160"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348"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defTabSz="609561">
              <a:defRPr/>
            </a:pPr>
            <a:r>
              <a:rPr lang="en-US" sz="1667" dirty="0">
                <a:solidFill>
                  <a:schemeClr val="tx2"/>
                </a:solidFill>
                <a:cs typeface="Amazon Ember Display" panose="020F0603020204020204" pitchFamily="34" charset="0"/>
              </a:rPr>
              <a:t>Please use the “Bookmark” function in </a:t>
            </a:r>
            <a:r>
              <a:rPr lang="en-US" sz="1667" dirty="0" err="1">
                <a:solidFill>
                  <a:schemeClr val="tx2"/>
                </a:solidFill>
                <a:cs typeface="Amazon Ember Display" panose="020F0603020204020204" pitchFamily="34" charset="0"/>
              </a:rPr>
              <a:t>Highspot</a:t>
            </a:r>
            <a:r>
              <a:rPr lang="en-US" sz="1667" dirty="0">
                <a:solidFill>
                  <a:schemeClr val="tx2"/>
                </a:solidFill>
                <a:cs typeface="Amazon Ember Display" panose="020F0603020204020204" pitchFamily="34" charset="0"/>
              </a:rPr>
              <a:t> to be alerted to of updates. Hide this slide before presenting.</a:t>
            </a:r>
          </a:p>
        </p:txBody>
      </p:sp>
      <p:sp>
        <p:nvSpPr>
          <p:cNvPr id="24" name="Title 1">
            <a:extLst>
              <a:ext uri="{FF2B5EF4-FFF2-40B4-BE49-F238E27FC236}">
                <a16:creationId xmlns:a16="http://schemas.microsoft.com/office/drawing/2014/main" id="{24C93BA9-0292-4F83-BF24-28185E13DC5E}"/>
              </a:ext>
            </a:extLst>
          </p:cNvPr>
          <p:cNvSpPr txBox="1">
            <a:spLocks/>
          </p:cNvSpPr>
          <p:nvPr/>
        </p:nvSpPr>
        <p:spPr>
          <a:xfrm>
            <a:off x="2344247" y="5596566"/>
            <a:ext cx="7503507" cy="87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kern="1200">
                <a:solidFill>
                  <a:srgbClr val="232F3E"/>
                </a:solidFill>
                <a:latin typeface="Amazon Ember" charset="0"/>
                <a:ea typeface="Amazon Ember" charset="0"/>
                <a:cs typeface="Amazon Ember" charset="0"/>
              </a:defRPr>
            </a:lvl1pPr>
          </a:lstStyle>
          <a:p>
            <a:pPr algn="ctr" defTabSz="914363">
              <a:defRPr/>
            </a:pPr>
            <a:r>
              <a:rPr lang="en-US" sz="2400" dirty="0">
                <a:solidFill>
                  <a:srgbClr val="FF0000"/>
                </a:solidFill>
                <a:latin typeface="+mn-lt"/>
                <a:ea typeface="Amazon Ember Display" panose="020F0603020204020204" pitchFamily="34" charset="0"/>
                <a:cs typeface="Amazon Ember Display" panose="020F0603020204020204" pitchFamily="34" charset="0"/>
              </a:rPr>
              <a:t>DO NOT PRESENT THIS SLIDE</a:t>
            </a:r>
          </a:p>
        </p:txBody>
      </p:sp>
      <p:sp>
        <p:nvSpPr>
          <p:cNvPr id="25" name="5-Point Star 8">
            <a:hlinkClick r:id="rId4"/>
            <a:extLst>
              <a:ext uri="{FF2B5EF4-FFF2-40B4-BE49-F238E27FC236}">
                <a16:creationId xmlns:a16="http://schemas.microsoft.com/office/drawing/2014/main" id="{58F01CC3-E5E4-4392-A678-A5364836FB98}"/>
              </a:ext>
            </a:extLst>
          </p:cNvPr>
          <p:cNvSpPr/>
          <p:nvPr/>
        </p:nvSpPr>
        <p:spPr>
          <a:xfrm>
            <a:off x="609601" y="2763539"/>
            <a:ext cx="499068" cy="499068"/>
          </a:xfrm>
          <a:prstGeom prst="star5">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8">
              <a:defRPr/>
            </a:pPr>
            <a:endParaRPr lang="en-US" sz="1765" dirty="0">
              <a:solidFill>
                <a:srgbClr val="FFFFFF"/>
              </a:solidFill>
              <a:latin typeface="Amazon Ember Display" panose="020F0603020204020204" pitchFamily="34" charset="0"/>
            </a:endParaRPr>
          </a:p>
        </p:txBody>
      </p:sp>
      <p:sp>
        <p:nvSpPr>
          <p:cNvPr id="26" name="5-Point Star 9">
            <a:hlinkClick r:id="rId5"/>
            <a:extLst>
              <a:ext uri="{FF2B5EF4-FFF2-40B4-BE49-F238E27FC236}">
                <a16:creationId xmlns:a16="http://schemas.microsoft.com/office/drawing/2014/main" id="{D7214F95-79AF-42F5-BF9A-5AD09E3AB344}"/>
              </a:ext>
            </a:extLst>
          </p:cNvPr>
          <p:cNvSpPr/>
          <p:nvPr/>
        </p:nvSpPr>
        <p:spPr>
          <a:xfrm>
            <a:off x="1395954" y="2763539"/>
            <a:ext cx="499068" cy="499068"/>
          </a:xfrm>
          <a:prstGeom prst="star5">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8">
              <a:defRPr/>
            </a:pPr>
            <a:endParaRPr lang="en-US" sz="1765" dirty="0">
              <a:solidFill>
                <a:srgbClr val="FFFFFF"/>
              </a:solidFill>
              <a:latin typeface="Amazon Ember Display" panose="020F0603020204020204" pitchFamily="34" charset="0"/>
            </a:endParaRPr>
          </a:p>
        </p:txBody>
      </p:sp>
      <p:sp>
        <p:nvSpPr>
          <p:cNvPr id="27" name="5-Point Star 10">
            <a:hlinkClick r:id="rId6"/>
            <a:extLst>
              <a:ext uri="{FF2B5EF4-FFF2-40B4-BE49-F238E27FC236}">
                <a16:creationId xmlns:a16="http://schemas.microsoft.com/office/drawing/2014/main" id="{ACAAA829-F9AE-4BB1-A8D7-10C7DFC6FC87}"/>
              </a:ext>
            </a:extLst>
          </p:cNvPr>
          <p:cNvSpPr/>
          <p:nvPr/>
        </p:nvSpPr>
        <p:spPr>
          <a:xfrm>
            <a:off x="2968662" y="2763539"/>
            <a:ext cx="499068" cy="499068"/>
          </a:xfrm>
          <a:prstGeom prst="star5">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8">
              <a:defRPr/>
            </a:pPr>
            <a:endParaRPr lang="en-US" sz="1765" dirty="0">
              <a:solidFill>
                <a:srgbClr val="FFFFFF"/>
              </a:solidFill>
              <a:latin typeface="Amazon Ember Display" panose="020F0603020204020204" pitchFamily="34" charset="0"/>
            </a:endParaRPr>
          </a:p>
        </p:txBody>
      </p:sp>
      <p:sp>
        <p:nvSpPr>
          <p:cNvPr id="28" name="5-Point Star 11">
            <a:hlinkClick r:id="rId7"/>
            <a:extLst>
              <a:ext uri="{FF2B5EF4-FFF2-40B4-BE49-F238E27FC236}">
                <a16:creationId xmlns:a16="http://schemas.microsoft.com/office/drawing/2014/main" id="{BB37E79D-6705-4DB0-A686-A83FBA840A6F}"/>
              </a:ext>
            </a:extLst>
          </p:cNvPr>
          <p:cNvSpPr/>
          <p:nvPr/>
        </p:nvSpPr>
        <p:spPr>
          <a:xfrm>
            <a:off x="3755015" y="2763539"/>
            <a:ext cx="499068" cy="499068"/>
          </a:xfrm>
          <a:prstGeom prst="star5">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8">
              <a:defRPr/>
            </a:pPr>
            <a:endParaRPr lang="en-US" sz="1765" dirty="0">
              <a:solidFill>
                <a:srgbClr val="FFFFFF"/>
              </a:solidFill>
              <a:latin typeface="Amazon Ember Display" panose="020F0603020204020204" pitchFamily="34" charset="0"/>
            </a:endParaRPr>
          </a:p>
        </p:txBody>
      </p:sp>
      <p:sp>
        <p:nvSpPr>
          <p:cNvPr id="29" name="5-Point Star 12">
            <a:hlinkClick r:id="rId8"/>
            <a:extLst>
              <a:ext uri="{FF2B5EF4-FFF2-40B4-BE49-F238E27FC236}">
                <a16:creationId xmlns:a16="http://schemas.microsoft.com/office/drawing/2014/main" id="{EA238810-D5B8-4FEF-9D29-6079BDD7CB80}"/>
              </a:ext>
            </a:extLst>
          </p:cNvPr>
          <p:cNvSpPr/>
          <p:nvPr/>
        </p:nvSpPr>
        <p:spPr>
          <a:xfrm>
            <a:off x="2182309" y="2763539"/>
            <a:ext cx="499068" cy="499068"/>
          </a:xfrm>
          <a:prstGeom prst="star5">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8">
              <a:defRPr/>
            </a:pPr>
            <a:endParaRPr lang="en-US" sz="1765" dirty="0">
              <a:solidFill>
                <a:srgbClr val="FFFFFF"/>
              </a:solidFill>
              <a:latin typeface="Amazon Ember Display" panose="020F0603020204020204" pitchFamily="34" charset="0"/>
            </a:endParaRPr>
          </a:p>
        </p:txBody>
      </p:sp>
      <p:sp>
        <p:nvSpPr>
          <p:cNvPr id="30" name="Title 17">
            <a:extLst>
              <a:ext uri="{FF2B5EF4-FFF2-40B4-BE49-F238E27FC236}">
                <a16:creationId xmlns:a16="http://schemas.microsoft.com/office/drawing/2014/main" id="{608D4F42-15CD-472F-9CF0-70DA34966990}"/>
              </a:ext>
            </a:extLst>
          </p:cNvPr>
          <p:cNvSpPr txBox="1">
            <a:spLocks/>
          </p:cNvSpPr>
          <p:nvPr/>
        </p:nvSpPr>
        <p:spPr>
          <a:xfrm>
            <a:off x="449053" y="989532"/>
            <a:ext cx="10940405"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40" b="1" i="0" kern="1200">
                <a:solidFill>
                  <a:schemeClr val="bg1"/>
                </a:solidFill>
                <a:latin typeface="Amazon Ember Regular" charset="0"/>
                <a:ea typeface="+mj-ea"/>
                <a:cs typeface="Amazon Ember Regular" charset="0"/>
              </a:defRPr>
            </a:lvl1pPr>
          </a:lstStyle>
          <a:p>
            <a:pPr defTabSz="609576">
              <a:defRPr/>
            </a:pPr>
            <a:endParaRPr lang="en-US" sz="3000" dirty="0">
              <a:solidFill>
                <a:srgbClr val="FFFFFF"/>
              </a:solidFill>
              <a:latin typeface="Amazon Ember Display" panose="020F0603020204020204" pitchFamily="34" charset="0"/>
              <a:cs typeface="Amazon Ember Display" panose="020F0603020204020204" pitchFamily="34" charset="0"/>
            </a:endParaRPr>
          </a:p>
        </p:txBody>
      </p:sp>
      <p:sp>
        <p:nvSpPr>
          <p:cNvPr id="31" name="Title 17">
            <a:extLst>
              <a:ext uri="{FF2B5EF4-FFF2-40B4-BE49-F238E27FC236}">
                <a16:creationId xmlns:a16="http://schemas.microsoft.com/office/drawing/2014/main" id="{E1913997-9D95-4FA3-9E5D-21077935749F}"/>
              </a:ext>
            </a:extLst>
          </p:cNvPr>
          <p:cNvSpPr txBox="1">
            <a:spLocks/>
          </p:cNvSpPr>
          <p:nvPr/>
        </p:nvSpPr>
        <p:spPr>
          <a:xfrm>
            <a:off x="449053" y="2112814"/>
            <a:ext cx="10940405"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40" b="1" i="0" kern="1200">
                <a:solidFill>
                  <a:schemeClr val="bg1"/>
                </a:solidFill>
                <a:latin typeface="Amazon Ember Regular" charset="0"/>
                <a:ea typeface="+mj-ea"/>
                <a:cs typeface="Amazon Ember Regular" charset="0"/>
              </a:defRPr>
            </a:lvl1pPr>
          </a:lstStyle>
          <a:p>
            <a:pPr defTabSz="609576">
              <a:defRPr/>
            </a:pPr>
            <a:endParaRPr lang="en-US" sz="1667" b="0" dirty="0">
              <a:solidFill>
                <a:srgbClr val="FFFFFF"/>
              </a:solidFill>
              <a:latin typeface="Amazon Ember Display" panose="020F0603020204020204" pitchFamily="34" charset="0"/>
              <a:cs typeface="Amazon Ember Display" panose="020F0603020204020204" pitchFamily="34" charset="0"/>
            </a:endParaRPr>
          </a:p>
        </p:txBody>
      </p:sp>
      <p:sp>
        <p:nvSpPr>
          <p:cNvPr id="16" name="Frame 15">
            <a:extLst>
              <a:ext uri="{FF2B5EF4-FFF2-40B4-BE49-F238E27FC236}">
                <a16:creationId xmlns:a16="http://schemas.microsoft.com/office/drawing/2014/main" id="{0F8FD56D-A1DE-4611-8EF3-ECC16C0A1793}"/>
              </a:ext>
            </a:extLst>
          </p:cNvPr>
          <p:cNvSpPr/>
          <p:nvPr/>
        </p:nvSpPr>
        <p:spPr>
          <a:xfrm>
            <a:off x="0" y="0"/>
            <a:ext cx="12192000" cy="6858000"/>
          </a:xfrm>
          <a:prstGeom prst="frame">
            <a:avLst>
              <a:gd name="adj1" fmla="val 1389"/>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76"/>
            <a:endParaRPr lang="en-US" sz="3840" dirty="0">
              <a:solidFill>
                <a:srgbClr val="FFFFFF"/>
              </a:solidFill>
              <a:latin typeface="Amazon Ember Display" panose="020F0603020204020204" pitchFamily="34" charset="0"/>
            </a:endParaRPr>
          </a:p>
        </p:txBody>
      </p:sp>
    </p:spTree>
    <p:extLst>
      <p:ext uri="{BB962C8B-B14F-4D97-AF65-F5344CB8AC3E}">
        <p14:creationId xmlns:p14="http://schemas.microsoft.com/office/powerpoint/2010/main" val="278717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erson sitting at a table in a restaurant&#10;&#10;Description automatically generated">
            <a:extLst>
              <a:ext uri="{FF2B5EF4-FFF2-40B4-BE49-F238E27FC236}">
                <a16:creationId xmlns:a16="http://schemas.microsoft.com/office/drawing/2014/main" id="{F1584D40-B6A7-43E4-A40D-46A456EE81E6}"/>
              </a:ext>
            </a:extLst>
          </p:cNvPr>
          <p:cNvPicPr>
            <a:picLocks/>
          </p:cNvPicPr>
          <p:nvPr/>
        </p:nvPicPr>
        <p:blipFill rotWithShape="1">
          <a:blip r:embed="rId3" cstate="screen">
            <a:extLst>
              <a:ext uri="{28A0092B-C50C-407E-A947-70E740481C1C}">
                <a14:useLocalDpi xmlns:a14="http://schemas.microsoft.com/office/drawing/2010/main"/>
              </a:ext>
            </a:extLst>
          </a:blip>
          <a:srcRect l="2550" r="2550" b="6018"/>
          <a:stretch/>
        </p:blipFill>
        <p:spPr>
          <a:xfrm>
            <a:off x="3045968" y="0"/>
            <a:ext cx="3054096" cy="6858000"/>
          </a:xfrm>
          <a:prstGeom prst="rect">
            <a:avLst/>
          </a:prstGeom>
          <a:ln w="28575">
            <a:noFill/>
          </a:ln>
        </p:spPr>
      </p:pic>
      <p:pic>
        <p:nvPicPr>
          <p:cNvPr id="32" name="Picture 31" descr="A person standing in front of a window&#10;&#10;Description automatically generated">
            <a:extLst>
              <a:ext uri="{FF2B5EF4-FFF2-40B4-BE49-F238E27FC236}">
                <a16:creationId xmlns:a16="http://schemas.microsoft.com/office/drawing/2014/main" id="{65E010B1-EC7B-4F8F-8856-7DCFBC89F3DA}"/>
              </a:ext>
            </a:extLst>
          </p:cNvPr>
          <p:cNvPicPr>
            <a:picLocks/>
          </p:cNvPicPr>
          <p:nvPr/>
        </p:nvPicPr>
        <p:blipFill rotWithShape="1">
          <a:blip r:embed="rId4" cstate="screen">
            <a:extLst>
              <a:ext uri="{28A0092B-C50C-407E-A947-70E740481C1C}">
                <a14:useLocalDpi xmlns:a14="http://schemas.microsoft.com/office/drawing/2010/main"/>
              </a:ext>
            </a:extLst>
          </a:blip>
          <a:srcRect l="8135" t="16310" r="12624" b="5214"/>
          <a:stretch/>
        </p:blipFill>
        <p:spPr>
          <a:xfrm>
            <a:off x="9137904" y="0"/>
            <a:ext cx="3054096" cy="6858000"/>
          </a:xfrm>
          <a:prstGeom prst="rect">
            <a:avLst/>
          </a:prstGeom>
          <a:ln>
            <a:noFill/>
          </a:ln>
        </p:spPr>
      </p:pic>
      <p:pic>
        <p:nvPicPr>
          <p:cNvPr id="33" name="Picture 32" descr="A group of people looking at a computer&#10;&#10;Description automatically generated">
            <a:extLst>
              <a:ext uri="{FF2B5EF4-FFF2-40B4-BE49-F238E27FC236}">
                <a16:creationId xmlns:a16="http://schemas.microsoft.com/office/drawing/2014/main" id="{04F1219B-0613-40CF-B517-C9AEE417C629}"/>
              </a:ext>
            </a:extLst>
          </p:cNvPr>
          <p:cNvPicPr>
            <a:picLocks/>
          </p:cNvPicPr>
          <p:nvPr/>
        </p:nvPicPr>
        <p:blipFill rotWithShape="1">
          <a:blip r:embed="rId5" cstate="screen">
            <a:extLst>
              <a:ext uri="{28A0092B-C50C-407E-A947-70E740481C1C}">
                <a14:useLocalDpi xmlns:a14="http://schemas.microsoft.com/office/drawing/2010/main"/>
              </a:ext>
            </a:extLst>
          </a:blip>
          <a:srcRect l="-1" r="5977" b="6885"/>
          <a:stretch/>
        </p:blipFill>
        <p:spPr>
          <a:xfrm>
            <a:off x="1063" y="0"/>
            <a:ext cx="3054096" cy="6858000"/>
          </a:xfrm>
          <a:prstGeom prst="rect">
            <a:avLst/>
          </a:prstGeom>
          <a:ln w="28575">
            <a:noFill/>
          </a:ln>
        </p:spPr>
      </p:pic>
      <p:pic>
        <p:nvPicPr>
          <p:cNvPr id="34" name="Picture 33" descr="A picture containing indoor, refrigerator, standing, kitchen&#10;&#10;Description automatically generated">
            <a:extLst>
              <a:ext uri="{FF2B5EF4-FFF2-40B4-BE49-F238E27FC236}">
                <a16:creationId xmlns:a16="http://schemas.microsoft.com/office/drawing/2014/main" id="{A098C367-7C8C-4C13-90BA-A7AFB7D8AF35}"/>
              </a:ext>
            </a:extLst>
          </p:cNvPr>
          <p:cNvPicPr>
            <a:picLocks/>
          </p:cNvPicPr>
          <p:nvPr/>
        </p:nvPicPr>
        <p:blipFill rotWithShape="1">
          <a:blip r:embed="rId6" cstate="screen">
            <a:extLst>
              <a:ext uri="{28A0092B-C50C-407E-A947-70E740481C1C}">
                <a14:useLocalDpi xmlns:a14="http://schemas.microsoft.com/office/drawing/2010/main"/>
              </a:ext>
            </a:extLst>
          </a:blip>
          <a:srcRect l="967" b="967"/>
          <a:stretch/>
        </p:blipFill>
        <p:spPr>
          <a:xfrm>
            <a:off x="6091936" y="0"/>
            <a:ext cx="3054096" cy="6858000"/>
          </a:xfrm>
          <a:prstGeom prst="rect">
            <a:avLst/>
          </a:prstGeom>
          <a:ln w="28575">
            <a:noFill/>
          </a:ln>
        </p:spPr>
      </p:pic>
      <p:sp>
        <p:nvSpPr>
          <p:cNvPr id="49" name="Rectangle 48">
            <a:extLst>
              <a:ext uri="{FF2B5EF4-FFF2-40B4-BE49-F238E27FC236}">
                <a16:creationId xmlns:a16="http://schemas.microsoft.com/office/drawing/2014/main" id="{0C4B694E-6730-8048-9BF7-674B78083469}"/>
              </a:ext>
            </a:extLst>
          </p:cNvPr>
          <p:cNvSpPr/>
          <p:nvPr/>
        </p:nvSpPr>
        <p:spPr>
          <a:xfrm>
            <a:off x="0" y="0"/>
            <a:ext cx="12193073" cy="6858000"/>
          </a:xfrm>
          <a:prstGeom prst="rect">
            <a:avLst/>
          </a:prstGeom>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1">
            <a:extLst>
              <a:ext uri="{FF2B5EF4-FFF2-40B4-BE49-F238E27FC236}">
                <a16:creationId xmlns:a16="http://schemas.microsoft.com/office/drawing/2014/main" id="{9BB061E5-CB7A-F74D-F243-8030026698C7}"/>
              </a:ext>
            </a:extLst>
          </p:cNvPr>
          <p:cNvSpPr/>
          <p:nvPr/>
        </p:nvSpPr>
        <p:spPr>
          <a:xfrm>
            <a:off x="0" y="0"/>
            <a:ext cx="12192000" cy="6858000"/>
          </a:xfrm>
          <a:prstGeom prst="rect">
            <a:avLst/>
          </a:prstGeom>
          <a:solidFill>
            <a:schemeClr val="tx1">
              <a:alpha val="70000"/>
            </a:schemeClr>
          </a:solidFill>
          <a:ln w="9525" cap="flat" cmpd="sng" algn="ctr">
            <a:noFill/>
            <a:prstDash val="solid"/>
          </a:ln>
          <a:effectLst/>
        </p:spPr>
        <p:txBody>
          <a:bodyPr rtlCol="0" anchor="ctr"/>
          <a:lstStyle/>
          <a:p>
            <a:pPr algn="ctr" defTabSz="609551"/>
            <a:endParaRPr lang="en-US" sz="1500" kern="0" dirty="0" err="1">
              <a:solidFill>
                <a:srgbClr val="FFFFFF"/>
              </a:solidFill>
              <a:latin typeface="Amazon Ember Display" panose="020F0603020204020204" pitchFamily="34" charset="0"/>
            </a:endParaRPr>
          </a:p>
        </p:txBody>
      </p:sp>
      <p:sp>
        <p:nvSpPr>
          <p:cNvPr id="35" name="Rectangle 34">
            <a:extLst>
              <a:ext uri="{FF2B5EF4-FFF2-40B4-BE49-F238E27FC236}">
                <a16:creationId xmlns:a16="http://schemas.microsoft.com/office/drawing/2014/main" id="{DA72887E-0164-4A9B-9070-F89C889C3E35}"/>
              </a:ext>
            </a:extLst>
          </p:cNvPr>
          <p:cNvSpPr/>
          <p:nvPr/>
        </p:nvSpPr>
        <p:spPr>
          <a:xfrm>
            <a:off x="0" y="4876800"/>
            <a:ext cx="12192000" cy="1638300"/>
          </a:xfrm>
          <a:prstGeom prst="rect">
            <a:avLst/>
          </a:prstGeom>
          <a:solidFill>
            <a:schemeClr val="bg2">
              <a:alpha val="90000"/>
            </a:schemeClr>
          </a:solidFill>
          <a:ln w="9525" cap="flat" cmpd="sng" algn="ctr">
            <a:noFill/>
            <a:prstDash val="solid"/>
          </a:ln>
          <a:effectLst/>
        </p:spPr>
        <p:txBody>
          <a:bodyPr rtlCol="0" anchor="ctr"/>
          <a:lstStyle/>
          <a:p>
            <a:pPr marL="0" marR="0" lvl="0" indent="0" algn="ctr" defTabSz="609551"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Amazon Ember"/>
              <a:ea typeface="+mn-ea"/>
              <a:cs typeface="+mn-cs"/>
            </a:endParaRPr>
          </a:p>
        </p:txBody>
      </p:sp>
      <p:sp>
        <p:nvSpPr>
          <p:cNvPr id="77" name="TextBox 76">
            <a:extLst>
              <a:ext uri="{FF2B5EF4-FFF2-40B4-BE49-F238E27FC236}">
                <a16:creationId xmlns:a16="http://schemas.microsoft.com/office/drawing/2014/main" id="{DCE91B70-C80D-2E4F-AB04-2A7A743BCA04}"/>
              </a:ext>
            </a:extLst>
          </p:cNvPr>
          <p:cNvSpPr txBox="1"/>
          <p:nvPr/>
        </p:nvSpPr>
        <p:spPr>
          <a:xfrm>
            <a:off x="6082030" y="337234"/>
            <a:ext cx="3024350" cy="584775"/>
          </a:xfrm>
          <a:prstGeom prst="rect">
            <a:avLst/>
          </a:prstGeom>
          <a:noFill/>
        </p:spPr>
        <p:txBody>
          <a:bodyPr wrap="square" rtlCol="0" anchor="ctr" anchorCtr="0">
            <a:spAutoFit/>
          </a:bodyPr>
          <a:lstStyle>
            <a:defPPr>
              <a:defRPr lang="en-US"/>
            </a:defPPr>
            <a:lvl1pPr algn="ctr" defTabSz="609576">
              <a:defRPr sz="1600">
                <a:solidFill>
                  <a:srgbClr val="FFFF00"/>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solidFill>
                  <a:schemeClr val="bg1"/>
                </a:solidFill>
                <a:latin typeface="+mn-lt"/>
              </a:rPr>
              <a:t>Intelligent document processing</a:t>
            </a:r>
          </a:p>
        </p:txBody>
      </p:sp>
      <p:sp>
        <p:nvSpPr>
          <p:cNvPr id="78" name="TextBox 77">
            <a:extLst>
              <a:ext uri="{FF2B5EF4-FFF2-40B4-BE49-F238E27FC236}">
                <a16:creationId xmlns:a16="http://schemas.microsoft.com/office/drawing/2014/main" id="{D6280C2F-E594-1E49-B106-19F08CB3A37C}"/>
              </a:ext>
            </a:extLst>
          </p:cNvPr>
          <p:cNvSpPr txBox="1"/>
          <p:nvPr/>
        </p:nvSpPr>
        <p:spPr>
          <a:xfrm>
            <a:off x="6277170" y="1292908"/>
            <a:ext cx="2634071" cy="338554"/>
          </a:xfrm>
          <a:prstGeom prst="rect">
            <a:avLst/>
          </a:prstGeom>
          <a:noFill/>
        </p:spPr>
        <p:txBody>
          <a:bodyPr wrap="square" rtlCol="0" anchor="ctr" anchorCtr="0">
            <a:spAutoFit/>
          </a:bodyPr>
          <a:lstStyle>
            <a:defPPr>
              <a:defRPr lang="en-US"/>
            </a:defPPr>
            <a:lvl1pPr algn="ctr" defTabSz="609576">
              <a:defRPr sz="1600">
                <a:solidFill>
                  <a:srgbClr val="FFFF00"/>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solidFill>
                  <a:schemeClr val="bg1"/>
                </a:solidFill>
                <a:latin typeface="+mn-lt"/>
              </a:rPr>
              <a:t>Content moderation</a:t>
            </a:r>
          </a:p>
        </p:txBody>
      </p:sp>
      <p:sp>
        <p:nvSpPr>
          <p:cNvPr id="79" name="TextBox 78">
            <a:extLst>
              <a:ext uri="{FF2B5EF4-FFF2-40B4-BE49-F238E27FC236}">
                <a16:creationId xmlns:a16="http://schemas.microsoft.com/office/drawing/2014/main" id="{12EBFE46-D77A-494A-9913-E1FFD4F8F94E}"/>
              </a:ext>
            </a:extLst>
          </p:cNvPr>
          <p:cNvSpPr txBox="1"/>
          <p:nvPr/>
        </p:nvSpPr>
        <p:spPr>
          <a:xfrm>
            <a:off x="5856741" y="1986972"/>
            <a:ext cx="3474927" cy="338554"/>
          </a:xfrm>
          <a:prstGeom prst="rect">
            <a:avLst/>
          </a:prstGeom>
          <a:noFill/>
        </p:spPr>
        <p:txBody>
          <a:bodyPr wrap="square" rtlCol="0" anchor="ctr" anchorCtr="0">
            <a:spAutoFit/>
          </a:bodyPr>
          <a:lstStyle>
            <a:defPPr>
              <a:defRPr lang="en-US"/>
            </a:defPPr>
            <a:lvl1pPr algn="ctr" defTabSz="609576">
              <a:defRPr sz="1600">
                <a:solidFill>
                  <a:srgbClr val="FFFF00"/>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solidFill>
                  <a:schemeClr val="bg1"/>
                </a:solidFill>
                <a:latin typeface="+mn-lt"/>
              </a:rPr>
              <a:t>Predictive Maintenance</a:t>
            </a:r>
          </a:p>
        </p:txBody>
      </p:sp>
      <p:sp>
        <p:nvSpPr>
          <p:cNvPr id="81" name="TextBox 80">
            <a:extLst>
              <a:ext uri="{FF2B5EF4-FFF2-40B4-BE49-F238E27FC236}">
                <a16:creationId xmlns:a16="http://schemas.microsoft.com/office/drawing/2014/main" id="{C5628DC9-64AB-AB48-B63B-BB5849AD80CE}"/>
              </a:ext>
            </a:extLst>
          </p:cNvPr>
          <p:cNvSpPr txBox="1"/>
          <p:nvPr/>
        </p:nvSpPr>
        <p:spPr>
          <a:xfrm>
            <a:off x="6277170" y="2681036"/>
            <a:ext cx="2634071" cy="338554"/>
          </a:xfrm>
          <a:prstGeom prst="rect">
            <a:avLst/>
          </a:prstGeom>
          <a:noFill/>
        </p:spPr>
        <p:txBody>
          <a:bodyPr wrap="square" rtlCol="0" anchor="ctr" anchorCtr="0">
            <a:spAutoFit/>
          </a:bodyPr>
          <a:lstStyle/>
          <a:p>
            <a:pPr algn="ctr" defTabSz="609576"/>
            <a:r>
              <a:rPr lang="en-US" sz="1600" dirty="0">
                <a:solidFill>
                  <a:srgbClr val="FFFFFF"/>
                </a:solidFill>
                <a:ea typeface="Amazon Ember Light" panose="020B0403020204020204" pitchFamily="34" charset="0"/>
                <a:cs typeface="Amazon Ember Light" panose="020B0403020204020204" pitchFamily="34" charset="0"/>
              </a:rPr>
              <a:t>Machine translation</a:t>
            </a:r>
          </a:p>
        </p:txBody>
      </p:sp>
      <p:cxnSp>
        <p:nvCxnSpPr>
          <p:cNvPr id="82" name="Straight Connector 81">
            <a:extLst>
              <a:ext uri="{FF2B5EF4-FFF2-40B4-BE49-F238E27FC236}">
                <a16:creationId xmlns:a16="http://schemas.microsoft.com/office/drawing/2014/main" id="{425485A0-F057-4D4B-BC50-051E91466625}"/>
              </a:ext>
            </a:extLst>
          </p:cNvPr>
          <p:cNvCxnSpPr>
            <a:cxnSpLocks/>
          </p:cNvCxnSpPr>
          <p:nvPr/>
        </p:nvCxnSpPr>
        <p:spPr>
          <a:xfrm flipH="1">
            <a:off x="7267053" y="1107110"/>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F4CCB64-8668-D745-9194-09E83D826F7D}"/>
              </a:ext>
            </a:extLst>
          </p:cNvPr>
          <p:cNvCxnSpPr>
            <a:cxnSpLocks/>
          </p:cNvCxnSpPr>
          <p:nvPr/>
        </p:nvCxnSpPr>
        <p:spPr>
          <a:xfrm flipH="1">
            <a:off x="7267053" y="1799360"/>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F2C7359-79D5-8144-906B-F02B6085B3C2}"/>
              </a:ext>
            </a:extLst>
          </p:cNvPr>
          <p:cNvCxnSpPr>
            <a:cxnSpLocks/>
          </p:cNvCxnSpPr>
          <p:nvPr/>
        </p:nvCxnSpPr>
        <p:spPr>
          <a:xfrm flipH="1">
            <a:off x="7267053" y="2491609"/>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957E268-CC09-9F46-8884-58F206117CD2}"/>
              </a:ext>
            </a:extLst>
          </p:cNvPr>
          <p:cNvSpPr txBox="1"/>
          <p:nvPr/>
        </p:nvSpPr>
        <p:spPr>
          <a:xfrm>
            <a:off x="9342340" y="1151366"/>
            <a:ext cx="2634071" cy="369332"/>
          </a:xfrm>
          <a:prstGeom prst="rect">
            <a:avLst/>
          </a:prstGeom>
          <a:noFill/>
        </p:spPr>
        <p:txBody>
          <a:bodyPr wrap="square" rtlCol="0">
            <a:spAutoFit/>
          </a:bodyPr>
          <a:lstStyle/>
          <a:p>
            <a:pPr algn="ctr" defTabSz="609576"/>
            <a:endParaRPr lang="en-US">
              <a:solidFill>
                <a:srgbClr val="FFFFFF"/>
              </a:solidFill>
              <a:ea typeface="Amazon Ember" panose="020B0603020204020204" pitchFamily="34" charset="0"/>
              <a:cs typeface="Amazon Ember" panose="020B0603020204020204" pitchFamily="34" charset="0"/>
            </a:endParaRPr>
          </a:p>
        </p:txBody>
      </p:sp>
      <p:sp>
        <p:nvSpPr>
          <p:cNvPr id="89" name="TextBox 88">
            <a:extLst>
              <a:ext uri="{FF2B5EF4-FFF2-40B4-BE49-F238E27FC236}">
                <a16:creationId xmlns:a16="http://schemas.microsoft.com/office/drawing/2014/main" id="{8ED23123-3306-8043-9F82-66612737C33D}"/>
              </a:ext>
            </a:extLst>
          </p:cNvPr>
          <p:cNvSpPr txBox="1"/>
          <p:nvPr/>
        </p:nvSpPr>
        <p:spPr>
          <a:xfrm>
            <a:off x="9342340" y="2126866"/>
            <a:ext cx="2634071" cy="369332"/>
          </a:xfrm>
          <a:prstGeom prst="rect">
            <a:avLst/>
          </a:prstGeom>
          <a:noFill/>
        </p:spPr>
        <p:txBody>
          <a:bodyPr wrap="square" rtlCol="0">
            <a:spAutoFit/>
          </a:bodyPr>
          <a:lstStyle/>
          <a:p>
            <a:pPr algn="ctr" defTabSz="609576"/>
            <a:r>
              <a:rPr lang="en-US" dirty="0">
                <a:solidFill>
                  <a:srgbClr val="FFFFFF"/>
                </a:solidFill>
                <a:ea typeface="Amazon Ember" panose="020B0603020204020204" pitchFamily="34" charset="0"/>
                <a:cs typeface="Amazon Ember" panose="020B0603020204020204" pitchFamily="34" charset="0"/>
              </a:rPr>
              <a:t>New use cases</a:t>
            </a:r>
          </a:p>
        </p:txBody>
      </p:sp>
      <p:sp>
        <p:nvSpPr>
          <p:cNvPr id="95" name="TextBox 94">
            <a:extLst>
              <a:ext uri="{FF2B5EF4-FFF2-40B4-BE49-F238E27FC236}">
                <a16:creationId xmlns:a16="http://schemas.microsoft.com/office/drawing/2014/main" id="{A87F2887-C1CB-2F4D-9036-B824E8E2D2B5}"/>
              </a:ext>
            </a:extLst>
          </p:cNvPr>
          <p:cNvSpPr txBox="1"/>
          <p:nvPr/>
        </p:nvSpPr>
        <p:spPr>
          <a:xfrm>
            <a:off x="3235076" y="465004"/>
            <a:ext cx="2634071" cy="338554"/>
          </a:xfrm>
          <a:prstGeom prst="rect">
            <a:avLst/>
          </a:prstGeom>
          <a:noFill/>
        </p:spPr>
        <p:txBody>
          <a:bodyPr wrap="square" rtlCol="0" anchor="ctr" anchorCtr="0">
            <a:spAutoFit/>
          </a:bodyPr>
          <a:lstStyle>
            <a:defPPr>
              <a:defRPr lang="en-US"/>
            </a:defPPr>
            <a:lvl1pPr algn="ctr" defTabSz="609576">
              <a:defRPr sz="1600">
                <a:solidFill>
                  <a:srgbClr val="FFFF00"/>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solidFill>
                  <a:schemeClr val="bg1"/>
                </a:solidFill>
                <a:latin typeface="+mn-lt"/>
              </a:rPr>
              <a:t>Intelligent search</a:t>
            </a:r>
          </a:p>
        </p:txBody>
      </p:sp>
      <p:cxnSp>
        <p:nvCxnSpPr>
          <p:cNvPr id="96" name="Straight Connector 95">
            <a:extLst>
              <a:ext uri="{FF2B5EF4-FFF2-40B4-BE49-F238E27FC236}">
                <a16:creationId xmlns:a16="http://schemas.microsoft.com/office/drawing/2014/main" id="{2C1B55F6-22BF-5245-96DA-EFBAC9E4B9CD}"/>
              </a:ext>
            </a:extLst>
          </p:cNvPr>
          <p:cNvCxnSpPr>
            <a:cxnSpLocks/>
          </p:cNvCxnSpPr>
          <p:nvPr/>
        </p:nvCxnSpPr>
        <p:spPr>
          <a:xfrm flipH="1">
            <a:off x="4224959" y="1052076"/>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204EDD3-B773-3047-9CF4-05B7A1C691EB}"/>
              </a:ext>
            </a:extLst>
          </p:cNvPr>
          <p:cNvSpPr txBox="1"/>
          <p:nvPr/>
        </p:nvSpPr>
        <p:spPr>
          <a:xfrm>
            <a:off x="285724" y="337234"/>
            <a:ext cx="2482644" cy="584775"/>
          </a:xfrm>
          <a:prstGeom prst="rect">
            <a:avLst/>
          </a:prstGeom>
          <a:noFill/>
        </p:spPr>
        <p:txBody>
          <a:bodyPr wrap="square" rtlCol="0" anchor="ctr" anchorCtr="0">
            <a:spAutoFit/>
          </a:bodyPr>
          <a:lstStyle/>
          <a:p>
            <a:pPr algn="ctr" defTabSz="609576"/>
            <a:r>
              <a:rPr lang="en-US" sz="1600" dirty="0">
                <a:solidFill>
                  <a:schemeClr val="bg1"/>
                </a:solidFill>
                <a:ea typeface="Amazon Ember Medium" panose="020B0603020204020204" pitchFamily="34" charset="0"/>
                <a:cs typeface="Amazon Ember Medium" panose="020B0603020204020204" pitchFamily="34" charset="0"/>
              </a:rPr>
              <a:t>Contact center intelligence</a:t>
            </a:r>
          </a:p>
        </p:txBody>
      </p:sp>
      <p:sp>
        <p:nvSpPr>
          <p:cNvPr id="99" name="TextBox 98">
            <a:extLst>
              <a:ext uri="{FF2B5EF4-FFF2-40B4-BE49-F238E27FC236}">
                <a16:creationId xmlns:a16="http://schemas.microsoft.com/office/drawing/2014/main" id="{01F0F867-5BBC-E149-910B-F64233A52AA8}"/>
              </a:ext>
            </a:extLst>
          </p:cNvPr>
          <p:cNvSpPr txBox="1"/>
          <p:nvPr/>
        </p:nvSpPr>
        <p:spPr>
          <a:xfrm>
            <a:off x="210011" y="1182144"/>
            <a:ext cx="2634071" cy="584775"/>
          </a:xfrm>
          <a:prstGeom prst="rect">
            <a:avLst/>
          </a:prstGeom>
          <a:noFill/>
        </p:spPr>
        <p:txBody>
          <a:bodyPr wrap="square" rtlCol="0" anchor="ctr" anchorCtr="0">
            <a:spAutoFit/>
          </a:bodyPr>
          <a:lstStyle>
            <a:defPPr>
              <a:defRPr lang="en-US"/>
            </a:defPPr>
            <a:lvl1pPr algn="ctr" defTabSz="609576">
              <a:defRPr sz="1600">
                <a:solidFill>
                  <a:srgbClr val="FFFF00"/>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solidFill>
                  <a:schemeClr val="bg1"/>
                </a:solidFill>
                <a:latin typeface="+mn-lt"/>
              </a:rPr>
              <a:t>Chatbots and</a:t>
            </a:r>
            <a:br>
              <a:rPr lang="en-US" dirty="0">
                <a:solidFill>
                  <a:schemeClr val="bg1"/>
                </a:solidFill>
                <a:latin typeface="+mn-lt"/>
              </a:rPr>
            </a:br>
            <a:r>
              <a:rPr lang="en-US" dirty="0">
                <a:solidFill>
                  <a:schemeClr val="bg1"/>
                </a:solidFill>
                <a:latin typeface="+mn-lt"/>
              </a:rPr>
              <a:t>virtual assistants</a:t>
            </a:r>
          </a:p>
        </p:txBody>
      </p:sp>
      <p:sp>
        <p:nvSpPr>
          <p:cNvPr id="100" name="TextBox 99">
            <a:extLst>
              <a:ext uri="{FF2B5EF4-FFF2-40B4-BE49-F238E27FC236}">
                <a16:creationId xmlns:a16="http://schemas.microsoft.com/office/drawing/2014/main" id="{A652251D-D756-BD43-BAEE-B71F5ED124E5}"/>
              </a:ext>
            </a:extLst>
          </p:cNvPr>
          <p:cNvSpPr txBox="1"/>
          <p:nvPr/>
        </p:nvSpPr>
        <p:spPr>
          <a:xfrm>
            <a:off x="210011" y="2150165"/>
            <a:ext cx="2634071" cy="338554"/>
          </a:xfrm>
          <a:prstGeom prst="rect">
            <a:avLst/>
          </a:prstGeom>
          <a:noFill/>
        </p:spPr>
        <p:txBody>
          <a:bodyPr wrap="square" rtlCol="0" anchor="ctr" anchorCtr="0">
            <a:spAutoFit/>
          </a:bodyPr>
          <a:lstStyle>
            <a:defPPr>
              <a:defRPr lang="en-US"/>
            </a:defPPr>
            <a:lvl1pPr algn="ctr" defTabSz="609576">
              <a:defRPr sz="1600">
                <a:solidFill>
                  <a:srgbClr val="FFFF00"/>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solidFill>
                  <a:schemeClr val="bg1"/>
                </a:solidFill>
                <a:latin typeface="+mn-lt"/>
              </a:rPr>
              <a:t>Personalization</a:t>
            </a:r>
          </a:p>
        </p:txBody>
      </p:sp>
      <p:sp>
        <p:nvSpPr>
          <p:cNvPr id="101" name="TextBox 100">
            <a:extLst>
              <a:ext uri="{FF2B5EF4-FFF2-40B4-BE49-F238E27FC236}">
                <a16:creationId xmlns:a16="http://schemas.microsoft.com/office/drawing/2014/main" id="{0CFF63BB-E162-A242-98CF-E419632AE687}"/>
              </a:ext>
            </a:extLst>
          </p:cNvPr>
          <p:cNvSpPr txBox="1"/>
          <p:nvPr/>
        </p:nvSpPr>
        <p:spPr>
          <a:xfrm>
            <a:off x="65967" y="3031313"/>
            <a:ext cx="2922159" cy="338554"/>
          </a:xfrm>
          <a:prstGeom prst="rect">
            <a:avLst/>
          </a:prstGeom>
          <a:noFill/>
        </p:spPr>
        <p:txBody>
          <a:bodyPr wrap="square" rtlCol="0" anchor="ctr" anchorCtr="0">
            <a:spAutoFit/>
          </a:bodyPr>
          <a:lstStyle/>
          <a:p>
            <a:pPr algn="ctr" defTabSz="609576"/>
            <a:r>
              <a:rPr lang="en-US" sz="1600" dirty="0">
                <a:solidFill>
                  <a:srgbClr val="FFFFFF"/>
                </a:solidFill>
                <a:ea typeface="Amazon Ember Light" panose="020B0403020204020204" pitchFamily="34" charset="0"/>
                <a:cs typeface="Amazon Ember Light" panose="020B0403020204020204" pitchFamily="34" charset="0"/>
              </a:rPr>
              <a:t>Identity verification</a:t>
            </a:r>
          </a:p>
        </p:txBody>
      </p:sp>
      <p:cxnSp>
        <p:nvCxnSpPr>
          <p:cNvPr id="102" name="Straight Connector 101">
            <a:extLst>
              <a:ext uri="{FF2B5EF4-FFF2-40B4-BE49-F238E27FC236}">
                <a16:creationId xmlns:a16="http://schemas.microsoft.com/office/drawing/2014/main" id="{AB094FC9-79C4-6646-A740-04239F697C80}"/>
              </a:ext>
            </a:extLst>
          </p:cNvPr>
          <p:cNvCxnSpPr>
            <a:cxnSpLocks/>
          </p:cNvCxnSpPr>
          <p:nvPr/>
        </p:nvCxnSpPr>
        <p:spPr>
          <a:xfrm flipH="1">
            <a:off x="1199894" y="1052076"/>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8F4AA41-560B-4141-BF43-CA577ACC0616}"/>
              </a:ext>
            </a:extLst>
          </p:cNvPr>
          <p:cNvCxnSpPr>
            <a:cxnSpLocks/>
          </p:cNvCxnSpPr>
          <p:nvPr/>
        </p:nvCxnSpPr>
        <p:spPr>
          <a:xfrm flipH="1">
            <a:off x="1199894" y="1896985"/>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A27796A-2A4F-0740-8442-282C8F800907}"/>
              </a:ext>
            </a:extLst>
          </p:cNvPr>
          <p:cNvCxnSpPr>
            <a:cxnSpLocks/>
          </p:cNvCxnSpPr>
          <p:nvPr/>
        </p:nvCxnSpPr>
        <p:spPr>
          <a:xfrm flipH="1">
            <a:off x="1199894" y="2741895"/>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CAE915D-2DAC-6548-8E1F-28F01DDD1D87}"/>
              </a:ext>
            </a:extLst>
          </p:cNvPr>
          <p:cNvSpPr txBox="1"/>
          <p:nvPr/>
        </p:nvSpPr>
        <p:spPr>
          <a:xfrm>
            <a:off x="3235076" y="1305254"/>
            <a:ext cx="2634071" cy="338554"/>
          </a:xfrm>
          <a:prstGeom prst="rect">
            <a:avLst/>
          </a:prstGeom>
          <a:noFill/>
        </p:spPr>
        <p:txBody>
          <a:bodyPr wrap="square" rtlCol="0" anchor="ctr" anchorCtr="0">
            <a:spAutoFit/>
          </a:bodyPr>
          <a:lstStyle/>
          <a:p>
            <a:pPr algn="ctr" defTabSz="609576"/>
            <a:r>
              <a:rPr lang="en-US" sz="1600" dirty="0">
                <a:solidFill>
                  <a:srgbClr val="FFFFFF"/>
                </a:solidFill>
                <a:ea typeface="Amazon Ember" panose="020B0603020204020204" pitchFamily="34" charset="0"/>
                <a:cs typeface="Amazon Ember" panose="020B0603020204020204" pitchFamily="34" charset="0"/>
              </a:rPr>
              <a:t>Forecasting</a:t>
            </a:r>
          </a:p>
        </p:txBody>
      </p:sp>
      <p:cxnSp>
        <p:nvCxnSpPr>
          <p:cNvPr id="107" name="Straight Connector 106">
            <a:extLst>
              <a:ext uri="{FF2B5EF4-FFF2-40B4-BE49-F238E27FC236}">
                <a16:creationId xmlns:a16="http://schemas.microsoft.com/office/drawing/2014/main" id="{2C0414D1-FC83-284C-9948-4B5A2F0E688B}"/>
              </a:ext>
            </a:extLst>
          </p:cNvPr>
          <p:cNvCxnSpPr>
            <a:cxnSpLocks/>
          </p:cNvCxnSpPr>
          <p:nvPr/>
        </p:nvCxnSpPr>
        <p:spPr>
          <a:xfrm flipH="1">
            <a:off x="4224959" y="1896985"/>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1832E35-72E6-994C-AFF0-2807095A2B4F}"/>
              </a:ext>
            </a:extLst>
          </p:cNvPr>
          <p:cNvSpPr txBox="1"/>
          <p:nvPr/>
        </p:nvSpPr>
        <p:spPr>
          <a:xfrm>
            <a:off x="210011" y="3896757"/>
            <a:ext cx="2634071" cy="338554"/>
          </a:xfrm>
          <a:prstGeom prst="rect">
            <a:avLst/>
          </a:prstGeom>
          <a:noFill/>
        </p:spPr>
        <p:txBody>
          <a:bodyPr wrap="square" rtlCol="0" anchor="ctr" anchorCtr="0">
            <a:spAutoFit/>
          </a:bodyPr>
          <a:lstStyle/>
          <a:p>
            <a:pPr algn="ctr" defTabSz="609576"/>
            <a:r>
              <a:rPr lang="en-US" sz="1600" dirty="0">
                <a:solidFill>
                  <a:srgbClr val="FFFFFF"/>
                </a:solidFill>
                <a:ea typeface="Amazon Ember Light" panose="020B0403020204020204" pitchFamily="34" charset="0"/>
                <a:cs typeface="Amazon Ember Light" panose="020B0403020204020204" pitchFamily="34" charset="0"/>
              </a:rPr>
              <a:t>Fraud prevention</a:t>
            </a:r>
          </a:p>
        </p:txBody>
      </p:sp>
      <p:cxnSp>
        <p:nvCxnSpPr>
          <p:cNvPr id="111" name="Straight Connector 110">
            <a:extLst>
              <a:ext uri="{FF2B5EF4-FFF2-40B4-BE49-F238E27FC236}">
                <a16:creationId xmlns:a16="http://schemas.microsoft.com/office/drawing/2014/main" id="{AC262747-8A46-394E-BFE2-8E50FE856107}"/>
              </a:ext>
            </a:extLst>
          </p:cNvPr>
          <p:cNvCxnSpPr>
            <a:cxnSpLocks/>
          </p:cNvCxnSpPr>
          <p:nvPr/>
        </p:nvCxnSpPr>
        <p:spPr>
          <a:xfrm flipH="1">
            <a:off x="1199894" y="3619566"/>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5B041A-189A-FF87-8234-9A5B002DE623}"/>
              </a:ext>
            </a:extLst>
          </p:cNvPr>
          <p:cNvSpPr txBox="1"/>
          <p:nvPr/>
        </p:nvSpPr>
        <p:spPr>
          <a:xfrm>
            <a:off x="3235076" y="2157644"/>
            <a:ext cx="2634071" cy="338554"/>
          </a:xfrm>
          <a:prstGeom prst="rect">
            <a:avLst/>
          </a:prstGeom>
          <a:noFill/>
        </p:spPr>
        <p:txBody>
          <a:bodyPr wrap="square" rtlCol="0" anchor="ctr" anchorCtr="0">
            <a:spAutoFit/>
          </a:bodyPr>
          <a:lstStyle/>
          <a:p>
            <a:pPr algn="ctr" defTabSz="609576"/>
            <a:r>
              <a:rPr lang="en-US" sz="1600" dirty="0">
                <a:solidFill>
                  <a:srgbClr val="FFFFFF"/>
                </a:solidFill>
                <a:ea typeface="Amazon Ember Light" panose="020B0403020204020204" pitchFamily="34" charset="0"/>
                <a:cs typeface="Amazon Ember Light" panose="020B0403020204020204" pitchFamily="34" charset="0"/>
              </a:rPr>
              <a:t>Lead scoring</a:t>
            </a:r>
          </a:p>
        </p:txBody>
      </p:sp>
      <p:cxnSp>
        <p:nvCxnSpPr>
          <p:cNvPr id="14" name="Straight Connector 13">
            <a:extLst>
              <a:ext uri="{FF2B5EF4-FFF2-40B4-BE49-F238E27FC236}">
                <a16:creationId xmlns:a16="http://schemas.microsoft.com/office/drawing/2014/main" id="{11B266CD-B30D-5948-B421-A14C31F14FB2}"/>
              </a:ext>
            </a:extLst>
          </p:cNvPr>
          <p:cNvCxnSpPr>
            <a:cxnSpLocks/>
          </p:cNvCxnSpPr>
          <p:nvPr/>
        </p:nvCxnSpPr>
        <p:spPr>
          <a:xfrm flipH="1">
            <a:off x="4224959" y="2741897"/>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8925F2-5346-6ED0-5101-A25AD7E46202}"/>
              </a:ext>
            </a:extLst>
          </p:cNvPr>
          <p:cNvSpPr txBox="1"/>
          <p:nvPr/>
        </p:nvSpPr>
        <p:spPr>
          <a:xfrm>
            <a:off x="3235076" y="3033853"/>
            <a:ext cx="2634071" cy="338554"/>
          </a:xfrm>
          <a:prstGeom prst="rect">
            <a:avLst/>
          </a:prstGeom>
          <a:noFill/>
        </p:spPr>
        <p:txBody>
          <a:bodyPr wrap="square" rtlCol="0" anchor="ctr" anchorCtr="0">
            <a:spAutoFit/>
          </a:bodyPr>
          <a:lstStyle/>
          <a:p>
            <a:pPr algn="ctr" defTabSz="609576"/>
            <a:r>
              <a:rPr lang="en-US" sz="1600" dirty="0">
                <a:solidFill>
                  <a:srgbClr val="FFFFFF"/>
                </a:solidFill>
                <a:ea typeface="Amazon Ember Light" panose="020B0403020204020204" pitchFamily="34" charset="0"/>
                <a:cs typeface="Amazon Ember Light" panose="020B0403020204020204" pitchFamily="34" charset="0"/>
              </a:rPr>
              <a:t>Churn prediction</a:t>
            </a:r>
          </a:p>
        </p:txBody>
      </p:sp>
      <p:cxnSp>
        <p:nvCxnSpPr>
          <p:cNvPr id="16" name="Straight Connector 15">
            <a:extLst>
              <a:ext uri="{FF2B5EF4-FFF2-40B4-BE49-F238E27FC236}">
                <a16:creationId xmlns:a16="http://schemas.microsoft.com/office/drawing/2014/main" id="{27EA14F6-57F7-8B01-62A7-31BA2FDE1B23}"/>
              </a:ext>
            </a:extLst>
          </p:cNvPr>
          <p:cNvCxnSpPr>
            <a:cxnSpLocks/>
          </p:cNvCxnSpPr>
          <p:nvPr/>
        </p:nvCxnSpPr>
        <p:spPr>
          <a:xfrm flipH="1">
            <a:off x="4224959" y="3569504"/>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4AFBB06-AA90-FBBD-31EE-0CB8D8DD72BB}"/>
              </a:ext>
            </a:extLst>
          </p:cNvPr>
          <p:cNvCxnSpPr>
            <a:cxnSpLocks/>
          </p:cNvCxnSpPr>
          <p:nvPr/>
        </p:nvCxnSpPr>
        <p:spPr>
          <a:xfrm flipH="1">
            <a:off x="7267053" y="3183859"/>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6A15B8D-78F1-05E8-42F9-92857A8845AE}"/>
              </a:ext>
            </a:extLst>
          </p:cNvPr>
          <p:cNvSpPr txBox="1"/>
          <p:nvPr/>
        </p:nvSpPr>
        <p:spPr>
          <a:xfrm>
            <a:off x="6277170" y="4207664"/>
            <a:ext cx="2634071" cy="338554"/>
          </a:xfrm>
          <a:prstGeom prst="rect">
            <a:avLst/>
          </a:prstGeom>
          <a:noFill/>
        </p:spPr>
        <p:txBody>
          <a:bodyPr wrap="square" rtlCol="0" anchor="ctr" anchorCtr="0">
            <a:spAutoFit/>
          </a:bodyPr>
          <a:lstStyle/>
          <a:p>
            <a:pPr algn="ctr" defTabSz="609576"/>
            <a:r>
              <a:rPr lang="en-US" sz="1600" dirty="0">
                <a:solidFill>
                  <a:srgbClr val="FFFFFF"/>
                </a:solidFill>
                <a:ea typeface="Amazon Ember Light" panose="020B0403020204020204" pitchFamily="34" charset="0"/>
                <a:cs typeface="Amazon Ember Light" panose="020B0403020204020204" pitchFamily="34" charset="0"/>
              </a:rPr>
              <a:t>Coding &amp; DevOps</a:t>
            </a:r>
          </a:p>
        </p:txBody>
      </p:sp>
      <p:cxnSp>
        <p:nvCxnSpPr>
          <p:cNvPr id="5" name="Straight Connector 4">
            <a:extLst>
              <a:ext uri="{FF2B5EF4-FFF2-40B4-BE49-F238E27FC236}">
                <a16:creationId xmlns:a16="http://schemas.microsoft.com/office/drawing/2014/main" id="{6B7290CE-ECF4-EB3C-E5F8-5598B87EEA75}"/>
              </a:ext>
            </a:extLst>
          </p:cNvPr>
          <p:cNvCxnSpPr>
            <a:cxnSpLocks/>
          </p:cNvCxnSpPr>
          <p:nvPr/>
        </p:nvCxnSpPr>
        <p:spPr>
          <a:xfrm flipH="1">
            <a:off x="7267053" y="3876108"/>
            <a:ext cx="65430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7243BE-D625-D67C-32C2-B9EB11BEB48F}"/>
              </a:ext>
            </a:extLst>
          </p:cNvPr>
          <p:cNvSpPr txBox="1"/>
          <p:nvPr/>
        </p:nvSpPr>
        <p:spPr>
          <a:xfrm>
            <a:off x="6277170" y="3375100"/>
            <a:ext cx="2634071" cy="338554"/>
          </a:xfrm>
          <a:prstGeom prst="rect">
            <a:avLst/>
          </a:prstGeom>
          <a:noFill/>
        </p:spPr>
        <p:txBody>
          <a:bodyPr wrap="square" rtlCol="0" anchor="ctr" anchorCtr="0">
            <a:spAutoFit/>
          </a:bodyPr>
          <a:lstStyle/>
          <a:p>
            <a:pPr algn="ctr" defTabSz="609576"/>
            <a:r>
              <a:rPr lang="en-US" sz="1600" dirty="0" err="1">
                <a:solidFill>
                  <a:srgbClr val="FFFFFF"/>
                </a:solidFill>
                <a:ea typeface="Amazon Ember Light" panose="020B0403020204020204" pitchFamily="34" charset="0"/>
                <a:cs typeface="Amazon Ember Light" panose="020B0403020204020204" pitchFamily="34" charset="0"/>
              </a:rPr>
              <a:t>MLOps</a:t>
            </a:r>
            <a:endParaRPr lang="en-US" sz="1600" dirty="0">
              <a:solidFill>
                <a:srgbClr val="FFFFFF"/>
              </a:solidFill>
              <a:ea typeface="Amazon Ember Light" panose="020B0403020204020204" pitchFamily="34" charset="0"/>
              <a:cs typeface="Amazon Ember Light" panose="020B0403020204020204" pitchFamily="34" charset="0"/>
            </a:endParaRPr>
          </a:p>
        </p:txBody>
      </p:sp>
      <p:sp>
        <p:nvSpPr>
          <p:cNvPr id="7" name="Rectangle 6">
            <a:extLst>
              <a:ext uri="{FF2B5EF4-FFF2-40B4-BE49-F238E27FC236}">
                <a16:creationId xmlns:a16="http://schemas.microsoft.com/office/drawing/2014/main" id="{FEFE4BDA-8C21-C719-8DF3-7D0B0F67C420}"/>
              </a:ext>
            </a:extLst>
          </p:cNvPr>
          <p:cNvSpPr/>
          <p:nvPr/>
        </p:nvSpPr>
        <p:spPr>
          <a:xfrm>
            <a:off x="377697" y="5197352"/>
            <a:ext cx="2298701" cy="9971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defTabSz="609551">
              <a:lnSpc>
                <a:spcPct val="90000"/>
              </a:lnSpc>
            </a:pPr>
            <a:r>
              <a:rPr lang="en-US" sz="2200" dirty="0">
                <a:solidFill>
                  <a:schemeClr val="tx1"/>
                </a:solidFill>
                <a:latin typeface="+mj-lt"/>
              </a:rPr>
              <a:t>Enhance customer experience</a:t>
            </a:r>
          </a:p>
        </p:txBody>
      </p:sp>
      <p:grpSp>
        <p:nvGrpSpPr>
          <p:cNvPr id="8" name="Group 7">
            <a:extLst>
              <a:ext uri="{FF2B5EF4-FFF2-40B4-BE49-F238E27FC236}">
                <a16:creationId xmlns:a16="http://schemas.microsoft.com/office/drawing/2014/main" id="{99D2B213-F5E7-B173-1AC6-56F061100D24}"/>
              </a:ext>
            </a:extLst>
          </p:cNvPr>
          <p:cNvGrpSpPr/>
          <p:nvPr/>
        </p:nvGrpSpPr>
        <p:grpSpPr>
          <a:xfrm>
            <a:off x="6100064" y="5138058"/>
            <a:ext cx="2904744" cy="1115784"/>
            <a:chOff x="6100064" y="5138058"/>
            <a:chExt cx="2904744" cy="1115784"/>
          </a:xfrm>
        </p:grpSpPr>
        <p:cxnSp>
          <p:nvCxnSpPr>
            <p:cNvPr id="9" name="Straight Connector 8">
              <a:extLst>
                <a:ext uri="{FF2B5EF4-FFF2-40B4-BE49-F238E27FC236}">
                  <a16:creationId xmlns:a16="http://schemas.microsoft.com/office/drawing/2014/main" id="{02BE0135-6DE7-DD6B-77A5-CB169AA9B956}"/>
                </a:ext>
              </a:extLst>
            </p:cNvPr>
            <p:cNvCxnSpPr>
              <a:cxnSpLocks/>
            </p:cNvCxnSpPr>
            <p:nvPr/>
          </p:nvCxnSpPr>
          <p:spPr>
            <a:xfrm>
              <a:off x="6100064" y="5138058"/>
              <a:ext cx="0" cy="111578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C861F5A-B5E8-C64C-0FAA-D52E972923A8}"/>
                </a:ext>
              </a:extLst>
            </p:cNvPr>
            <p:cNvSpPr/>
            <p:nvPr/>
          </p:nvSpPr>
          <p:spPr>
            <a:xfrm>
              <a:off x="6233160" y="5363551"/>
              <a:ext cx="2771648" cy="6647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defTabSz="609551">
                <a:lnSpc>
                  <a:spcPct val="90000"/>
                </a:lnSpc>
              </a:pPr>
              <a:r>
                <a:rPr lang="en-US" sz="2200" dirty="0">
                  <a:solidFill>
                    <a:schemeClr val="tx1"/>
                  </a:solidFill>
                  <a:latin typeface="+mj-lt"/>
                </a:rPr>
                <a:t>Improve business operations</a:t>
              </a:r>
            </a:p>
          </p:txBody>
        </p:sp>
      </p:grpSp>
      <p:grpSp>
        <p:nvGrpSpPr>
          <p:cNvPr id="11" name="Group 10">
            <a:extLst>
              <a:ext uri="{FF2B5EF4-FFF2-40B4-BE49-F238E27FC236}">
                <a16:creationId xmlns:a16="http://schemas.microsoft.com/office/drawing/2014/main" id="{4FB15B39-0924-EABA-79ED-F32782D698BD}"/>
              </a:ext>
            </a:extLst>
          </p:cNvPr>
          <p:cNvGrpSpPr/>
          <p:nvPr/>
        </p:nvGrpSpPr>
        <p:grpSpPr>
          <a:xfrm>
            <a:off x="3054096" y="5138058"/>
            <a:ext cx="2732412" cy="1115784"/>
            <a:chOff x="3054096" y="5138058"/>
            <a:chExt cx="2732412" cy="1115784"/>
          </a:xfrm>
        </p:grpSpPr>
        <p:cxnSp>
          <p:nvCxnSpPr>
            <p:cNvPr id="12" name="Straight Connector 11">
              <a:extLst>
                <a:ext uri="{FF2B5EF4-FFF2-40B4-BE49-F238E27FC236}">
                  <a16:creationId xmlns:a16="http://schemas.microsoft.com/office/drawing/2014/main" id="{70FA4875-6F37-4DA7-942B-F8EDB09F81E8}"/>
                </a:ext>
              </a:extLst>
            </p:cNvPr>
            <p:cNvCxnSpPr>
              <a:cxnSpLocks/>
            </p:cNvCxnSpPr>
            <p:nvPr/>
          </p:nvCxnSpPr>
          <p:spPr>
            <a:xfrm>
              <a:off x="3054096" y="5138058"/>
              <a:ext cx="0" cy="111578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A119530-B39F-FF13-73CA-8517619F9AB9}"/>
                </a:ext>
              </a:extLst>
            </p:cNvPr>
            <p:cNvSpPr/>
            <p:nvPr/>
          </p:nvSpPr>
          <p:spPr>
            <a:xfrm>
              <a:off x="3359524" y="5363551"/>
              <a:ext cx="2426984" cy="6647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defTabSz="609551">
                <a:lnSpc>
                  <a:spcPct val="90000"/>
                </a:lnSpc>
              </a:pPr>
              <a:r>
                <a:rPr lang="en-US" sz="2200" dirty="0">
                  <a:solidFill>
                    <a:schemeClr val="tx1"/>
                  </a:solidFill>
                  <a:latin typeface="+mj-lt"/>
                </a:rPr>
                <a:t>Better and faster decision-making</a:t>
              </a:r>
            </a:p>
          </p:txBody>
        </p:sp>
      </p:grpSp>
      <p:grpSp>
        <p:nvGrpSpPr>
          <p:cNvPr id="18" name="Group 17">
            <a:extLst>
              <a:ext uri="{FF2B5EF4-FFF2-40B4-BE49-F238E27FC236}">
                <a16:creationId xmlns:a16="http://schemas.microsoft.com/office/drawing/2014/main" id="{C8C3AC54-8260-094D-C1D6-C740C53C298F}"/>
              </a:ext>
            </a:extLst>
          </p:cNvPr>
          <p:cNvGrpSpPr/>
          <p:nvPr/>
        </p:nvGrpSpPr>
        <p:grpSpPr>
          <a:xfrm>
            <a:off x="9146032" y="5138058"/>
            <a:ext cx="3026688" cy="1115784"/>
            <a:chOff x="9146032" y="5138058"/>
            <a:chExt cx="3026688" cy="1115784"/>
          </a:xfrm>
        </p:grpSpPr>
        <p:cxnSp>
          <p:nvCxnSpPr>
            <p:cNvPr id="19" name="Straight Connector 18">
              <a:extLst>
                <a:ext uri="{FF2B5EF4-FFF2-40B4-BE49-F238E27FC236}">
                  <a16:creationId xmlns:a16="http://schemas.microsoft.com/office/drawing/2014/main" id="{22E29111-0438-0432-B413-489F7A99280E}"/>
                </a:ext>
              </a:extLst>
            </p:cNvPr>
            <p:cNvCxnSpPr>
              <a:cxnSpLocks/>
            </p:cNvCxnSpPr>
            <p:nvPr/>
          </p:nvCxnSpPr>
          <p:spPr>
            <a:xfrm>
              <a:off x="9146032" y="5138058"/>
              <a:ext cx="0" cy="111578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81B14EA-C9FE-25B8-E9EE-6EEEA365248B}"/>
                </a:ext>
              </a:extLst>
            </p:cNvPr>
            <p:cNvSpPr/>
            <p:nvPr/>
          </p:nvSpPr>
          <p:spPr>
            <a:xfrm>
              <a:off x="9157184" y="5363551"/>
              <a:ext cx="3015536" cy="6647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defTabSz="609551">
                <a:lnSpc>
                  <a:spcPct val="90000"/>
                </a:lnSpc>
              </a:pPr>
              <a:r>
                <a:rPr lang="en-US" sz="2200" dirty="0">
                  <a:solidFill>
                    <a:schemeClr val="tx1"/>
                  </a:solidFill>
                  <a:latin typeface="+mj-lt"/>
                </a:rPr>
                <a:t>New products</a:t>
              </a:r>
              <a:br>
                <a:rPr lang="en-US" sz="2200" dirty="0">
                  <a:solidFill>
                    <a:schemeClr val="tx1"/>
                  </a:solidFill>
                  <a:latin typeface="+mj-lt"/>
                </a:rPr>
              </a:br>
              <a:r>
                <a:rPr lang="en-US" sz="2200" dirty="0">
                  <a:solidFill>
                    <a:schemeClr val="tx1"/>
                  </a:solidFill>
                  <a:latin typeface="+mj-lt"/>
                </a:rPr>
                <a:t>and services</a:t>
              </a:r>
            </a:p>
          </p:txBody>
        </p:sp>
      </p:grpSp>
    </p:spTree>
    <p:extLst>
      <p:ext uri="{BB962C8B-B14F-4D97-AF65-F5344CB8AC3E}">
        <p14:creationId xmlns:p14="http://schemas.microsoft.com/office/powerpoint/2010/main" val="110686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13B0F16-195F-F64E-B11C-C8B0453AB5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8768" t="4477" r="18037"/>
          <a:stretch/>
        </p:blipFill>
        <p:spPr>
          <a:xfrm>
            <a:off x="7312914" y="0"/>
            <a:ext cx="2441448" cy="6858000"/>
          </a:xfrm>
          <a:prstGeom prst="rect">
            <a:avLst/>
          </a:prstGeom>
        </p:spPr>
      </p:pic>
      <p:pic>
        <p:nvPicPr>
          <p:cNvPr id="19" name="Picture 18">
            <a:extLst>
              <a:ext uri="{FF2B5EF4-FFF2-40B4-BE49-F238E27FC236}">
                <a16:creationId xmlns:a16="http://schemas.microsoft.com/office/drawing/2014/main" id="{CA6FD3F7-38BD-FC4E-815D-C101C13357E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50552" y="0"/>
            <a:ext cx="2441448" cy="6858000"/>
          </a:xfrm>
          <a:prstGeom prst="rect">
            <a:avLst/>
          </a:prstGeom>
        </p:spPr>
      </p:pic>
      <p:pic>
        <p:nvPicPr>
          <p:cNvPr id="4" name="Picture 3">
            <a:extLst>
              <a:ext uri="{FF2B5EF4-FFF2-40B4-BE49-F238E27FC236}">
                <a16:creationId xmlns:a16="http://schemas.microsoft.com/office/drawing/2014/main" id="{7B406AC1-D8C7-2C46-9E5F-2768CB832682}"/>
              </a:ext>
            </a:extLst>
          </p:cNvPr>
          <p:cNvPicPr>
            <a:picLocks noChangeAspect="1"/>
          </p:cNvPicPr>
          <p:nvPr/>
        </p:nvPicPr>
        <p:blipFill rotWithShape="1">
          <a:blip r:embed="rId5"/>
          <a:srcRect l="50000" t="1245" r="29329" b="113"/>
          <a:stretch/>
        </p:blipFill>
        <p:spPr>
          <a:xfrm>
            <a:off x="0" y="0"/>
            <a:ext cx="2441448" cy="6858000"/>
          </a:xfrm>
          <a:prstGeom prst="rect">
            <a:avLst/>
          </a:prstGeom>
        </p:spPr>
      </p:pic>
      <p:pic>
        <p:nvPicPr>
          <p:cNvPr id="7" name="Picture 6">
            <a:extLst>
              <a:ext uri="{FF2B5EF4-FFF2-40B4-BE49-F238E27FC236}">
                <a16:creationId xmlns:a16="http://schemas.microsoft.com/office/drawing/2014/main" id="{80D025A0-8A34-D649-8CC7-1A97EBB4D7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1243" t="2175" r="50991" b="-46"/>
          <a:stretch/>
        </p:blipFill>
        <p:spPr>
          <a:xfrm>
            <a:off x="2433828" y="0"/>
            <a:ext cx="2441448" cy="6858000"/>
          </a:xfrm>
          <a:prstGeom prst="rect">
            <a:avLst/>
          </a:prstGeom>
        </p:spPr>
      </p:pic>
      <p:pic>
        <p:nvPicPr>
          <p:cNvPr id="8" name="Picture 7">
            <a:extLst>
              <a:ext uri="{FF2B5EF4-FFF2-40B4-BE49-F238E27FC236}">
                <a16:creationId xmlns:a16="http://schemas.microsoft.com/office/drawing/2014/main" id="{18E50BE6-199A-CF46-B7D2-15BC59F7BDF9}"/>
              </a:ext>
            </a:extLst>
          </p:cNvPr>
          <p:cNvPicPr>
            <a:picLocks noChangeAspect="1"/>
          </p:cNvPicPr>
          <p:nvPr/>
        </p:nvPicPr>
        <p:blipFill rotWithShape="1">
          <a:blip r:embed="rId7"/>
          <a:srcRect l="360" t="2086" r="7190" b="2086"/>
          <a:stretch/>
        </p:blipFill>
        <p:spPr>
          <a:xfrm>
            <a:off x="4875276" y="0"/>
            <a:ext cx="2441448" cy="6858000"/>
          </a:xfrm>
          <a:prstGeom prst="rect">
            <a:avLst/>
          </a:prstGeom>
        </p:spPr>
      </p:pic>
      <p:sp>
        <p:nvSpPr>
          <p:cNvPr id="28" name="Rectangle 27">
            <a:extLst>
              <a:ext uri="{FF2B5EF4-FFF2-40B4-BE49-F238E27FC236}">
                <a16:creationId xmlns:a16="http://schemas.microsoft.com/office/drawing/2014/main" id="{0CA5B941-75DA-4F93-A13B-9587BBA8CA7A}"/>
              </a:ext>
            </a:extLst>
          </p:cNvPr>
          <p:cNvSpPr/>
          <p:nvPr/>
        </p:nvSpPr>
        <p:spPr>
          <a:xfrm>
            <a:off x="0" y="4876800"/>
            <a:ext cx="12192000" cy="1638300"/>
          </a:xfrm>
          <a:prstGeom prst="rect">
            <a:avLst/>
          </a:prstGeom>
          <a:solidFill>
            <a:schemeClr val="bg1">
              <a:alpha val="90000"/>
            </a:schemeClr>
          </a:solidFill>
          <a:ln w="9525" cap="flat" cmpd="sng" algn="ctr">
            <a:noFill/>
            <a:prstDash val="solid"/>
          </a:ln>
          <a:effectLst/>
        </p:spPr>
        <p:txBody>
          <a:bodyPr rtlCol="0" anchor="ctr"/>
          <a:lstStyle/>
          <a:p>
            <a:pPr marL="0" marR="0" lvl="0" indent="0" algn="ctr" defTabSz="609551"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mn-cs"/>
            </a:endParaRPr>
          </a:p>
        </p:txBody>
      </p:sp>
      <p:sp>
        <p:nvSpPr>
          <p:cNvPr id="29" name="Rectangle 28">
            <a:extLst>
              <a:ext uri="{FF2B5EF4-FFF2-40B4-BE49-F238E27FC236}">
                <a16:creationId xmlns:a16="http://schemas.microsoft.com/office/drawing/2014/main" id="{36745B8D-3F35-4F6F-87FD-89376FE048F3}"/>
              </a:ext>
            </a:extLst>
          </p:cNvPr>
          <p:cNvSpPr/>
          <p:nvPr/>
        </p:nvSpPr>
        <p:spPr>
          <a:xfrm>
            <a:off x="0" y="4241800"/>
            <a:ext cx="12188952" cy="635000"/>
          </a:xfrm>
          <a:prstGeom prst="rect">
            <a:avLst/>
          </a:prstGeom>
          <a:gradFill>
            <a:gsLst>
              <a:gs pos="15000">
                <a:schemeClr val="accent1">
                  <a:alpha val="90000"/>
                </a:schemeClr>
              </a:gs>
              <a:gs pos="80000">
                <a:schemeClr val="accent2">
                  <a:alpha val="90000"/>
                </a:schemeClr>
              </a:gs>
            </a:gsLst>
            <a:lin ang="0" scaled="0"/>
          </a:gradFill>
          <a:ln w="9525" cap="flat" cmpd="sng" algn="ctr">
            <a:noFill/>
            <a:prstDash val="solid"/>
          </a:ln>
          <a:effectLst/>
        </p:spPr>
        <p:txBody>
          <a:bodyPr rtlCol="0" anchor="ctr"/>
          <a:lstStyle/>
          <a:p>
            <a:pPr marL="0" marR="0" lvl="0" indent="0" algn="ctr" defTabSz="609551"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mn-cs"/>
            </a:endParaRPr>
          </a:p>
        </p:txBody>
      </p:sp>
      <p:grpSp>
        <p:nvGrpSpPr>
          <p:cNvPr id="12" name="Group 11">
            <a:extLst>
              <a:ext uri="{FF2B5EF4-FFF2-40B4-BE49-F238E27FC236}">
                <a16:creationId xmlns:a16="http://schemas.microsoft.com/office/drawing/2014/main" id="{44A6CB4F-27AA-4562-AFE7-92A7A10EFD2D}"/>
              </a:ext>
            </a:extLst>
          </p:cNvPr>
          <p:cNvGrpSpPr/>
          <p:nvPr/>
        </p:nvGrpSpPr>
        <p:grpSpPr>
          <a:xfrm>
            <a:off x="28944" y="4337701"/>
            <a:ext cx="2383560" cy="1723686"/>
            <a:chOff x="28944" y="4337701"/>
            <a:chExt cx="2383560" cy="1723686"/>
          </a:xfrm>
        </p:grpSpPr>
        <p:sp>
          <p:nvSpPr>
            <p:cNvPr id="33" name="Rectangle 32">
              <a:extLst>
                <a:ext uri="{FF2B5EF4-FFF2-40B4-BE49-F238E27FC236}">
                  <a16:creationId xmlns:a16="http://schemas.microsoft.com/office/drawing/2014/main" id="{B4C4AD96-27E4-42DF-9466-FE4B2841A31C}"/>
                </a:ext>
              </a:extLst>
            </p:cNvPr>
            <p:cNvSpPr/>
            <p:nvPr/>
          </p:nvSpPr>
          <p:spPr>
            <a:xfrm>
              <a:off x="28944" y="4337701"/>
              <a:ext cx="2383560" cy="443198"/>
            </a:xfrm>
            <a:prstGeom prst="rect">
              <a:avLst/>
            </a:prstGeom>
            <a:noFill/>
            <a:ln w="9525" cap="flat" cmpd="sng" algn="ctr">
              <a:noFill/>
              <a:prstDash val="solid"/>
            </a:ln>
            <a:effectLst/>
          </p:spPr>
          <p:txBody>
            <a:bodyPr wrap="square" lIns="0" tIns="0" rIns="0" bIns="0" rtlCol="0" anchor="ctr">
              <a:spAutoFit/>
            </a:bodyPr>
            <a:lstStyle/>
            <a:p>
              <a:pPr marR="0" lvl="0" indent="0" algn="ctr" defTabSz="609551" fontAlgn="auto">
                <a:lnSpc>
                  <a:spcPct val="90000"/>
                </a:lnSpc>
                <a:spcBef>
                  <a:spcPts val="0"/>
                </a:spcBef>
                <a:spcAft>
                  <a:spcPts val="0"/>
                </a:spcAft>
                <a:buClrTx/>
                <a:buSzTx/>
                <a:buFontTx/>
                <a:buNone/>
                <a:tabLst/>
                <a:defRPr/>
              </a:pPr>
              <a:r>
                <a:rPr lang="en-US" sz="1600" b="1" kern="0" dirty="0">
                  <a:solidFill>
                    <a:srgbClr val="FFFFFF"/>
                  </a:solidFill>
                </a:rPr>
                <a:t>Healthcare &amp;</a:t>
              </a:r>
              <a:br>
                <a:rPr lang="en-US" sz="1600" b="1" kern="0" dirty="0">
                  <a:solidFill>
                    <a:srgbClr val="FFFFFF"/>
                  </a:solidFill>
                </a:rPr>
              </a:br>
              <a:r>
                <a:rPr lang="en-US" sz="1600" b="1" kern="0" dirty="0">
                  <a:solidFill>
                    <a:srgbClr val="FFFFFF"/>
                  </a:solidFill>
                </a:rPr>
                <a:t>life sciences</a:t>
              </a:r>
            </a:p>
          </p:txBody>
        </p:sp>
        <p:sp>
          <p:nvSpPr>
            <p:cNvPr id="38" name="TextBox 37">
              <a:extLst>
                <a:ext uri="{FF2B5EF4-FFF2-40B4-BE49-F238E27FC236}">
                  <a16:creationId xmlns:a16="http://schemas.microsoft.com/office/drawing/2014/main" id="{683FF86A-29C0-4025-BDD1-65AA2A8ADBAB}"/>
                </a:ext>
              </a:extLst>
            </p:cNvPr>
            <p:cNvSpPr txBox="1"/>
            <p:nvPr/>
          </p:nvSpPr>
          <p:spPr>
            <a:xfrm>
              <a:off x="319163" y="5138057"/>
              <a:ext cx="1803121" cy="923330"/>
            </a:xfrm>
            <a:prstGeom prst="rect">
              <a:avLst/>
            </a:prstGeom>
            <a:noFill/>
          </p:spPr>
          <p:txBody>
            <a:bodyPr wrap="square" rtlCol="0">
              <a:spAutoFit/>
            </a:bodyPr>
            <a:lstStyle/>
            <a:p>
              <a:pPr algn="ctr" defTabSz="609561">
                <a:lnSpc>
                  <a:spcPct val="90000"/>
                </a:lnSpc>
                <a:defRPr/>
              </a:pPr>
              <a:r>
                <a:rPr lang="en-US" sz="1200" dirty="0">
                  <a:ea typeface="Amazon Ember Display Light" panose="020F0403020204020204" pitchFamily="34" charset="0"/>
                  <a:cs typeface="Amazon Ember Display Light" panose="020F0403020204020204" pitchFamily="34" charset="0"/>
                </a:rPr>
                <a:t>Reduce costs, improve patient outcomes, and</a:t>
              </a:r>
              <a:br>
                <a:rPr lang="en-US" sz="1200" dirty="0">
                  <a:ea typeface="Amazon Ember Display Light" panose="020F0403020204020204" pitchFamily="34" charset="0"/>
                  <a:cs typeface="Amazon Ember Display Light" panose="020F0403020204020204" pitchFamily="34" charset="0"/>
                </a:rPr>
              </a:br>
              <a:r>
                <a:rPr lang="en-US" sz="1200" dirty="0">
                  <a:ea typeface="Amazon Ember Display Light" panose="020F0403020204020204" pitchFamily="34" charset="0"/>
                  <a:cs typeface="Amazon Ember Display Light" panose="020F0403020204020204" pitchFamily="34" charset="0"/>
                </a:rPr>
                <a:t>enable the discovery and manufacturing </a:t>
              </a:r>
              <a:br>
                <a:rPr lang="en-US" sz="1200" dirty="0">
                  <a:ea typeface="Amazon Ember Display Light" panose="020F0403020204020204" pitchFamily="34" charset="0"/>
                  <a:cs typeface="Amazon Ember Display Light" panose="020F0403020204020204" pitchFamily="34" charset="0"/>
                </a:rPr>
              </a:br>
              <a:r>
                <a:rPr lang="en-US" sz="1200" dirty="0">
                  <a:ea typeface="Amazon Ember Display Light" panose="020F0403020204020204" pitchFamily="34" charset="0"/>
                  <a:cs typeface="Amazon Ember Display Light" panose="020F0403020204020204" pitchFamily="34" charset="0"/>
                </a:rPr>
                <a:t>of new drugs </a:t>
              </a:r>
            </a:p>
          </p:txBody>
        </p:sp>
      </p:grpSp>
      <p:grpSp>
        <p:nvGrpSpPr>
          <p:cNvPr id="13" name="Group 12">
            <a:extLst>
              <a:ext uri="{FF2B5EF4-FFF2-40B4-BE49-F238E27FC236}">
                <a16:creationId xmlns:a16="http://schemas.microsoft.com/office/drawing/2014/main" id="{688F8801-859F-42EB-BE26-3FA64A48D115}"/>
              </a:ext>
            </a:extLst>
          </p:cNvPr>
          <p:cNvGrpSpPr/>
          <p:nvPr/>
        </p:nvGrpSpPr>
        <p:grpSpPr>
          <a:xfrm>
            <a:off x="2150594" y="4337701"/>
            <a:ext cx="3015536" cy="1916140"/>
            <a:chOff x="2150594" y="4337701"/>
            <a:chExt cx="3015536" cy="1916140"/>
          </a:xfrm>
        </p:grpSpPr>
        <p:cxnSp>
          <p:nvCxnSpPr>
            <p:cNvPr id="6" name="Straight Connector 5">
              <a:extLst>
                <a:ext uri="{FF2B5EF4-FFF2-40B4-BE49-F238E27FC236}">
                  <a16:creationId xmlns:a16="http://schemas.microsoft.com/office/drawing/2014/main" id="{FB719A6C-B965-418E-9CF5-097399808267}"/>
                </a:ext>
              </a:extLst>
            </p:cNvPr>
            <p:cNvCxnSpPr>
              <a:cxnSpLocks/>
            </p:cNvCxnSpPr>
            <p:nvPr/>
          </p:nvCxnSpPr>
          <p:spPr>
            <a:xfrm>
              <a:off x="2441448" y="5138057"/>
              <a:ext cx="0" cy="1115784"/>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162F3EB-2767-4E9D-9799-BF018A7F7161}"/>
                </a:ext>
              </a:extLst>
            </p:cNvPr>
            <p:cNvSpPr/>
            <p:nvPr/>
          </p:nvSpPr>
          <p:spPr>
            <a:xfrm>
              <a:off x="2150594" y="4337701"/>
              <a:ext cx="3015536" cy="443198"/>
            </a:xfrm>
            <a:prstGeom prst="rect">
              <a:avLst/>
            </a:prstGeom>
            <a:no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09551">
                <a:lnSpc>
                  <a:spcPct val="90000"/>
                </a:lnSpc>
                <a:defRPr/>
              </a:pPr>
              <a:r>
                <a:rPr lang="en-US" sz="1600" b="1" kern="0" dirty="0">
                  <a:solidFill>
                    <a:srgbClr val="FFFFFF"/>
                  </a:solidFill>
                </a:rPr>
                <a:t>Industrial &amp;</a:t>
              </a:r>
              <a:br>
                <a:rPr lang="en-US" sz="1600" b="1" kern="0" dirty="0">
                  <a:solidFill>
                    <a:srgbClr val="FFFFFF"/>
                  </a:solidFill>
                </a:rPr>
              </a:br>
              <a:r>
                <a:rPr lang="en-US" sz="1600" b="1" kern="0" dirty="0">
                  <a:solidFill>
                    <a:srgbClr val="FFFFFF"/>
                  </a:solidFill>
                </a:rPr>
                <a:t>manufacturing</a:t>
              </a:r>
            </a:p>
          </p:txBody>
        </p:sp>
        <p:sp>
          <p:nvSpPr>
            <p:cNvPr id="39" name="TextBox 38">
              <a:extLst>
                <a:ext uri="{FF2B5EF4-FFF2-40B4-BE49-F238E27FC236}">
                  <a16:creationId xmlns:a16="http://schemas.microsoft.com/office/drawing/2014/main" id="{23D45B00-DA84-47ED-AFE9-A1D158A4D312}"/>
                </a:ext>
              </a:extLst>
            </p:cNvPr>
            <p:cNvSpPr txBox="1"/>
            <p:nvPr/>
          </p:nvSpPr>
          <p:spPr>
            <a:xfrm>
              <a:off x="2631175" y="5138057"/>
              <a:ext cx="2054374" cy="1089529"/>
            </a:xfrm>
            <a:prstGeom prst="rect">
              <a:avLst/>
            </a:prstGeom>
            <a:noFill/>
          </p:spPr>
          <p:txBody>
            <a:bodyPr wrap="square" rtlCol="0">
              <a:spAutoFit/>
            </a:bodyPr>
            <a:lstStyle/>
            <a:p>
              <a:pPr algn="ctr" defTabSz="609561">
                <a:lnSpc>
                  <a:spcPct val="90000"/>
                </a:lnSpc>
                <a:spcBef>
                  <a:spcPts val="800"/>
                </a:spcBef>
                <a:spcAft>
                  <a:spcPts val="533"/>
                </a:spcAft>
                <a:defRPr/>
              </a:pPr>
              <a:r>
                <a:rPr lang="en-US" sz="1200" dirty="0">
                  <a:ea typeface="Amazon Ember Display Light" panose="020F0403020204020204" pitchFamily="34" charset="0"/>
                  <a:cs typeface="Amazon Ember Display Light" panose="020F0403020204020204" pitchFamily="34" charset="0"/>
                </a:rPr>
                <a:t>Implement predictive maintenance, improve workplace safety, automate visual inspection, and optimize</a:t>
              </a:r>
              <a:br>
                <a:rPr lang="en-US" sz="1200" dirty="0">
                  <a:ea typeface="Amazon Ember Display Light" panose="020F0403020204020204" pitchFamily="34" charset="0"/>
                  <a:cs typeface="Amazon Ember Display Light" panose="020F0403020204020204" pitchFamily="34" charset="0"/>
                </a:rPr>
              </a:br>
              <a:r>
                <a:rPr lang="en-US" sz="1200" dirty="0">
                  <a:ea typeface="Amazon Ember Display Light" panose="020F0403020204020204" pitchFamily="34" charset="0"/>
                  <a:cs typeface="Amazon Ember Display Light" panose="020F0403020204020204" pitchFamily="34" charset="0"/>
                </a:rPr>
                <a:t>supply chains</a:t>
              </a:r>
            </a:p>
          </p:txBody>
        </p:sp>
      </p:grpSp>
      <p:grpSp>
        <p:nvGrpSpPr>
          <p:cNvPr id="43" name="Group 42">
            <a:extLst>
              <a:ext uri="{FF2B5EF4-FFF2-40B4-BE49-F238E27FC236}">
                <a16:creationId xmlns:a16="http://schemas.microsoft.com/office/drawing/2014/main" id="{729B58BE-178F-4B71-B57E-F992E1A46FF8}"/>
              </a:ext>
            </a:extLst>
          </p:cNvPr>
          <p:cNvGrpSpPr/>
          <p:nvPr/>
        </p:nvGrpSpPr>
        <p:grpSpPr>
          <a:xfrm>
            <a:off x="4879086" y="4337701"/>
            <a:ext cx="2253485" cy="1916140"/>
            <a:chOff x="4879086" y="4337701"/>
            <a:chExt cx="2253485" cy="1916140"/>
          </a:xfrm>
        </p:grpSpPr>
        <p:cxnSp>
          <p:nvCxnSpPr>
            <p:cNvPr id="30" name="Straight Connector 29">
              <a:extLst>
                <a:ext uri="{FF2B5EF4-FFF2-40B4-BE49-F238E27FC236}">
                  <a16:creationId xmlns:a16="http://schemas.microsoft.com/office/drawing/2014/main" id="{95D33639-5658-4C9F-AFF5-0D83DB3262BC}"/>
                </a:ext>
              </a:extLst>
            </p:cNvPr>
            <p:cNvCxnSpPr>
              <a:cxnSpLocks/>
            </p:cNvCxnSpPr>
            <p:nvPr/>
          </p:nvCxnSpPr>
          <p:spPr>
            <a:xfrm>
              <a:off x="4879086" y="5138057"/>
              <a:ext cx="0" cy="1115784"/>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1F6DB39-96C3-4BB4-AD1D-3A6898ABC10A}"/>
                </a:ext>
              </a:extLst>
            </p:cNvPr>
            <p:cNvSpPr/>
            <p:nvPr/>
          </p:nvSpPr>
          <p:spPr>
            <a:xfrm>
              <a:off x="5111928" y="4337701"/>
              <a:ext cx="1968144" cy="443198"/>
            </a:xfrm>
            <a:prstGeom prst="rect">
              <a:avLst/>
            </a:prstGeom>
            <a:no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09551">
                <a:lnSpc>
                  <a:spcPct val="90000"/>
                </a:lnSpc>
                <a:defRPr/>
              </a:pPr>
              <a:r>
                <a:rPr lang="en-US" sz="1600" b="1" kern="0" dirty="0">
                  <a:solidFill>
                    <a:srgbClr val="FFFFFF"/>
                  </a:solidFill>
                </a:rPr>
                <a:t>Financial</a:t>
              </a:r>
              <a:br>
                <a:rPr lang="en-US" sz="1600" b="1" kern="0" dirty="0">
                  <a:solidFill>
                    <a:srgbClr val="FFFFFF"/>
                  </a:solidFill>
                </a:rPr>
              </a:br>
              <a:r>
                <a:rPr lang="en-US" sz="1600" b="1" kern="0" dirty="0">
                  <a:solidFill>
                    <a:srgbClr val="FFFFFF"/>
                  </a:solidFill>
                </a:rPr>
                <a:t>services</a:t>
              </a:r>
            </a:p>
          </p:txBody>
        </p:sp>
        <p:sp>
          <p:nvSpPr>
            <p:cNvPr id="40" name="TextBox 39">
              <a:extLst>
                <a:ext uri="{FF2B5EF4-FFF2-40B4-BE49-F238E27FC236}">
                  <a16:creationId xmlns:a16="http://schemas.microsoft.com/office/drawing/2014/main" id="{2B04BF7B-9CAB-403A-A703-CC75BCD1BC1B}"/>
                </a:ext>
              </a:extLst>
            </p:cNvPr>
            <p:cNvSpPr txBox="1"/>
            <p:nvPr/>
          </p:nvSpPr>
          <p:spPr>
            <a:xfrm>
              <a:off x="5059429" y="5138057"/>
              <a:ext cx="2073142" cy="1089529"/>
            </a:xfrm>
            <a:prstGeom prst="rect">
              <a:avLst/>
            </a:prstGeom>
            <a:noFill/>
          </p:spPr>
          <p:txBody>
            <a:bodyPr wrap="square" rtlCol="0">
              <a:spAutoFit/>
            </a:bodyPr>
            <a:lstStyle/>
            <a:p>
              <a:pPr algn="ctr" defTabSz="609561">
                <a:lnSpc>
                  <a:spcPct val="90000"/>
                </a:lnSpc>
                <a:spcBef>
                  <a:spcPts val="800"/>
                </a:spcBef>
                <a:spcAft>
                  <a:spcPts val="533"/>
                </a:spcAft>
                <a:defRPr/>
              </a:pPr>
              <a:r>
                <a:rPr lang="en-US" sz="1200" dirty="0">
                  <a:ea typeface="Amazon Ember Display Light" panose="020F0403020204020204" pitchFamily="34" charset="0"/>
                  <a:cs typeface="Amazon Ember Display Light" panose="020F0403020204020204" pitchFamily="34" charset="0"/>
                </a:rPr>
                <a:t>Detect fraud, process documents faster, personalize recommendations,</a:t>
              </a:r>
              <a:br>
                <a:rPr lang="en-US" sz="1200" dirty="0">
                  <a:ea typeface="Amazon Ember Display Light" panose="020F0403020204020204" pitchFamily="34" charset="0"/>
                  <a:cs typeface="Amazon Ember Display Light" panose="020F0403020204020204" pitchFamily="34" charset="0"/>
                </a:rPr>
              </a:br>
              <a:r>
                <a:rPr lang="en-US" sz="1200" dirty="0">
                  <a:ea typeface="Amazon Ember Display Light" panose="020F0403020204020204" pitchFamily="34" charset="0"/>
                  <a:cs typeface="Amazon Ember Display Light" panose="020F0403020204020204" pitchFamily="34" charset="0"/>
                </a:rPr>
                <a:t>and perform credit decisioning</a:t>
              </a:r>
            </a:p>
          </p:txBody>
        </p:sp>
      </p:grpSp>
      <p:grpSp>
        <p:nvGrpSpPr>
          <p:cNvPr id="44" name="Group 43">
            <a:extLst>
              <a:ext uri="{FF2B5EF4-FFF2-40B4-BE49-F238E27FC236}">
                <a16:creationId xmlns:a16="http://schemas.microsoft.com/office/drawing/2014/main" id="{455EB60F-CE56-4267-A6A3-8093244A1BD4}"/>
              </a:ext>
            </a:extLst>
          </p:cNvPr>
          <p:cNvGrpSpPr/>
          <p:nvPr/>
        </p:nvGrpSpPr>
        <p:grpSpPr>
          <a:xfrm>
            <a:off x="7316724" y="4448500"/>
            <a:ext cx="2199585" cy="1805341"/>
            <a:chOff x="7316724" y="4448500"/>
            <a:chExt cx="2199585" cy="1805341"/>
          </a:xfrm>
        </p:grpSpPr>
        <p:cxnSp>
          <p:nvCxnSpPr>
            <p:cNvPr id="31" name="Straight Connector 30">
              <a:extLst>
                <a:ext uri="{FF2B5EF4-FFF2-40B4-BE49-F238E27FC236}">
                  <a16:creationId xmlns:a16="http://schemas.microsoft.com/office/drawing/2014/main" id="{A53E6A47-8D59-46EE-A6A2-B1A3BF46DA65}"/>
                </a:ext>
              </a:extLst>
            </p:cNvPr>
            <p:cNvCxnSpPr>
              <a:cxnSpLocks/>
            </p:cNvCxnSpPr>
            <p:nvPr/>
          </p:nvCxnSpPr>
          <p:spPr>
            <a:xfrm>
              <a:off x="7316724" y="5138057"/>
              <a:ext cx="0" cy="1115784"/>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39881D2-1A92-479E-8BD0-F22870FB3240}"/>
                </a:ext>
              </a:extLst>
            </p:cNvPr>
            <p:cNvSpPr/>
            <p:nvPr/>
          </p:nvSpPr>
          <p:spPr>
            <a:xfrm>
              <a:off x="7550968" y="4448500"/>
              <a:ext cx="1965341" cy="221599"/>
            </a:xfrm>
            <a:prstGeom prst="rect">
              <a:avLst/>
            </a:prstGeom>
            <a:no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09551">
                <a:lnSpc>
                  <a:spcPct val="90000"/>
                </a:lnSpc>
                <a:defRPr/>
              </a:pPr>
              <a:r>
                <a:rPr lang="en-US" sz="1600" b="1" kern="0" dirty="0">
                  <a:solidFill>
                    <a:srgbClr val="FFFFFF"/>
                  </a:solidFill>
                </a:rPr>
                <a:t>Retail</a:t>
              </a:r>
            </a:p>
          </p:txBody>
        </p:sp>
        <p:sp>
          <p:nvSpPr>
            <p:cNvPr id="41" name="TextBox 40">
              <a:extLst>
                <a:ext uri="{FF2B5EF4-FFF2-40B4-BE49-F238E27FC236}">
                  <a16:creationId xmlns:a16="http://schemas.microsoft.com/office/drawing/2014/main" id="{1090454A-7B7E-4503-8959-432267AC8101}"/>
                </a:ext>
              </a:extLst>
            </p:cNvPr>
            <p:cNvSpPr txBox="1"/>
            <p:nvPr/>
          </p:nvSpPr>
          <p:spPr>
            <a:xfrm>
              <a:off x="7713530" y="5138057"/>
              <a:ext cx="1640216" cy="757130"/>
            </a:xfrm>
            <a:prstGeom prst="rect">
              <a:avLst/>
            </a:prstGeom>
            <a:noFill/>
          </p:spPr>
          <p:txBody>
            <a:bodyPr wrap="square" rtlCol="0">
              <a:spAutoFit/>
            </a:bodyPr>
            <a:lstStyle/>
            <a:p>
              <a:pPr algn="ctr" defTabSz="609561">
                <a:lnSpc>
                  <a:spcPct val="90000"/>
                </a:lnSpc>
                <a:spcBef>
                  <a:spcPts val="800"/>
                </a:spcBef>
                <a:spcAft>
                  <a:spcPts val="533"/>
                </a:spcAft>
                <a:defRPr/>
              </a:pPr>
              <a:r>
                <a:rPr lang="en-US" sz="1200" dirty="0">
                  <a:ea typeface="Amazon Ember Display Light" panose="020F0403020204020204" pitchFamily="34" charset="0"/>
                  <a:cs typeface="Amazon Ember Display Light" panose="020F0403020204020204" pitchFamily="34" charset="0"/>
                </a:rPr>
                <a:t>Personalize product recommendations, forecast demand, and predict fraud</a:t>
              </a:r>
            </a:p>
          </p:txBody>
        </p:sp>
      </p:grpSp>
      <p:grpSp>
        <p:nvGrpSpPr>
          <p:cNvPr id="45" name="Group 44">
            <a:extLst>
              <a:ext uri="{FF2B5EF4-FFF2-40B4-BE49-F238E27FC236}">
                <a16:creationId xmlns:a16="http://schemas.microsoft.com/office/drawing/2014/main" id="{BDC9A6DE-B342-47EF-BCCB-B98E3C1C8730}"/>
              </a:ext>
            </a:extLst>
          </p:cNvPr>
          <p:cNvGrpSpPr/>
          <p:nvPr/>
        </p:nvGrpSpPr>
        <p:grpSpPr>
          <a:xfrm>
            <a:off x="9752602" y="4337700"/>
            <a:ext cx="2437347" cy="1916141"/>
            <a:chOff x="9752602" y="4337700"/>
            <a:chExt cx="2437347" cy="1916141"/>
          </a:xfrm>
        </p:grpSpPr>
        <p:cxnSp>
          <p:nvCxnSpPr>
            <p:cNvPr id="32" name="Straight Connector 31">
              <a:extLst>
                <a:ext uri="{FF2B5EF4-FFF2-40B4-BE49-F238E27FC236}">
                  <a16:creationId xmlns:a16="http://schemas.microsoft.com/office/drawing/2014/main" id="{6DB173BA-725D-4205-9ADC-05D437F7F498}"/>
                </a:ext>
              </a:extLst>
            </p:cNvPr>
            <p:cNvCxnSpPr>
              <a:cxnSpLocks/>
            </p:cNvCxnSpPr>
            <p:nvPr/>
          </p:nvCxnSpPr>
          <p:spPr>
            <a:xfrm>
              <a:off x="9754362" y="5138057"/>
              <a:ext cx="0" cy="1115784"/>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5C6E17-9B24-4C89-8AEE-C8A4B0A66BAB}"/>
                </a:ext>
              </a:extLst>
            </p:cNvPr>
            <p:cNvSpPr/>
            <p:nvPr/>
          </p:nvSpPr>
          <p:spPr>
            <a:xfrm>
              <a:off x="9752602" y="4337700"/>
              <a:ext cx="2437347" cy="443198"/>
            </a:xfrm>
            <a:prstGeom prst="rect">
              <a:avLst/>
            </a:prstGeom>
            <a:noFill/>
            <a:ln w="952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09551">
                <a:lnSpc>
                  <a:spcPct val="90000"/>
                </a:lnSpc>
                <a:defRPr/>
              </a:pPr>
              <a:r>
                <a:rPr lang="en-US" sz="1600" b="1" kern="0" dirty="0">
                  <a:solidFill>
                    <a:srgbClr val="FFFFFF"/>
                  </a:solidFill>
                </a:rPr>
                <a:t>Media &amp;</a:t>
              </a:r>
              <a:br>
                <a:rPr lang="en-US" sz="1600" b="1" kern="0" dirty="0">
                  <a:solidFill>
                    <a:srgbClr val="FFFFFF"/>
                  </a:solidFill>
                </a:rPr>
              </a:br>
              <a:r>
                <a:rPr lang="en-US" sz="1600" b="1" kern="0" dirty="0">
                  <a:solidFill>
                    <a:srgbClr val="FFFFFF"/>
                  </a:solidFill>
                </a:rPr>
                <a:t>entertainment</a:t>
              </a:r>
            </a:p>
          </p:txBody>
        </p:sp>
        <p:sp>
          <p:nvSpPr>
            <p:cNvPr id="42" name="TextBox 41">
              <a:extLst>
                <a:ext uri="{FF2B5EF4-FFF2-40B4-BE49-F238E27FC236}">
                  <a16:creationId xmlns:a16="http://schemas.microsoft.com/office/drawing/2014/main" id="{4F81A858-2714-4552-88AE-A572364A270F}"/>
                </a:ext>
              </a:extLst>
            </p:cNvPr>
            <p:cNvSpPr txBox="1"/>
            <p:nvPr/>
          </p:nvSpPr>
          <p:spPr>
            <a:xfrm>
              <a:off x="9928352" y="5138057"/>
              <a:ext cx="2085848" cy="923330"/>
            </a:xfrm>
            <a:prstGeom prst="rect">
              <a:avLst/>
            </a:prstGeom>
            <a:noFill/>
          </p:spPr>
          <p:txBody>
            <a:bodyPr wrap="square" rtlCol="0">
              <a:spAutoFit/>
            </a:bodyPr>
            <a:lstStyle/>
            <a:p>
              <a:pPr algn="ctr" defTabSz="609561">
                <a:lnSpc>
                  <a:spcPct val="90000"/>
                </a:lnSpc>
                <a:spcBef>
                  <a:spcPts val="800"/>
                </a:spcBef>
                <a:spcAft>
                  <a:spcPts val="533"/>
                </a:spcAft>
                <a:defRPr/>
              </a:pPr>
              <a:r>
                <a:rPr lang="en-US" sz="1200" dirty="0">
                  <a:ea typeface="Amazon Ember Display Light" panose="020F0403020204020204" pitchFamily="34" charset="0"/>
                  <a:cs typeface="Amazon Ember Display Light" panose="020F0403020204020204" pitchFamily="34" charset="0"/>
                </a:rPr>
                <a:t>Accelerate </a:t>
              </a:r>
              <a:br>
                <a:rPr lang="en-US" sz="1200" dirty="0">
                  <a:ea typeface="Amazon Ember Display Light" panose="020F0403020204020204" pitchFamily="34" charset="0"/>
                  <a:cs typeface="Amazon Ember Display Light" panose="020F0403020204020204" pitchFamily="34" charset="0"/>
                </a:rPr>
              </a:br>
              <a:r>
                <a:rPr lang="en-US" sz="1200" dirty="0">
                  <a:ea typeface="Amazon Ember Display Light" panose="020F0403020204020204" pitchFamily="34" charset="0"/>
                  <a:cs typeface="Amazon Ember Display Light" panose="020F0403020204020204" pitchFamily="34" charset="0"/>
                </a:rPr>
                <a:t>content creation and curation, increase</a:t>
              </a:r>
              <a:br>
                <a:rPr lang="en-US" sz="1200" dirty="0">
                  <a:ea typeface="Amazon Ember Display Light" panose="020F0403020204020204" pitchFamily="34" charset="0"/>
                  <a:cs typeface="Amazon Ember Display Light" panose="020F0403020204020204" pitchFamily="34" charset="0"/>
                </a:rPr>
              </a:br>
              <a:r>
                <a:rPr lang="en-US" sz="1200" dirty="0">
                  <a:ea typeface="Amazon Ember Display Light" panose="020F0403020204020204" pitchFamily="34" charset="0"/>
                  <a:cs typeface="Amazon Ember Display Light" panose="020F0403020204020204" pitchFamily="34" charset="0"/>
                </a:rPr>
                <a:t>customer engagement, </a:t>
              </a:r>
              <a:br>
                <a:rPr lang="en-US" sz="1200" dirty="0">
                  <a:ea typeface="Amazon Ember Display Light" panose="020F0403020204020204" pitchFamily="34" charset="0"/>
                  <a:cs typeface="Amazon Ember Display Light" panose="020F0403020204020204" pitchFamily="34" charset="0"/>
                </a:rPr>
              </a:br>
              <a:r>
                <a:rPr lang="en-US" sz="1200" dirty="0">
                  <a:ea typeface="Amazon Ember Display Light" panose="020F0403020204020204" pitchFamily="34" charset="0"/>
                  <a:cs typeface="Amazon Ember Display Light" panose="020F0403020204020204" pitchFamily="34" charset="0"/>
                </a:rPr>
                <a:t>and improve monetization</a:t>
              </a:r>
            </a:p>
          </p:txBody>
        </p:sp>
      </p:grpSp>
    </p:spTree>
    <p:extLst>
      <p:ext uri="{BB962C8B-B14F-4D97-AF65-F5344CB8AC3E}">
        <p14:creationId xmlns:p14="http://schemas.microsoft.com/office/powerpoint/2010/main" val="268002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nodeType="withEffect">
                                  <p:stCondLst>
                                    <p:cond delay="0"/>
                                  </p:stCondLst>
                                  <p:childTnLst>
                                    <p:animMotion origin="layout" path="M 0.01666 -0.00046 L 3.75E-6 1.85185E-6 " pathEditMode="relative" rAng="0" ptsTypes="AA">
                                      <p:cBhvr>
                                        <p:cTn id="9" dur="500" fill="hold"/>
                                        <p:tgtEl>
                                          <p:spTgt spid="4"/>
                                        </p:tgtEl>
                                        <p:attrNameLst>
                                          <p:attrName>ppt_x</p:attrName>
                                          <p:attrName>ppt_y</p:attrName>
                                        </p:attrNameLst>
                                      </p:cBhvr>
                                      <p:rCtr x="-83300" y="2300"/>
                                    </p:animMotion>
                                  </p:childTnLst>
                                </p:cTn>
                              </p:par>
                              <p:par>
                                <p:cTn id="10" presetID="10" presetClass="entr" presetSubtype="0"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100"/>
                                  </p:stCondLst>
                                  <p:childTnLst>
                                    <p:animMotion origin="layout" path="M 0.01666 -0.00046 L 3.75E-6 1.85185E-6 " pathEditMode="relative" rAng="0" ptsTypes="AA">
                                      <p:cBhvr>
                                        <p:cTn id="14" dur="500" fill="hold"/>
                                        <p:tgtEl>
                                          <p:spTgt spid="7"/>
                                        </p:tgtEl>
                                        <p:attrNameLst>
                                          <p:attrName>ppt_x</p:attrName>
                                          <p:attrName>ppt_y</p:attrName>
                                        </p:attrNameLst>
                                      </p:cBhvr>
                                      <p:rCtr x="-83300" y="2300"/>
                                    </p:animMotion>
                                  </p:childTnLst>
                                </p:cTn>
                              </p:par>
                              <p:par>
                                <p:cTn id="15" presetID="10" presetClass="entr" presetSubtype="0"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200"/>
                                  </p:stCondLst>
                                  <p:childTnLst>
                                    <p:animMotion origin="layout" path="M 0.01666 -0.00046 L 3.75E-6 1.85185E-6 " pathEditMode="relative" rAng="0" ptsTypes="AA">
                                      <p:cBhvr>
                                        <p:cTn id="19" dur="500" fill="hold"/>
                                        <p:tgtEl>
                                          <p:spTgt spid="8"/>
                                        </p:tgtEl>
                                        <p:attrNameLst>
                                          <p:attrName>ppt_x</p:attrName>
                                          <p:attrName>ppt_y</p:attrName>
                                        </p:attrNameLst>
                                      </p:cBhvr>
                                      <p:rCtr x="-83300" y="2300"/>
                                    </p:animMotion>
                                  </p:childTnLst>
                                </p:cTn>
                              </p:par>
                              <p:par>
                                <p:cTn id="20" presetID="10" presetClass="entr" presetSubtype="0" fill="hold" nodeType="withEffect">
                                  <p:stCondLst>
                                    <p:cond delay="3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50"/>
                                        <p:tgtEl>
                                          <p:spTgt spid="22"/>
                                        </p:tgtEl>
                                      </p:cBhvr>
                                    </p:animEffect>
                                  </p:childTnLst>
                                </p:cTn>
                              </p:par>
                              <p:par>
                                <p:cTn id="23" presetID="42" presetClass="path" presetSubtype="0" decel="100000" fill="hold" nodeType="withEffect">
                                  <p:stCondLst>
                                    <p:cond delay="300"/>
                                  </p:stCondLst>
                                  <p:childTnLst>
                                    <p:animMotion origin="layout" path="M 0.01666 -0.00046 L 3.75E-6 1.85185E-6 " pathEditMode="relative" rAng="0" ptsTypes="AA">
                                      <p:cBhvr>
                                        <p:cTn id="24" dur="500" fill="hold"/>
                                        <p:tgtEl>
                                          <p:spTgt spid="22"/>
                                        </p:tgtEl>
                                        <p:attrNameLst>
                                          <p:attrName>ppt_x</p:attrName>
                                          <p:attrName>ppt_y</p:attrName>
                                        </p:attrNameLst>
                                      </p:cBhvr>
                                      <p:rCtr x="-83300" y="2300"/>
                                    </p:animMotion>
                                  </p:childTnLst>
                                </p:cTn>
                              </p:par>
                              <p:par>
                                <p:cTn id="25" presetID="10" presetClass="entr" presetSubtype="0" fill="hold" nodeType="withEffect">
                                  <p:stCondLst>
                                    <p:cond delay="4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42" presetClass="path" presetSubtype="0" decel="100000" fill="hold" nodeType="withEffect">
                                  <p:stCondLst>
                                    <p:cond delay="400"/>
                                  </p:stCondLst>
                                  <p:childTnLst>
                                    <p:animMotion origin="layout" path="M 0.01666 -0.00046 L 3.75E-6 1.85185E-6 " pathEditMode="relative" rAng="0" ptsTypes="AA">
                                      <p:cBhvr>
                                        <p:cTn id="29" dur="500" fill="hold"/>
                                        <p:tgtEl>
                                          <p:spTgt spid="19"/>
                                        </p:tgtEl>
                                        <p:attrNameLst>
                                          <p:attrName>ppt_x</p:attrName>
                                          <p:attrName>ppt_y</p:attrName>
                                        </p:attrNameLst>
                                      </p:cBhvr>
                                      <p:rCtr x="-83300" y="2300"/>
                                    </p:animMotion>
                                  </p:childTnLst>
                                </p:cTn>
                              </p:par>
                              <p:par>
                                <p:cTn id="30" presetID="10" presetClass="entr" presetSubtype="0"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5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par>
                                <p:cTn id="38" presetID="42" presetClass="path" presetSubtype="0" decel="100000" fill="hold" grpId="1" nodeType="withEffect">
                                  <p:stCondLst>
                                    <p:cond delay="600"/>
                                  </p:stCondLst>
                                  <p:childTnLst>
                                    <p:animMotion origin="layout" path="M 0.01666 -0.00046 L 3.75E-6 1.85185E-6 " pathEditMode="relative" rAng="0" ptsTypes="AA">
                                      <p:cBhvr>
                                        <p:cTn id="39" dur="500" fill="hold"/>
                                        <p:tgtEl>
                                          <p:spTgt spid="28"/>
                                        </p:tgtEl>
                                        <p:attrNameLst>
                                          <p:attrName>ppt_x</p:attrName>
                                          <p:attrName>ppt_y</p:attrName>
                                        </p:attrNameLst>
                                      </p:cBhvr>
                                      <p:rCtr x="-83300" y="2300"/>
                                    </p:animMotion>
                                  </p:childTnLst>
                                </p:cTn>
                              </p:par>
                              <p:par>
                                <p:cTn id="40" presetID="10" presetClass="entr" presetSubtype="0" fill="hold" nodeType="withEffect">
                                  <p:stCondLst>
                                    <p:cond delay="7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50"/>
                                        <p:tgtEl>
                                          <p:spTgt spid="12"/>
                                        </p:tgtEl>
                                      </p:cBhvr>
                                    </p:animEffect>
                                  </p:childTnLst>
                                </p:cTn>
                              </p:par>
                              <p:par>
                                <p:cTn id="43" presetID="42" presetClass="path" presetSubtype="0" decel="100000" fill="hold" nodeType="withEffect">
                                  <p:stCondLst>
                                    <p:cond delay="700"/>
                                  </p:stCondLst>
                                  <p:childTnLst>
                                    <p:animMotion origin="layout" path="M 0.01667 -0.00046 L -2.08333E-7 -1.85185E-6 " pathEditMode="relative" rAng="0" ptsTypes="AA">
                                      <p:cBhvr>
                                        <p:cTn id="44" dur="500" fill="hold"/>
                                        <p:tgtEl>
                                          <p:spTgt spid="12"/>
                                        </p:tgtEl>
                                        <p:attrNameLst>
                                          <p:attrName>ppt_x</p:attrName>
                                          <p:attrName>ppt_y</p:attrName>
                                        </p:attrNameLst>
                                      </p:cBhvr>
                                      <p:rCtr x="-833" y="23"/>
                                    </p:animMotion>
                                  </p:childTnLst>
                                </p:cTn>
                              </p:par>
                              <p:par>
                                <p:cTn id="45" presetID="10" presetClass="entr" presetSubtype="0" fill="hold" nodeType="withEffect">
                                  <p:stCondLst>
                                    <p:cond delay="8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par>
                                <p:cTn id="48" presetID="42" presetClass="path" presetSubtype="0" decel="100000" fill="hold" nodeType="withEffect">
                                  <p:stCondLst>
                                    <p:cond delay="800"/>
                                  </p:stCondLst>
                                  <p:childTnLst>
                                    <p:animMotion origin="layout" path="M 0.01667 -0.00046 L 5.55112E-17 -7.40741E-7 " pathEditMode="relative" rAng="0" ptsTypes="AA">
                                      <p:cBhvr>
                                        <p:cTn id="49" dur="500" fill="hold"/>
                                        <p:tgtEl>
                                          <p:spTgt spid="13"/>
                                        </p:tgtEl>
                                        <p:attrNameLst>
                                          <p:attrName>ppt_x</p:attrName>
                                          <p:attrName>ppt_y</p:attrName>
                                        </p:attrNameLst>
                                      </p:cBhvr>
                                      <p:rCtr x="-833" y="23"/>
                                    </p:animMotion>
                                  </p:childTnLst>
                                </p:cTn>
                              </p:par>
                              <p:par>
                                <p:cTn id="50" presetID="10" presetClass="entr" presetSubtype="0" fill="hold" nodeType="withEffect">
                                  <p:stCondLst>
                                    <p:cond delay="9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250"/>
                                        <p:tgtEl>
                                          <p:spTgt spid="43"/>
                                        </p:tgtEl>
                                      </p:cBhvr>
                                    </p:animEffect>
                                  </p:childTnLst>
                                </p:cTn>
                              </p:par>
                              <p:par>
                                <p:cTn id="53" presetID="42" presetClass="path" presetSubtype="0" decel="100000" fill="hold" nodeType="withEffect">
                                  <p:stCondLst>
                                    <p:cond delay="900"/>
                                  </p:stCondLst>
                                  <p:childTnLst>
                                    <p:animMotion origin="layout" path="M 0.01666 -0.00046 L 1.875E-6 -7.40741E-7 " pathEditMode="relative" rAng="0" ptsTypes="AA">
                                      <p:cBhvr>
                                        <p:cTn id="54" dur="500" fill="hold"/>
                                        <p:tgtEl>
                                          <p:spTgt spid="43"/>
                                        </p:tgtEl>
                                        <p:attrNameLst>
                                          <p:attrName>ppt_x</p:attrName>
                                          <p:attrName>ppt_y</p:attrName>
                                        </p:attrNameLst>
                                      </p:cBhvr>
                                      <p:rCtr x="-833" y="23"/>
                                    </p:animMotion>
                                  </p:childTnLst>
                                </p:cTn>
                              </p:par>
                              <p:par>
                                <p:cTn id="55" presetID="10" presetClass="entr" presetSubtype="0" fill="hold" nodeType="withEffect">
                                  <p:stCondLst>
                                    <p:cond delay="10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250"/>
                                        <p:tgtEl>
                                          <p:spTgt spid="44"/>
                                        </p:tgtEl>
                                      </p:cBhvr>
                                    </p:animEffect>
                                  </p:childTnLst>
                                </p:cTn>
                              </p:par>
                              <p:par>
                                <p:cTn id="58" presetID="42" presetClass="path" presetSubtype="0" decel="100000" fill="hold" nodeType="withEffect">
                                  <p:stCondLst>
                                    <p:cond delay="1000"/>
                                  </p:stCondLst>
                                  <p:childTnLst>
                                    <p:animMotion origin="layout" path="M 0.01667 -0.00046 L -4.58333E-6 -2.59259E-6 " pathEditMode="relative" rAng="0" ptsTypes="AA">
                                      <p:cBhvr>
                                        <p:cTn id="59" dur="500" fill="hold"/>
                                        <p:tgtEl>
                                          <p:spTgt spid="44"/>
                                        </p:tgtEl>
                                        <p:attrNameLst>
                                          <p:attrName>ppt_x</p:attrName>
                                          <p:attrName>ppt_y</p:attrName>
                                        </p:attrNameLst>
                                      </p:cBhvr>
                                      <p:rCtr x="-833" y="23"/>
                                    </p:animMotion>
                                  </p:childTnLst>
                                </p:cTn>
                              </p:par>
                              <p:par>
                                <p:cTn id="60" presetID="10" presetClass="entr" presetSubtype="0" fill="hold" nodeType="withEffect">
                                  <p:stCondLst>
                                    <p:cond delay="11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250"/>
                                        <p:tgtEl>
                                          <p:spTgt spid="45"/>
                                        </p:tgtEl>
                                      </p:cBhvr>
                                    </p:animEffect>
                                  </p:childTnLst>
                                </p:cTn>
                              </p:par>
                              <p:par>
                                <p:cTn id="63" presetID="42" presetClass="path" presetSubtype="0" decel="100000" fill="hold" nodeType="withEffect">
                                  <p:stCondLst>
                                    <p:cond delay="1100"/>
                                  </p:stCondLst>
                                  <p:childTnLst>
                                    <p:animMotion origin="layout" path="M 0.01667 -0.00046 L 2.08333E-7 -7.40741E-7 " pathEditMode="relative" rAng="0" ptsTypes="AA">
                                      <p:cBhvr>
                                        <p:cTn id="64" dur="500" fill="hold"/>
                                        <p:tgtEl>
                                          <p:spTgt spid="45"/>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148127-A39B-48CE-8EB7-223ADEB8C110}"/>
              </a:ext>
            </a:extLst>
          </p:cNvPr>
          <p:cNvPicPr>
            <a:picLocks noChangeAspect="1"/>
          </p:cNvPicPr>
          <p:nvPr/>
        </p:nvPicPr>
        <p:blipFill rotWithShape="1">
          <a:blip r:embed="rId3"/>
          <a:srcRect l="3190" t="4297" r="3796" b="13228"/>
          <a:stretch/>
        </p:blipFill>
        <p:spPr>
          <a:xfrm>
            <a:off x="4659263" y="1318709"/>
            <a:ext cx="6936114" cy="3459490"/>
          </a:xfrm>
          <a:prstGeom prst="rect">
            <a:avLst/>
          </a:prstGeom>
        </p:spPr>
      </p:pic>
      <p:sp>
        <p:nvSpPr>
          <p:cNvPr id="4" name="Rectangle 3">
            <a:extLst>
              <a:ext uri="{FF2B5EF4-FFF2-40B4-BE49-F238E27FC236}">
                <a16:creationId xmlns:a16="http://schemas.microsoft.com/office/drawing/2014/main" id="{D6C49D19-9EC9-F3DB-95B3-49500697BDEB}"/>
              </a:ext>
            </a:extLst>
          </p:cNvPr>
          <p:cNvSpPr/>
          <p:nvPr/>
        </p:nvSpPr>
        <p:spPr>
          <a:xfrm>
            <a:off x="4618371" y="3987800"/>
            <a:ext cx="7017898" cy="17399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7" name="Picture 6" descr="A picture containing graphical user interface&#10;&#10;Description automatically generated">
            <a:extLst>
              <a:ext uri="{FF2B5EF4-FFF2-40B4-BE49-F238E27FC236}">
                <a16:creationId xmlns:a16="http://schemas.microsoft.com/office/drawing/2014/main" id="{3CE0FA12-C111-2E89-8516-E26018A5EDB3}"/>
              </a:ext>
            </a:extLst>
          </p:cNvPr>
          <p:cNvPicPr>
            <a:picLocks noChangeAspect="1"/>
          </p:cNvPicPr>
          <p:nvPr/>
        </p:nvPicPr>
        <p:blipFill>
          <a:blip r:embed="rId4"/>
          <a:stretch>
            <a:fillRect/>
          </a:stretch>
        </p:blipFill>
        <p:spPr>
          <a:xfrm>
            <a:off x="3386194" y="268833"/>
            <a:ext cx="9137668" cy="6858000"/>
          </a:xfrm>
          <a:prstGeom prst="rect">
            <a:avLst/>
          </a:prstGeom>
        </p:spPr>
      </p:pic>
      <p:sp>
        <p:nvSpPr>
          <p:cNvPr id="3" name="Diagonal Stripe 2">
            <a:extLst>
              <a:ext uri="{FF2B5EF4-FFF2-40B4-BE49-F238E27FC236}">
                <a16:creationId xmlns:a16="http://schemas.microsoft.com/office/drawing/2014/main" id="{AFA23164-DCE8-B82C-99A1-B1474C4EDBAC}"/>
              </a:ext>
            </a:extLst>
          </p:cNvPr>
          <p:cNvSpPr/>
          <p:nvPr/>
        </p:nvSpPr>
        <p:spPr>
          <a:xfrm>
            <a:off x="-1" y="-1"/>
            <a:ext cx="1955303" cy="1955303"/>
          </a:xfrm>
          <a:prstGeom prst="diagStrip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5" name="Title 1">
            <a:extLst>
              <a:ext uri="{FF2B5EF4-FFF2-40B4-BE49-F238E27FC236}">
                <a16:creationId xmlns:a16="http://schemas.microsoft.com/office/drawing/2014/main" id="{C3BB3C21-0651-4AA0-BCEC-B603DEC19377}"/>
              </a:ext>
            </a:extLst>
          </p:cNvPr>
          <p:cNvSpPr txBox="1">
            <a:spLocks/>
          </p:cNvSpPr>
          <p:nvPr/>
        </p:nvSpPr>
        <p:spPr>
          <a:xfrm>
            <a:off x="555731" y="2937719"/>
            <a:ext cx="3409320" cy="1222801"/>
          </a:xfrm>
          <a:prstGeom prst="rect">
            <a:avLst/>
          </a:prstGeom>
        </p:spPr>
        <p:txBody>
          <a:bodyPr vert="horz" lIns="0" tIns="146304" rIns="91440" bIns="146304" rtlCol="0" anchor="t" anchorCtr="0">
            <a:noAutofit/>
          </a:bodyPr>
          <a:lstStyle>
            <a:lvl1pPr lvl="0">
              <a:lnSpc>
                <a:spcPct val="90000"/>
              </a:lnSpc>
              <a:spcBef>
                <a:spcPct val="0"/>
              </a:spcBef>
              <a:buNone/>
              <a:defRPr sz="4000" spc="-100" baseline="0">
                <a:latin typeface="+mj-lt"/>
                <a:ea typeface="+mj-ea"/>
                <a:cs typeface="+mj-cs"/>
              </a:defRPr>
            </a:lvl1pPr>
          </a:lstStyle>
          <a:p>
            <a:r>
              <a:rPr lang="en-US" dirty="0">
                <a:solidFill>
                  <a:schemeClr val="accent4"/>
                </a:solidFill>
                <a:ea typeface="Amazon Ember Medium" panose="020B0603020204020204" pitchFamily="34" charset="0"/>
                <a:cs typeface="Amazon Ember Medium" panose="020B0603020204020204" pitchFamily="34" charset="0"/>
              </a:rPr>
              <a:t>AI Use Case Explorer</a:t>
            </a:r>
          </a:p>
        </p:txBody>
      </p:sp>
      <p:pic>
        <p:nvPicPr>
          <p:cNvPr id="16" name="Graphic 15">
            <a:extLst>
              <a:ext uri="{FF2B5EF4-FFF2-40B4-BE49-F238E27FC236}">
                <a16:creationId xmlns:a16="http://schemas.microsoft.com/office/drawing/2014/main" id="{D21F5E5D-DEE8-4174-8F02-71A3F426E2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731" y="1468781"/>
            <a:ext cx="1477588" cy="1477588"/>
          </a:xfrm>
          <a:prstGeom prst="rect">
            <a:avLst/>
          </a:prstGeom>
        </p:spPr>
      </p:pic>
      <p:sp>
        <p:nvSpPr>
          <p:cNvPr id="17" name="TextBox 16">
            <a:extLst>
              <a:ext uri="{FF2B5EF4-FFF2-40B4-BE49-F238E27FC236}">
                <a16:creationId xmlns:a16="http://schemas.microsoft.com/office/drawing/2014/main" id="{8E41B6F1-F324-4C07-B060-9A7715D122D1}"/>
              </a:ext>
            </a:extLst>
          </p:cNvPr>
          <p:cNvSpPr txBox="1"/>
          <p:nvPr/>
        </p:nvSpPr>
        <p:spPr>
          <a:xfrm>
            <a:off x="596623" y="4345029"/>
            <a:ext cx="3409320" cy="1107996"/>
          </a:xfrm>
          <a:prstGeom prst="rect">
            <a:avLst/>
          </a:prstGeom>
          <a:noFill/>
        </p:spPr>
        <p:txBody>
          <a:bodyPr wrap="square" lIns="0" tIns="0" rIns="0" bIns="0" rtlCol="0">
            <a:spAutoFit/>
          </a:bodyPr>
          <a:lstStyle/>
          <a:p>
            <a:pPr defTabSz="1264510">
              <a:lnSpc>
                <a:spcPct val="90000"/>
              </a:lnSpc>
              <a:defRPr/>
            </a:pPr>
            <a:r>
              <a:rPr lang="en-US" sz="2000" dirty="0">
                <a:cs typeface="Arial" panose="020B0604020202020204" pitchFamily="34" charset="0"/>
              </a:rPr>
              <a:t>Easily find the most relevant AI use cases with related content and guidance to make them real</a:t>
            </a:r>
          </a:p>
        </p:txBody>
      </p:sp>
      <p:sp>
        <p:nvSpPr>
          <p:cNvPr id="2" name="Diagonal Stripe 1">
            <a:extLst>
              <a:ext uri="{FF2B5EF4-FFF2-40B4-BE49-F238E27FC236}">
                <a16:creationId xmlns:a16="http://schemas.microsoft.com/office/drawing/2014/main" id="{DDEE65BA-0A12-18E1-AB62-AB50102E4EBD}"/>
              </a:ext>
            </a:extLst>
          </p:cNvPr>
          <p:cNvSpPr/>
          <p:nvPr/>
        </p:nvSpPr>
        <p:spPr>
          <a:xfrm>
            <a:off x="0" y="0"/>
            <a:ext cx="1828800" cy="182880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3" name="Rectangle 12">
            <a:extLst>
              <a:ext uri="{FF2B5EF4-FFF2-40B4-BE49-F238E27FC236}">
                <a16:creationId xmlns:a16="http://schemas.microsoft.com/office/drawing/2014/main" id="{9F133B01-8ACE-49F3-B273-C63A87269381}"/>
              </a:ext>
            </a:extLst>
          </p:cNvPr>
          <p:cNvSpPr/>
          <p:nvPr/>
        </p:nvSpPr>
        <p:spPr>
          <a:xfrm rot="18900281">
            <a:off x="-293391" y="311135"/>
            <a:ext cx="2089110" cy="724415"/>
          </a:xfrm>
          <a:prstGeom prst="rect">
            <a:avLst/>
          </a:prstGeom>
        </p:spPr>
        <p:txBody>
          <a:bodyPr wrap="square" anchor="ctr" anchorCtr="0">
            <a:noAutofit/>
          </a:bodyPr>
          <a:lstStyle/>
          <a:p>
            <a:pPr algn="ctr" defTabSz="609551">
              <a:lnSpc>
                <a:spcPct val="90000"/>
              </a:lnSpc>
            </a:pPr>
            <a:r>
              <a:rPr lang="en-US" sz="3600" dirty="0">
                <a:latin typeface="+mj-lt"/>
              </a:rPr>
              <a:t>NEW!</a:t>
            </a:r>
          </a:p>
        </p:txBody>
      </p:sp>
      <p:pic>
        <p:nvPicPr>
          <p:cNvPr id="10" name="Picture 9">
            <a:extLst>
              <a:ext uri="{FF2B5EF4-FFF2-40B4-BE49-F238E27FC236}">
                <a16:creationId xmlns:a16="http://schemas.microsoft.com/office/drawing/2014/main" id="{7FC5A88B-3632-429D-9E14-0756A81FEC54}"/>
              </a:ext>
            </a:extLst>
          </p:cNvPr>
          <p:cNvPicPr>
            <a:picLocks noChangeAspect="1"/>
          </p:cNvPicPr>
          <p:nvPr/>
        </p:nvPicPr>
        <p:blipFill rotWithShape="1">
          <a:blip r:embed="rId3"/>
          <a:srcRect l="23237" t="55940" r="24389" b="15182"/>
          <a:stretch/>
        </p:blipFill>
        <p:spPr>
          <a:xfrm>
            <a:off x="4847247" y="3429000"/>
            <a:ext cx="6525782" cy="2024025"/>
          </a:xfrm>
          <a:prstGeom prst="rect">
            <a:avLst/>
          </a:prstGeom>
        </p:spPr>
      </p:pic>
      <p:sp>
        <p:nvSpPr>
          <p:cNvPr id="14" name="TextBox 13">
            <a:extLst>
              <a:ext uri="{FF2B5EF4-FFF2-40B4-BE49-F238E27FC236}">
                <a16:creationId xmlns:a16="http://schemas.microsoft.com/office/drawing/2014/main" id="{37FA7DC8-F4B9-70E9-9AC2-1451768E71C0}"/>
              </a:ext>
            </a:extLst>
          </p:cNvPr>
          <p:cNvSpPr txBox="1"/>
          <p:nvPr/>
        </p:nvSpPr>
        <p:spPr>
          <a:xfrm>
            <a:off x="4391132" y="319399"/>
            <a:ext cx="7438012" cy="707886"/>
          </a:xfrm>
          <a:prstGeom prst="rect">
            <a:avLst/>
          </a:prstGeom>
          <a:noFill/>
        </p:spPr>
        <p:txBody>
          <a:bodyPr wrap="square" lIns="0" rIns="0" rtlCol="0">
            <a:spAutoFit/>
          </a:bodyPr>
          <a:lstStyle/>
          <a:p>
            <a:pPr algn="ctr"/>
            <a:r>
              <a:rPr lang="en-US" sz="4000" dirty="0">
                <a:solidFill>
                  <a:schemeClr val="accent4"/>
                </a:solidFill>
                <a:latin typeface="+mj-lt"/>
              </a:rPr>
              <a:t>aiexplorer</a:t>
            </a:r>
            <a:r>
              <a:rPr lang="en-US" sz="4000" dirty="0">
                <a:latin typeface="+mj-lt"/>
              </a:rPr>
              <a:t>.aws.amazon.com</a:t>
            </a:r>
          </a:p>
        </p:txBody>
      </p:sp>
    </p:spTree>
    <p:extLst>
      <p:ext uri="{BB962C8B-B14F-4D97-AF65-F5344CB8AC3E}">
        <p14:creationId xmlns:p14="http://schemas.microsoft.com/office/powerpoint/2010/main" val="308630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C9CB3D5-F3F4-45E3-8D3C-C65C21F4E04A}"/>
              </a:ext>
            </a:extLst>
          </p:cNvPr>
          <p:cNvSpPr/>
          <p:nvPr/>
        </p:nvSpPr>
        <p:spPr>
          <a:xfrm>
            <a:off x="0" y="1694329"/>
            <a:ext cx="12192000" cy="4329182"/>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Amazon Ember Display"/>
              <a:ea typeface="+mn-ea"/>
              <a:cs typeface="+mn-cs"/>
            </a:endParaRPr>
          </a:p>
        </p:txBody>
      </p:sp>
      <p:sp>
        <p:nvSpPr>
          <p:cNvPr id="72" name="Rectangle 71">
            <a:extLst>
              <a:ext uri="{FF2B5EF4-FFF2-40B4-BE49-F238E27FC236}">
                <a16:creationId xmlns:a16="http://schemas.microsoft.com/office/drawing/2014/main" id="{E725BF01-74D0-44B3-AAE4-B4FA7BB0A8D8}"/>
              </a:ext>
            </a:extLst>
          </p:cNvPr>
          <p:cNvSpPr/>
          <p:nvPr/>
        </p:nvSpPr>
        <p:spPr>
          <a:xfrm>
            <a:off x="27021" y="2320660"/>
            <a:ext cx="12188952" cy="3038016"/>
          </a:xfrm>
          <a:prstGeom prst="rect">
            <a:avLst/>
          </a:prstGeom>
          <a:gradFill>
            <a:gsLst>
              <a:gs pos="15000">
                <a:schemeClr val="accent1">
                  <a:alpha val="90000"/>
                </a:schemeClr>
              </a:gs>
              <a:gs pos="80000">
                <a:schemeClr val="accent2">
                  <a:alpha val="90000"/>
                </a:schemeClr>
              </a:gs>
            </a:gsLst>
            <a:lin ang="0" scaled="0"/>
          </a:gradFill>
          <a:ln w="9525" cap="flat" cmpd="sng" algn="ctr">
            <a:noFill/>
            <a:prstDash val="solid"/>
          </a:ln>
          <a:effectLst/>
        </p:spPr>
        <p:txBody>
          <a:bodyPr rtlCol="0" anchor="ctr"/>
          <a:lstStyle/>
          <a:p>
            <a:pPr marL="0" marR="0" lvl="0" indent="0" algn="ctr" defTabSz="609551"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mn-cs"/>
            </a:endParaRPr>
          </a:p>
        </p:txBody>
      </p:sp>
      <p:sp>
        <p:nvSpPr>
          <p:cNvPr id="4" name="Title 3">
            <a:extLst>
              <a:ext uri="{FF2B5EF4-FFF2-40B4-BE49-F238E27FC236}">
                <a16:creationId xmlns:a16="http://schemas.microsoft.com/office/drawing/2014/main" id="{76136DA7-A1EE-410B-B43A-ECB574AB37A5}"/>
              </a:ext>
            </a:extLst>
          </p:cNvPr>
          <p:cNvSpPr>
            <a:spLocks noGrp="1"/>
          </p:cNvSpPr>
          <p:nvPr>
            <p:ph type="title"/>
          </p:nvPr>
        </p:nvSpPr>
        <p:spPr>
          <a:xfrm>
            <a:off x="609600" y="378869"/>
            <a:ext cx="10972800" cy="978729"/>
          </a:xfrm>
        </p:spPr>
        <p:txBody>
          <a:bodyPr/>
          <a:lstStyle/>
          <a:p>
            <a:r>
              <a:rPr lang="en-US" dirty="0"/>
              <a:t>With the growth of AI comes the recognition that we must all use it </a:t>
            </a:r>
            <a:r>
              <a:rPr lang="en-US" dirty="0">
                <a:solidFill>
                  <a:schemeClr val="accent2"/>
                </a:solidFill>
              </a:rPr>
              <a:t>responsibly</a:t>
            </a:r>
          </a:p>
        </p:txBody>
      </p:sp>
      <p:grpSp>
        <p:nvGrpSpPr>
          <p:cNvPr id="33" name="Group 32">
            <a:extLst>
              <a:ext uri="{FF2B5EF4-FFF2-40B4-BE49-F238E27FC236}">
                <a16:creationId xmlns:a16="http://schemas.microsoft.com/office/drawing/2014/main" id="{35EA7C9B-5816-480C-22D3-306D33DC7F80}"/>
              </a:ext>
            </a:extLst>
          </p:cNvPr>
          <p:cNvGrpSpPr/>
          <p:nvPr/>
        </p:nvGrpSpPr>
        <p:grpSpPr>
          <a:xfrm>
            <a:off x="9787652" y="2515668"/>
            <a:ext cx="1794748" cy="2648002"/>
            <a:chOff x="9787652" y="2515668"/>
            <a:chExt cx="1794748" cy="2648002"/>
          </a:xfrm>
        </p:grpSpPr>
        <p:sp>
          <p:nvSpPr>
            <p:cNvPr id="49" name="Rectangle: Rounded Corners 48">
              <a:extLst>
                <a:ext uri="{FF2B5EF4-FFF2-40B4-BE49-F238E27FC236}">
                  <a16:creationId xmlns:a16="http://schemas.microsoft.com/office/drawing/2014/main" id="{BD2C8CA9-ECB3-45F0-B09C-041BFB894D70}"/>
                </a:ext>
              </a:extLst>
            </p:cNvPr>
            <p:cNvSpPr/>
            <p:nvPr/>
          </p:nvSpPr>
          <p:spPr>
            <a:xfrm>
              <a:off x="9787652" y="2515668"/>
              <a:ext cx="1794748" cy="2648002"/>
            </a:xfrm>
            <a:prstGeom prst="roundRect">
              <a:avLst>
                <a:gd name="adj" fmla="val 4396"/>
              </a:avLst>
            </a:prstGeom>
            <a:solidFill>
              <a:schemeClr val="bg1"/>
            </a:solidFill>
            <a:ln w="28575">
              <a:gradFill flip="none" rotWithShape="1">
                <a:gsLst>
                  <a:gs pos="0">
                    <a:schemeClr val="accent1"/>
                  </a:gs>
                  <a:gs pos="100000">
                    <a:schemeClr val="accent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1005840" rIns="91440" bIns="91440" rtlCol="0" anchor="t" anchorCtr="0"/>
            <a:lstStyle/>
            <a:p>
              <a:pPr algn="ctr">
                <a:lnSpc>
                  <a:spcPct val="90000"/>
                </a:lnSpc>
              </a:pPr>
              <a:endParaRPr lang="en-US" dirty="0">
                <a:solidFill>
                  <a:schemeClr val="tx2"/>
                </a:solidFill>
              </a:endParaRPr>
            </a:p>
            <a:p>
              <a:pPr algn="ctr">
                <a:lnSpc>
                  <a:spcPct val="90000"/>
                </a:lnSpc>
              </a:pPr>
              <a:r>
                <a:rPr lang="en-US" dirty="0">
                  <a:solidFill>
                    <a:schemeClr val="tx2"/>
                  </a:solidFill>
                </a:rPr>
                <a:t>Advance the science behind responsible AI</a:t>
              </a:r>
            </a:p>
          </p:txBody>
        </p:sp>
        <p:grpSp>
          <p:nvGrpSpPr>
            <p:cNvPr id="29" name="Group 28">
              <a:extLst>
                <a:ext uri="{FF2B5EF4-FFF2-40B4-BE49-F238E27FC236}">
                  <a16:creationId xmlns:a16="http://schemas.microsoft.com/office/drawing/2014/main" id="{E7296E60-053D-2C68-5189-78E7F8577061}"/>
                </a:ext>
              </a:extLst>
            </p:cNvPr>
            <p:cNvGrpSpPr/>
            <p:nvPr/>
          </p:nvGrpSpPr>
          <p:grpSpPr>
            <a:xfrm>
              <a:off x="10351873" y="2752025"/>
              <a:ext cx="666306" cy="738537"/>
              <a:chOff x="10284228" y="2811779"/>
              <a:chExt cx="734233" cy="813828"/>
            </a:xfrm>
          </p:grpSpPr>
          <p:sp>
            <p:nvSpPr>
              <p:cNvPr id="51" name="Freeform: Shape 50">
                <a:extLst>
                  <a:ext uri="{FF2B5EF4-FFF2-40B4-BE49-F238E27FC236}">
                    <a16:creationId xmlns:a16="http://schemas.microsoft.com/office/drawing/2014/main" id="{A230BE1A-0489-49CE-AF89-22FF55C961C4}"/>
                  </a:ext>
                </a:extLst>
              </p:cNvPr>
              <p:cNvSpPr/>
              <p:nvPr/>
            </p:nvSpPr>
            <p:spPr>
              <a:xfrm>
                <a:off x="10414998" y="2940801"/>
                <a:ext cx="475525" cy="529318"/>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52" name="Freeform: Shape 51">
                <a:extLst>
                  <a:ext uri="{FF2B5EF4-FFF2-40B4-BE49-F238E27FC236}">
                    <a16:creationId xmlns:a16="http://schemas.microsoft.com/office/drawing/2014/main" id="{81F20F59-76FD-4CD8-86D3-4C05DE51178E}"/>
                  </a:ext>
                </a:extLst>
              </p:cNvPr>
              <p:cNvSpPr/>
              <p:nvPr/>
            </p:nvSpPr>
            <p:spPr>
              <a:xfrm>
                <a:off x="10644269" y="3256186"/>
                <a:ext cx="16982" cy="215035"/>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53" name="Freeform: Shape 52">
                <a:extLst>
                  <a:ext uri="{FF2B5EF4-FFF2-40B4-BE49-F238E27FC236}">
                    <a16:creationId xmlns:a16="http://schemas.microsoft.com/office/drawing/2014/main" id="{2E25B308-D657-4741-AF53-55CD06A1F2FC}"/>
                  </a:ext>
                </a:extLst>
              </p:cNvPr>
              <p:cNvSpPr/>
              <p:nvPr/>
            </p:nvSpPr>
            <p:spPr>
              <a:xfrm>
                <a:off x="10593320" y="3254531"/>
                <a:ext cx="118881" cy="16541"/>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54" name="Freeform: Shape 53">
                <a:extLst>
                  <a:ext uri="{FF2B5EF4-FFF2-40B4-BE49-F238E27FC236}">
                    <a16:creationId xmlns:a16="http://schemas.microsoft.com/office/drawing/2014/main" id="{5AD92ED6-46DD-401D-BEC2-D35A90246B8D}"/>
                  </a:ext>
                </a:extLst>
              </p:cNvPr>
              <p:cNvSpPr/>
              <p:nvPr/>
            </p:nvSpPr>
            <p:spPr>
              <a:xfrm>
                <a:off x="10495384" y="2811779"/>
                <a:ext cx="50949" cy="10476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1EC30C4D-0DA8-405C-8178-48902DB18D49}"/>
                  </a:ext>
                </a:extLst>
              </p:cNvPr>
              <p:cNvSpPr/>
              <p:nvPr/>
            </p:nvSpPr>
            <p:spPr>
              <a:xfrm>
                <a:off x="10284228" y="3269419"/>
                <a:ext cx="107559" cy="49624"/>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52882378-B32E-4576-A2B0-3F069B77A6BF}"/>
                  </a:ext>
                </a:extLst>
              </p:cNvPr>
              <p:cNvSpPr/>
              <p:nvPr/>
            </p:nvSpPr>
            <p:spPr>
              <a:xfrm>
                <a:off x="10910902" y="3016891"/>
                <a:ext cx="107559" cy="49624"/>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735CA0A6-E523-4B96-AECC-07953669F607}"/>
                  </a:ext>
                </a:extLst>
              </p:cNvPr>
              <p:cNvSpPr/>
              <p:nvPr/>
            </p:nvSpPr>
            <p:spPr>
              <a:xfrm>
                <a:off x="10284228" y="3016891"/>
                <a:ext cx="107559" cy="49624"/>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D67D266D-9DE8-4D90-ADA9-DA41409FF8BF}"/>
                  </a:ext>
                </a:extLst>
              </p:cNvPr>
              <p:cNvSpPr/>
              <p:nvPr/>
            </p:nvSpPr>
            <p:spPr>
              <a:xfrm>
                <a:off x="10910902" y="3269970"/>
                <a:ext cx="107559" cy="49624"/>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217B961C-689F-4901-9AC5-CC7225A7D733}"/>
                  </a:ext>
                </a:extLst>
              </p:cNvPr>
              <p:cNvSpPr/>
              <p:nvPr/>
            </p:nvSpPr>
            <p:spPr>
              <a:xfrm>
                <a:off x="10754658" y="2811779"/>
                <a:ext cx="50949" cy="10476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E7ED3AE1-FCC9-4DD7-9714-7361BCC12D23}"/>
                  </a:ext>
                </a:extLst>
              </p:cNvPr>
              <p:cNvSpPr/>
              <p:nvPr/>
            </p:nvSpPr>
            <p:spPr>
              <a:xfrm>
                <a:off x="10545201" y="3478389"/>
                <a:ext cx="209457" cy="44111"/>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61" name="Freeform: Shape 60">
                <a:extLst>
                  <a:ext uri="{FF2B5EF4-FFF2-40B4-BE49-F238E27FC236}">
                    <a16:creationId xmlns:a16="http://schemas.microsoft.com/office/drawing/2014/main" id="{EEB653AD-8ECF-4D03-AD4C-5F68A7C02115}"/>
                  </a:ext>
                </a:extLst>
              </p:cNvPr>
              <p:cNvSpPr/>
              <p:nvPr/>
            </p:nvSpPr>
            <p:spPr>
              <a:xfrm>
                <a:off x="10545201" y="3530219"/>
                <a:ext cx="209457" cy="44111"/>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62" name="Freeform: Shape 61">
                <a:extLst>
                  <a:ext uri="{FF2B5EF4-FFF2-40B4-BE49-F238E27FC236}">
                    <a16:creationId xmlns:a16="http://schemas.microsoft.com/office/drawing/2014/main" id="{52E8DDF3-F501-41F6-BC06-76D1CA1800B2}"/>
                  </a:ext>
                </a:extLst>
              </p:cNvPr>
              <p:cNvSpPr/>
              <p:nvPr/>
            </p:nvSpPr>
            <p:spPr>
              <a:xfrm>
                <a:off x="10597283" y="3581496"/>
                <a:ext cx="107559" cy="44111"/>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grpSp>
      </p:grpSp>
      <p:grpSp>
        <p:nvGrpSpPr>
          <p:cNvPr id="31" name="Group 30">
            <a:extLst>
              <a:ext uri="{FF2B5EF4-FFF2-40B4-BE49-F238E27FC236}">
                <a16:creationId xmlns:a16="http://schemas.microsoft.com/office/drawing/2014/main" id="{29D1F771-7F43-A41C-BBF7-8E79D91E31B5}"/>
              </a:ext>
            </a:extLst>
          </p:cNvPr>
          <p:cNvGrpSpPr/>
          <p:nvPr/>
        </p:nvGrpSpPr>
        <p:grpSpPr>
          <a:xfrm>
            <a:off x="5913134" y="2515668"/>
            <a:ext cx="1794748" cy="2648002"/>
            <a:chOff x="6006971" y="2515668"/>
            <a:chExt cx="1794748" cy="2648002"/>
          </a:xfrm>
        </p:grpSpPr>
        <p:sp>
          <p:nvSpPr>
            <p:cNvPr id="14" name="Rectangle: Rounded Corners 13">
              <a:extLst>
                <a:ext uri="{FF2B5EF4-FFF2-40B4-BE49-F238E27FC236}">
                  <a16:creationId xmlns:a16="http://schemas.microsoft.com/office/drawing/2014/main" id="{2AFE59A6-168A-34A3-C5C0-3B11E1A26063}"/>
                </a:ext>
              </a:extLst>
            </p:cNvPr>
            <p:cNvSpPr/>
            <p:nvPr/>
          </p:nvSpPr>
          <p:spPr>
            <a:xfrm>
              <a:off x="6006971" y="2515668"/>
              <a:ext cx="1794748" cy="2648002"/>
            </a:xfrm>
            <a:prstGeom prst="roundRect">
              <a:avLst>
                <a:gd name="adj" fmla="val 4396"/>
              </a:avLst>
            </a:prstGeom>
            <a:solidFill>
              <a:schemeClr val="bg1"/>
            </a:solidFill>
            <a:ln w="28575">
              <a:gradFill flip="none" rotWithShape="1">
                <a:gsLst>
                  <a:gs pos="0">
                    <a:schemeClr val="accent1"/>
                  </a:gs>
                  <a:gs pos="100000">
                    <a:schemeClr val="accent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1005840" rIns="91440" bIns="91440" rtlCol="0" anchor="t" anchorCtr="0"/>
            <a:lstStyle/>
            <a:p>
              <a:pPr algn="ctr">
                <a:lnSpc>
                  <a:spcPct val="90000"/>
                </a:lnSpc>
              </a:pPr>
              <a:endParaRPr lang="en-US" dirty="0">
                <a:solidFill>
                  <a:schemeClr val="tx2"/>
                </a:solidFill>
              </a:endParaRPr>
            </a:p>
            <a:p>
              <a:pPr algn="ctr">
                <a:lnSpc>
                  <a:spcPct val="90000"/>
                </a:lnSpc>
              </a:pPr>
              <a:r>
                <a:rPr lang="en-US" dirty="0">
                  <a:solidFill>
                    <a:schemeClr val="tx2"/>
                  </a:solidFill>
                </a:rPr>
                <a:t>Integrate responsible </a:t>
              </a:r>
              <a:br>
                <a:rPr lang="en-US" dirty="0">
                  <a:solidFill>
                    <a:schemeClr val="tx2"/>
                  </a:solidFill>
                </a:rPr>
              </a:br>
              <a:r>
                <a:rPr lang="en-US" dirty="0">
                  <a:solidFill>
                    <a:schemeClr val="tx2"/>
                  </a:solidFill>
                </a:rPr>
                <a:t>AI into the end-to-end </a:t>
              </a:r>
              <a:br>
                <a:rPr lang="en-US" dirty="0">
                  <a:solidFill>
                    <a:schemeClr val="tx2"/>
                  </a:solidFill>
                </a:rPr>
              </a:br>
              <a:r>
                <a:rPr lang="en-US" dirty="0">
                  <a:solidFill>
                    <a:schemeClr val="tx2"/>
                  </a:solidFill>
                </a:rPr>
                <a:t>ML lifecycle</a:t>
              </a:r>
            </a:p>
          </p:txBody>
        </p:sp>
        <p:grpSp>
          <p:nvGrpSpPr>
            <p:cNvPr id="27" name="Group 26">
              <a:extLst>
                <a:ext uri="{FF2B5EF4-FFF2-40B4-BE49-F238E27FC236}">
                  <a16:creationId xmlns:a16="http://schemas.microsoft.com/office/drawing/2014/main" id="{D8767D3D-8FF9-A2E3-BFD6-9B03DB42995B}"/>
                </a:ext>
              </a:extLst>
            </p:cNvPr>
            <p:cNvGrpSpPr/>
            <p:nvPr/>
          </p:nvGrpSpPr>
          <p:grpSpPr>
            <a:xfrm>
              <a:off x="6533856" y="2752025"/>
              <a:ext cx="740978" cy="738537"/>
              <a:chOff x="6549807" y="2837036"/>
              <a:chExt cx="720285" cy="717912"/>
            </a:xfrm>
          </p:grpSpPr>
          <p:sp>
            <p:nvSpPr>
              <p:cNvPr id="144" name="Freeform: Shape 143">
                <a:extLst>
                  <a:ext uri="{FF2B5EF4-FFF2-40B4-BE49-F238E27FC236}">
                    <a16:creationId xmlns:a16="http://schemas.microsoft.com/office/drawing/2014/main" id="{F2B50FD3-9A2F-4E7B-83BB-61DFE21227CF}"/>
                  </a:ext>
                </a:extLst>
              </p:cNvPr>
              <p:cNvSpPr/>
              <p:nvPr/>
            </p:nvSpPr>
            <p:spPr>
              <a:xfrm>
                <a:off x="6549807" y="3114114"/>
                <a:ext cx="17799" cy="172062"/>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45" name="Freeform: Shape 144">
                <a:extLst>
                  <a:ext uri="{FF2B5EF4-FFF2-40B4-BE49-F238E27FC236}">
                    <a16:creationId xmlns:a16="http://schemas.microsoft.com/office/drawing/2014/main" id="{9C090675-64B5-4C6E-9ED3-9AE2E92DC2C3}"/>
                  </a:ext>
                </a:extLst>
              </p:cNvPr>
              <p:cNvSpPr/>
              <p:nvPr/>
            </p:nvSpPr>
            <p:spPr>
              <a:xfrm>
                <a:off x="6725429" y="2968751"/>
                <a:ext cx="100864" cy="237327"/>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46" name="Freeform: Shape 145">
                <a:extLst>
                  <a:ext uri="{FF2B5EF4-FFF2-40B4-BE49-F238E27FC236}">
                    <a16:creationId xmlns:a16="http://schemas.microsoft.com/office/drawing/2014/main" id="{8126AF32-AEAF-4B71-9FC5-DBAE24B1B381}"/>
                  </a:ext>
                </a:extLst>
              </p:cNvPr>
              <p:cNvSpPr/>
              <p:nvPr/>
            </p:nvSpPr>
            <p:spPr>
              <a:xfrm>
                <a:off x="6637618" y="3056562"/>
                <a:ext cx="100864" cy="59331"/>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47" name="Freeform: Shape 146">
                <a:extLst>
                  <a:ext uri="{FF2B5EF4-FFF2-40B4-BE49-F238E27FC236}">
                    <a16:creationId xmlns:a16="http://schemas.microsoft.com/office/drawing/2014/main" id="{1A078730-98CD-4909-A455-62CC7F420BB7}"/>
                  </a:ext>
                </a:extLst>
              </p:cNvPr>
              <p:cNvSpPr/>
              <p:nvPr/>
            </p:nvSpPr>
            <p:spPr>
              <a:xfrm>
                <a:off x="6725429" y="2889841"/>
                <a:ext cx="17799" cy="124596"/>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48" name="Freeform: Shape 147">
                <a:extLst>
                  <a:ext uri="{FF2B5EF4-FFF2-40B4-BE49-F238E27FC236}">
                    <a16:creationId xmlns:a16="http://schemas.microsoft.com/office/drawing/2014/main" id="{E08E71E2-06E3-42CB-82A1-A560896A553B}"/>
                  </a:ext>
                </a:extLst>
              </p:cNvPr>
              <p:cNvSpPr/>
              <p:nvPr/>
            </p:nvSpPr>
            <p:spPr>
              <a:xfrm>
                <a:off x="6549807" y="3143187"/>
                <a:ext cx="100864" cy="65265"/>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49" name="Freeform: Shape 148">
                <a:extLst>
                  <a:ext uri="{FF2B5EF4-FFF2-40B4-BE49-F238E27FC236}">
                    <a16:creationId xmlns:a16="http://schemas.microsoft.com/office/drawing/2014/main" id="{596E9D58-FF7E-4AA9-972C-8C28E23CF7C4}"/>
                  </a:ext>
                </a:extLst>
              </p:cNvPr>
              <p:cNvSpPr/>
              <p:nvPr/>
            </p:nvSpPr>
            <p:spPr>
              <a:xfrm>
                <a:off x="6637618" y="3276090"/>
                <a:ext cx="100864" cy="71197"/>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50" name="Freeform: Shape 149">
                <a:extLst>
                  <a:ext uri="{FF2B5EF4-FFF2-40B4-BE49-F238E27FC236}">
                    <a16:creationId xmlns:a16="http://schemas.microsoft.com/office/drawing/2014/main" id="{3EB4EF1A-8C84-4D91-8033-9085B4251F3D}"/>
                  </a:ext>
                </a:extLst>
              </p:cNvPr>
              <p:cNvSpPr/>
              <p:nvPr/>
            </p:nvSpPr>
            <p:spPr>
              <a:xfrm>
                <a:off x="6717715" y="3442217"/>
                <a:ext cx="100864" cy="65265"/>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51" name="Freeform: Shape 150">
                <a:extLst>
                  <a:ext uri="{FF2B5EF4-FFF2-40B4-BE49-F238E27FC236}">
                    <a16:creationId xmlns:a16="http://schemas.microsoft.com/office/drawing/2014/main" id="{4DE8126D-87B9-42C4-A7D6-CC8CD41B2EA8}"/>
                  </a:ext>
                </a:extLst>
              </p:cNvPr>
              <p:cNvSpPr/>
              <p:nvPr/>
            </p:nvSpPr>
            <p:spPr>
              <a:xfrm>
                <a:off x="6710596" y="3276090"/>
                <a:ext cx="207661" cy="118663"/>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52" name="Freeform: Shape 151">
                <a:extLst>
                  <a:ext uri="{FF2B5EF4-FFF2-40B4-BE49-F238E27FC236}">
                    <a16:creationId xmlns:a16="http://schemas.microsoft.com/office/drawing/2014/main" id="{702BD10B-433F-40C6-9AA5-2D2BA4C627C9}"/>
                  </a:ext>
                </a:extLst>
              </p:cNvPr>
              <p:cNvSpPr/>
              <p:nvPr/>
            </p:nvSpPr>
            <p:spPr>
              <a:xfrm>
                <a:off x="6637618" y="3188279"/>
                <a:ext cx="100864" cy="71197"/>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53" name="Freeform: Shape 152">
                <a:extLst>
                  <a:ext uri="{FF2B5EF4-FFF2-40B4-BE49-F238E27FC236}">
                    <a16:creationId xmlns:a16="http://schemas.microsoft.com/office/drawing/2014/main" id="{6108542B-81E8-459E-A877-71C3E7ABB385}"/>
                  </a:ext>
                </a:extLst>
              </p:cNvPr>
              <p:cNvSpPr/>
              <p:nvPr/>
            </p:nvSpPr>
            <p:spPr>
              <a:xfrm>
                <a:off x="6549807" y="2837036"/>
                <a:ext cx="367856" cy="71791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54" name="Freeform: Shape 153">
                <a:extLst>
                  <a:ext uri="{FF2B5EF4-FFF2-40B4-BE49-F238E27FC236}">
                    <a16:creationId xmlns:a16="http://schemas.microsoft.com/office/drawing/2014/main" id="{0739BEF3-2FCD-4898-9E09-1FDC1FC833DD}"/>
                  </a:ext>
                </a:extLst>
              </p:cNvPr>
              <p:cNvSpPr/>
              <p:nvPr/>
            </p:nvSpPr>
            <p:spPr>
              <a:xfrm>
                <a:off x="6725429" y="3188279"/>
                <a:ext cx="100864" cy="148329"/>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55" name="Freeform: Shape 154">
                <a:extLst>
                  <a:ext uri="{FF2B5EF4-FFF2-40B4-BE49-F238E27FC236}">
                    <a16:creationId xmlns:a16="http://schemas.microsoft.com/office/drawing/2014/main" id="{D6416845-73AB-4448-A948-6F5E0D570E17}"/>
                  </a:ext>
                </a:extLst>
              </p:cNvPr>
              <p:cNvSpPr/>
              <p:nvPr/>
            </p:nvSpPr>
            <p:spPr>
              <a:xfrm>
                <a:off x="7252293" y="3114114"/>
                <a:ext cx="17799" cy="172062"/>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56" name="Freeform: Shape 155">
                <a:extLst>
                  <a:ext uri="{FF2B5EF4-FFF2-40B4-BE49-F238E27FC236}">
                    <a16:creationId xmlns:a16="http://schemas.microsoft.com/office/drawing/2014/main" id="{E81E719D-80DB-4536-99D8-B714ED779529}"/>
                  </a:ext>
                </a:extLst>
              </p:cNvPr>
              <p:cNvSpPr/>
              <p:nvPr/>
            </p:nvSpPr>
            <p:spPr>
              <a:xfrm>
                <a:off x="7164482" y="3232184"/>
                <a:ext cx="100864" cy="59331"/>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FC2CA412-276E-4DA2-BB0A-3755E7F1E407}"/>
                  </a:ext>
                </a:extLst>
              </p:cNvPr>
              <p:cNvSpPr/>
              <p:nvPr/>
            </p:nvSpPr>
            <p:spPr>
              <a:xfrm>
                <a:off x="7106337" y="2997825"/>
                <a:ext cx="71197" cy="17799"/>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58" name="Freeform: Shape 157">
                <a:extLst>
                  <a:ext uri="{FF2B5EF4-FFF2-40B4-BE49-F238E27FC236}">
                    <a16:creationId xmlns:a16="http://schemas.microsoft.com/office/drawing/2014/main" id="{6E2C5A9F-4179-4859-B365-3A7D8381EE6B}"/>
                  </a:ext>
                </a:extLst>
              </p:cNvPr>
              <p:cNvSpPr/>
              <p:nvPr/>
            </p:nvSpPr>
            <p:spPr>
              <a:xfrm>
                <a:off x="6901050" y="3393566"/>
                <a:ext cx="100864" cy="17799"/>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2AFA7547-BD0C-44D2-BA14-DE959AE763B6}"/>
                  </a:ext>
                </a:extLst>
              </p:cNvPr>
              <p:cNvSpPr/>
              <p:nvPr/>
            </p:nvSpPr>
            <p:spPr>
              <a:xfrm>
                <a:off x="6901050" y="2837036"/>
                <a:ext cx="367856" cy="71791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59" name="Freeform: Shape 158">
                <a:extLst>
                  <a:ext uri="{FF2B5EF4-FFF2-40B4-BE49-F238E27FC236}">
                    <a16:creationId xmlns:a16="http://schemas.microsoft.com/office/drawing/2014/main" id="{0ED31BD8-B806-4A4E-9305-BE516BC784F3}"/>
                  </a:ext>
                </a:extLst>
              </p:cNvPr>
              <p:cNvSpPr/>
              <p:nvPr/>
            </p:nvSpPr>
            <p:spPr>
              <a:xfrm>
                <a:off x="7047598" y="2968751"/>
                <a:ext cx="71197" cy="71197"/>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7CBBCDA5-E123-464B-B6DD-6B68930DA1A1}"/>
                  </a:ext>
                </a:extLst>
              </p:cNvPr>
              <p:cNvSpPr/>
              <p:nvPr/>
            </p:nvSpPr>
            <p:spPr>
              <a:xfrm>
                <a:off x="7106337" y="3188279"/>
                <a:ext cx="71197" cy="71197"/>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600651CC-75B1-4441-B204-805BD578263C}"/>
                  </a:ext>
                </a:extLst>
              </p:cNvPr>
              <p:cNvSpPr/>
              <p:nvPr/>
            </p:nvSpPr>
            <p:spPr>
              <a:xfrm>
                <a:off x="6988861" y="3115301"/>
                <a:ext cx="71197" cy="71197"/>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9FB0792C-A7A0-4F80-9187-BC8218CD04B5}"/>
                  </a:ext>
                </a:extLst>
              </p:cNvPr>
              <p:cNvSpPr/>
              <p:nvPr/>
            </p:nvSpPr>
            <p:spPr>
              <a:xfrm>
                <a:off x="6988861" y="3364494"/>
                <a:ext cx="71197" cy="71197"/>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grpSp>
      </p:grpSp>
      <p:sp>
        <p:nvSpPr>
          <p:cNvPr id="3" name="Rectangle: Rounded Corners 2">
            <a:extLst>
              <a:ext uri="{FF2B5EF4-FFF2-40B4-BE49-F238E27FC236}">
                <a16:creationId xmlns:a16="http://schemas.microsoft.com/office/drawing/2014/main" id="{48261891-27CA-A86F-1DCB-F4789181FC9D}"/>
              </a:ext>
            </a:extLst>
          </p:cNvPr>
          <p:cNvSpPr/>
          <p:nvPr/>
        </p:nvSpPr>
        <p:spPr>
          <a:xfrm>
            <a:off x="441789" y="2099513"/>
            <a:ext cx="3206679" cy="3518814"/>
          </a:xfrm>
          <a:prstGeom prst="roundRect">
            <a:avLst>
              <a:gd name="adj" fmla="val 4396"/>
            </a:avLst>
          </a:prstGeom>
          <a:solidFill>
            <a:schemeClr val="bg1"/>
          </a:solidFill>
          <a:ln w="28575">
            <a:gradFill flip="none" rotWithShape="1">
              <a:gsLst>
                <a:gs pos="0">
                  <a:schemeClr val="accent1"/>
                </a:gs>
                <a:gs pos="100000">
                  <a:schemeClr val="accent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nchorCtr="0"/>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latin typeface="+mj-lt"/>
                <a:ea typeface="+mn-ea"/>
                <a:cs typeface="+mn-cs"/>
              </a:rPr>
              <a:t>Our commitment to develop AI and machine learning in a </a:t>
            </a:r>
            <a:r>
              <a:rPr kumimoji="0" lang="en-US" sz="2400" i="0" u="none" strike="noStrike" kern="1200" cap="none" spc="0" normalizeH="0" baseline="0" noProof="0" dirty="0">
                <a:ln>
                  <a:noFill/>
                </a:ln>
                <a:solidFill>
                  <a:schemeClr val="accent2"/>
                </a:solidFill>
                <a:effectLst/>
                <a:uLnTx/>
                <a:uFillTx/>
                <a:latin typeface="+mj-lt"/>
                <a:ea typeface="+mn-ea"/>
                <a:cs typeface="+mn-cs"/>
              </a:rPr>
              <a:t>responsible way </a:t>
            </a:r>
            <a:r>
              <a:rPr kumimoji="0" lang="en-US" sz="2400" i="0" u="none" strike="noStrike" kern="1200" cap="none" spc="0" normalizeH="0" baseline="0" noProof="0" dirty="0">
                <a:ln>
                  <a:noFill/>
                </a:ln>
                <a:solidFill>
                  <a:schemeClr val="tx2"/>
                </a:solidFill>
                <a:effectLst/>
                <a:uLnTx/>
                <a:uFillTx/>
                <a:latin typeface="+mj-lt"/>
                <a:ea typeface="+mn-ea"/>
                <a:cs typeface="+mn-cs"/>
              </a:rPr>
              <a:t>is integral to our</a:t>
            </a:r>
            <a:r>
              <a:rPr kumimoji="0" lang="en-US" sz="2400" i="0" u="none" strike="noStrike" kern="1200" cap="none" spc="0" normalizeH="0" noProof="0" dirty="0">
                <a:ln>
                  <a:noFill/>
                </a:ln>
                <a:solidFill>
                  <a:schemeClr val="tx2"/>
                </a:solidFill>
                <a:effectLst/>
                <a:uLnTx/>
                <a:uFillTx/>
                <a:latin typeface="+mj-lt"/>
                <a:ea typeface="+mn-ea"/>
                <a:cs typeface="+mn-cs"/>
              </a:rPr>
              <a:t> </a:t>
            </a:r>
            <a:r>
              <a:rPr kumimoji="0" lang="en-US" sz="2400" i="0" u="none" strike="noStrike" kern="1200" cap="none" spc="0" normalizeH="0" baseline="0" noProof="0" dirty="0">
                <a:ln>
                  <a:noFill/>
                </a:ln>
                <a:solidFill>
                  <a:schemeClr val="tx2"/>
                </a:solidFill>
                <a:effectLst/>
                <a:uLnTx/>
                <a:uFillTx/>
                <a:latin typeface="+mj-lt"/>
                <a:ea typeface="+mn-ea"/>
                <a:cs typeface="+mn-cs"/>
              </a:rPr>
              <a:t>approach</a:t>
            </a:r>
          </a:p>
        </p:txBody>
      </p:sp>
      <p:grpSp>
        <p:nvGrpSpPr>
          <p:cNvPr id="30" name="Group 29">
            <a:extLst>
              <a:ext uri="{FF2B5EF4-FFF2-40B4-BE49-F238E27FC236}">
                <a16:creationId xmlns:a16="http://schemas.microsoft.com/office/drawing/2014/main" id="{7FFA8BA0-1231-DB1B-15B2-E5ED64FC14AC}"/>
              </a:ext>
            </a:extLst>
          </p:cNvPr>
          <p:cNvGrpSpPr/>
          <p:nvPr/>
        </p:nvGrpSpPr>
        <p:grpSpPr>
          <a:xfrm>
            <a:off x="3975875" y="2515667"/>
            <a:ext cx="1794748" cy="2648003"/>
            <a:chOff x="4073599" y="2515667"/>
            <a:chExt cx="1794748" cy="2648003"/>
          </a:xfrm>
        </p:grpSpPr>
        <p:sp>
          <p:nvSpPr>
            <p:cNvPr id="8" name="Rectangle: Rounded Corners 7">
              <a:extLst>
                <a:ext uri="{FF2B5EF4-FFF2-40B4-BE49-F238E27FC236}">
                  <a16:creationId xmlns:a16="http://schemas.microsoft.com/office/drawing/2014/main" id="{207606C6-CE5C-AE4E-3A5A-A87B8CF4AF5C}"/>
                </a:ext>
              </a:extLst>
            </p:cNvPr>
            <p:cNvSpPr/>
            <p:nvPr/>
          </p:nvSpPr>
          <p:spPr>
            <a:xfrm>
              <a:off x="4073599" y="2515667"/>
              <a:ext cx="1794748" cy="2648003"/>
            </a:xfrm>
            <a:prstGeom prst="roundRect">
              <a:avLst>
                <a:gd name="adj" fmla="val 4396"/>
              </a:avLst>
            </a:prstGeom>
            <a:solidFill>
              <a:schemeClr val="bg1"/>
            </a:solidFill>
            <a:ln w="28575">
              <a:gradFill flip="none" rotWithShape="1">
                <a:gsLst>
                  <a:gs pos="0">
                    <a:schemeClr val="accent1"/>
                  </a:gs>
                  <a:gs pos="100000">
                    <a:schemeClr val="accent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1005840" rIns="91440" bIns="91440" rtlCol="0" anchor="t" anchorCtr="0"/>
            <a:lstStyle/>
            <a:p>
              <a:pPr algn="ctr">
                <a:lnSpc>
                  <a:spcPct val="90000"/>
                </a:lnSpc>
              </a:pPr>
              <a:endParaRPr lang="en-US" dirty="0">
                <a:solidFill>
                  <a:schemeClr val="tx2"/>
                </a:solidFill>
              </a:endParaRPr>
            </a:p>
            <a:p>
              <a:pPr algn="ctr">
                <a:lnSpc>
                  <a:spcPct val="90000"/>
                </a:lnSpc>
              </a:pPr>
              <a:r>
                <a:rPr lang="en-US" dirty="0">
                  <a:solidFill>
                    <a:schemeClr val="tx2"/>
                  </a:solidFill>
                </a:rPr>
                <a:t>Transform responsible </a:t>
              </a:r>
              <a:br>
                <a:rPr lang="en-US" dirty="0">
                  <a:solidFill>
                    <a:schemeClr val="tx2"/>
                  </a:solidFill>
                </a:rPr>
              </a:br>
              <a:r>
                <a:rPr lang="en-US" dirty="0">
                  <a:solidFill>
                    <a:schemeClr val="tx2"/>
                  </a:solidFill>
                </a:rPr>
                <a:t>AI from theory to practice</a:t>
              </a:r>
            </a:p>
          </p:txBody>
        </p:sp>
        <p:grpSp>
          <p:nvGrpSpPr>
            <p:cNvPr id="18" name="Group 17">
              <a:extLst>
                <a:ext uri="{FF2B5EF4-FFF2-40B4-BE49-F238E27FC236}">
                  <a16:creationId xmlns:a16="http://schemas.microsoft.com/office/drawing/2014/main" id="{D24ED8BE-F5DF-CD70-300A-E7B08C14B077}"/>
                </a:ext>
              </a:extLst>
            </p:cNvPr>
            <p:cNvGrpSpPr/>
            <p:nvPr/>
          </p:nvGrpSpPr>
          <p:grpSpPr>
            <a:xfrm>
              <a:off x="4429464" y="2752025"/>
              <a:ext cx="1083018" cy="742882"/>
              <a:chOff x="4557688" y="2943321"/>
              <a:chExt cx="578998" cy="397156"/>
            </a:xfrm>
          </p:grpSpPr>
          <p:sp>
            <p:nvSpPr>
              <p:cNvPr id="10" name="Freeform: Shape 9">
                <a:extLst>
                  <a:ext uri="{FF2B5EF4-FFF2-40B4-BE49-F238E27FC236}">
                    <a16:creationId xmlns:a16="http://schemas.microsoft.com/office/drawing/2014/main" id="{44EE62F3-15B7-CAD4-2ED6-315A58A8F55F}"/>
                  </a:ext>
                </a:extLst>
              </p:cNvPr>
              <p:cNvSpPr/>
              <p:nvPr/>
            </p:nvSpPr>
            <p:spPr>
              <a:xfrm>
                <a:off x="4557688" y="3037943"/>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rgbClr val="232F3E"/>
                </a:solidFill>
                <a:prstDash val="solid"/>
                <a:round/>
              </a:ln>
            </p:spPr>
            <p:txBody>
              <a:bodyPr rtlCol="0" anchor="ctr"/>
              <a:lstStyle/>
              <a:p>
                <a:endParaRPr lang="en-US" dirty="0"/>
              </a:p>
            </p:txBody>
          </p:sp>
          <p:sp>
            <p:nvSpPr>
              <p:cNvPr id="11" name="Freeform: Shape 10">
                <a:extLst>
                  <a:ext uri="{FF2B5EF4-FFF2-40B4-BE49-F238E27FC236}">
                    <a16:creationId xmlns:a16="http://schemas.microsoft.com/office/drawing/2014/main" id="{4CC0B238-E04F-E28D-52C4-340DAAA2ABA6}"/>
                  </a:ext>
                </a:extLst>
              </p:cNvPr>
              <p:cNvSpPr/>
              <p:nvPr/>
            </p:nvSpPr>
            <p:spPr>
              <a:xfrm>
                <a:off x="4646195" y="3126772"/>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0381E7F5-60FE-49D6-9D2D-A5662E0E5EF2}"/>
                  </a:ext>
                </a:extLst>
              </p:cNvPr>
              <p:cNvSpPr/>
              <p:nvPr/>
            </p:nvSpPr>
            <p:spPr>
              <a:xfrm>
                <a:off x="4838015" y="2943321"/>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rgbClr val="232F3E"/>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6F23B2F4-1E1F-0B41-B632-2BCE61F6F512}"/>
                  </a:ext>
                </a:extLst>
              </p:cNvPr>
              <p:cNvSpPr/>
              <p:nvPr/>
            </p:nvSpPr>
            <p:spPr>
              <a:xfrm>
                <a:off x="4894338" y="3000288"/>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952D9C67-1482-107E-5DCD-21EEE980D992}"/>
                  </a:ext>
                </a:extLst>
              </p:cNvPr>
              <p:cNvSpPr/>
              <p:nvPr/>
            </p:nvSpPr>
            <p:spPr>
              <a:xfrm>
                <a:off x="4737599" y="3137066"/>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rgbClr val="232F3E"/>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0E4642DE-E687-8AD1-BD1C-A668F73902DF}"/>
                  </a:ext>
                </a:extLst>
              </p:cNvPr>
              <p:cNvSpPr/>
              <p:nvPr/>
            </p:nvSpPr>
            <p:spPr>
              <a:xfrm>
                <a:off x="4686104" y="3169900"/>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rgbClr val="232F3E"/>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747E3B72-DDD7-9FA5-F03B-3904C95C8B6F}"/>
                  </a:ext>
                </a:extLst>
              </p:cNvPr>
              <p:cNvSpPr/>
              <p:nvPr/>
            </p:nvSpPr>
            <p:spPr>
              <a:xfrm>
                <a:off x="4920407" y="3026357"/>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rgbClr val="232F3E"/>
                </a:solidFill>
                <a:prstDash val="solid"/>
                <a:round/>
              </a:ln>
            </p:spPr>
            <p:txBody>
              <a:bodyPr rtlCol="0" anchor="ctr"/>
              <a:lstStyle/>
              <a:p>
                <a:endParaRPr lang="en-US" dirty="0"/>
              </a:p>
            </p:txBody>
          </p:sp>
        </p:grpSp>
      </p:grpSp>
      <p:grpSp>
        <p:nvGrpSpPr>
          <p:cNvPr id="32" name="Group 31">
            <a:extLst>
              <a:ext uri="{FF2B5EF4-FFF2-40B4-BE49-F238E27FC236}">
                <a16:creationId xmlns:a16="http://schemas.microsoft.com/office/drawing/2014/main" id="{7973E009-0A43-851A-D309-4F4E2ADFB969}"/>
              </a:ext>
            </a:extLst>
          </p:cNvPr>
          <p:cNvGrpSpPr/>
          <p:nvPr/>
        </p:nvGrpSpPr>
        <p:grpSpPr>
          <a:xfrm>
            <a:off x="7850393" y="2515668"/>
            <a:ext cx="1794748" cy="2648002"/>
            <a:chOff x="7907903" y="2515668"/>
            <a:chExt cx="1794748" cy="2648002"/>
          </a:xfrm>
        </p:grpSpPr>
        <p:sp>
          <p:nvSpPr>
            <p:cNvPr id="9" name="Rectangle: Rounded Corners 8">
              <a:extLst>
                <a:ext uri="{FF2B5EF4-FFF2-40B4-BE49-F238E27FC236}">
                  <a16:creationId xmlns:a16="http://schemas.microsoft.com/office/drawing/2014/main" id="{EAC3F933-D427-E471-8A23-AAABA6395DFE}"/>
                </a:ext>
              </a:extLst>
            </p:cNvPr>
            <p:cNvSpPr/>
            <p:nvPr/>
          </p:nvSpPr>
          <p:spPr>
            <a:xfrm>
              <a:off x="7907903" y="2515668"/>
              <a:ext cx="1794748" cy="2648002"/>
            </a:xfrm>
            <a:prstGeom prst="roundRect">
              <a:avLst>
                <a:gd name="adj" fmla="val 4396"/>
              </a:avLst>
            </a:prstGeom>
            <a:solidFill>
              <a:schemeClr val="bg1"/>
            </a:solidFill>
            <a:ln w="28575">
              <a:gradFill flip="none" rotWithShape="1">
                <a:gsLst>
                  <a:gs pos="0">
                    <a:schemeClr val="accent1"/>
                  </a:gs>
                  <a:gs pos="100000">
                    <a:schemeClr val="accent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1005840" rIns="91440" bIns="91440" rtlCol="0" anchor="t" anchorCtr="0"/>
            <a:lstStyle/>
            <a:p>
              <a:pPr algn="ctr">
                <a:lnSpc>
                  <a:spcPct val="90000"/>
                </a:lnSpc>
              </a:pPr>
              <a:endParaRPr lang="en-US" dirty="0">
                <a:solidFill>
                  <a:schemeClr val="tx2"/>
                </a:solidFill>
              </a:endParaRPr>
            </a:p>
            <a:p>
              <a:pPr algn="ctr">
                <a:lnSpc>
                  <a:spcPct val="90000"/>
                </a:lnSpc>
              </a:pPr>
              <a:r>
                <a:rPr lang="en-US" dirty="0">
                  <a:solidFill>
                    <a:schemeClr val="tx2"/>
                  </a:solidFill>
                </a:rPr>
                <a:t>Nurture and educate a more diverse generation of leaders in ML</a:t>
              </a:r>
            </a:p>
          </p:txBody>
        </p:sp>
        <p:grpSp>
          <p:nvGrpSpPr>
            <p:cNvPr id="86" name="Graphic 194">
              <a:extLst>
                <a:ext uri="{FF2B5EF4-FFF2-40B4-BE49-F238E27FC236}">
                  <a16:creationId xmlns:a16="http://schemas.microsoft.com/office/drawing/2014/main" id="{516F5A9E-36A8-44FF-A87C-9903F7D0DDE4}"/>
                </a:ext>
              </a:extLst>
            </p:cNvPr>
            <p:cNvGrpSpPr>
              <a:grpSpLocks noChangeAspect="1"/>
            </p:cNvGrpSpPr>
            <p:nvPr/>
          </p:nvGrpSpPr>
          <p:grpSpPr>
            <a:xfrm>
              <a:off x="8448697" y="2752025"/>
              <a:ext cx="713160" cy="738537"/>
              <a:chOff x="8282180" y="4335530"/>
              <a:chExt cx="442539" cy="470530"/>
            </a:xfrm>
            <a:noFill/>
          </p:grpSpPr>
          <p:sp>
            <p:nvSpPr>
              <p:cNvPr id="87" name="Freeform: Shape 86">
                <a:extLst>
                  <a:ext uri="{FF2B5EF4-FFF2-40B4-BE49-F238E27FC236}">
                    <a16:creationId xmlns:a16="http://schemas.microsoft.com/office/drawing/2014/main" id="{90F718F3-A5FD-4175-AB0B-6B8BC1E1FB5F}"/>
                  </a:ext>
                </a:extLst>
              </p:cNvPr>
              <p:cNvSpPr/>
              <p:nvPr/>
            </p:nvSpPr>
            <p:spPr>
              <a:xfrm>
                <a:off x="8441166" y="4567575"/>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88" name="Freeform: Shape 87">
                <a:extLst>
                  <a:ext uri="{FF2B5EF4-FFF2-40B4-BE49-F238E27FC236}">
                    <a16:creationId xmlns:a16="http://schemas.microsoft.com/office/drawing/2014/main" id="{ACB47E89-9D4B-4300-83EF-7DD882C1C94A}"/>
                  </a:ext>
                </a:extLst>
              </p:cNvPr>
              <p:cNvSpPr/>
              <p:nvPr/>
            </p:nvSpPr>
            <p:spPr>
              <a:xfrm>
                <a:off x="8395786" y="4690196"/>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89" name="Freeform: Shape 88">
                <a:extLst>
                  <a:ext uri="{FF2B5EF4-FFF2-40B4-BE49-F238E27FC236}">
                    <a16:creationId xmlns:a16="http://schemas.microsoft.com/office/drawing/2014/main" id="{EC519664-4FE9-4E80-B63E-19ABA1707265}"/>
                  </a:ext>
                </a:extLst>
              </p:cNvPr>
              <p:cNvSpPr/>
              <p:nvPr/>
            </p:nvSpPr>
            <p:spPr>
              <a:xfrm>
                <a:off x="8427326" y="4539895"/>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90C1C904-84D6-4A23-8841-951E6B62744C}"/>
                  </a:ext>
                </a:extLst>
              </p:cNvPr>
              <p:cNvSpPr/>
              <p:nvPr/>
            </p:nvSpPr>
            <p:spPr>
              <a:xfrm>
                <a:off x="8414453" y="459493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F57B5E18-7F6A-45D0-959D-37923CE69966}"/>
                  </a:ext>
                </a:extLst>
              </p:cNvPr>
              <p:cNvSpPr/>
              <p:nvPr/>
            </p:nvSpPr>
            <p:spPr>
              <a:xfrm>
                <a:off x="8560892" y="4594932"/>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69F3A986-5B96-45A6-AB86-135090569EC4}"/>
                  </a:ext>
                </a:extLst>
              </p:cNvPr>
              <p:cNvSpPr/>
              <p:nvPr/>
            </p:nvSpPr>
            <p:spPr>
              <a:xfrm>
                <a:off x="8327555" y="4363203"/>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93" name="Freeform: Shape 92">
                <a:extLst>
                  <a:ext uri="{FF2B5EF4-FFF2-40B4-BE49-F238E27FC236}">
                    <a16:creationId xmlns:a16="http://schemas.microsoft.com/office/drawing/2014/main" id="{31D04690-25DF-4BBB-AC97-D9786FBA61DB}"/>
                  </a:ext>
                </a:extLst>
              </p:cNvPr>
              <p:cNvSpPr/>
              <p:nvPr/>
            </p:nvSpPr>
            <p:spPr>
              <a:xfrm>
                <a:off x="8313715" y="4335530"/>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0208E79E-799A-41C0-BF7C-DEA90488AC9E}"/>
                  </a:ext>
                </a:extLst>
              </p:cNvPr>
              <p:cNvSpPr/>
              <p:nvPr/>
            </p:nvSpPr>
            <p:spPr>
              <a:xfrm>
                <a:off x="8300843" y="4390566"/>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C41CF393-2BA5-4DC9-9E47-4F56C869B2CC}"/>
                  </a:ext>
                </a:extLst>
              </p:cNvPr>
              <p:cNvSpPr/>
              <p:nvPr/>
            </p:nvSpPr>
            <p:spPr>
              <a:xfrm>
                <a:off x="8447603" y="4390565"/>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E8A2C726-BE58-4AFD-8EDF-2534C0EA1088}"/>
                  </a:ext>
                </a:extLst>
              </p:cNvPr>
              <p:cNvSpPr/>
              <p:nvPr/>
            </p:nvSpPr>
            <p:spPr>
              <a:xfrm>
                <a:off x="8282180" y="4486768"/>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97" name="Freeform: Shape 96">
                <a:extLst>
                  <a:ext uri="{FF2B5EF4-FFF2-40B4-BE49-F238E27FC236}">
                    <a16:creationId xmlns:a16="http://schemas.microsoft.com/office/drawing/2014/main" id="{17F7BBDC-D6A4-45F1-ADA1-DE6CED0F4F5A}"/>
                  </a:ext>
                </a:extLst>
              </p:cNvPr>
              <p:cNvSpPr/>
              <p:nvPr/>
            </p:nvSpPr>
            <p:spPr>
              <a:xfrm>
                <a:off x="8549954" y="4363205"/>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sp>
            <p:nvSpPr>
              <p:cNvPr id="98" name="Freeform: Shape 97">
                <a:extLst>
                  <a:ext uri="{FF2B5EF4-FFF2-40B4-BE49-F238E27FC236}">
                    <a16:creationId xmlns:a16="http://schemas.microsoft.com/office/drawing/2014/main" id="{B9BD831B-AB26-4E3F-A9BD-7B78547662F0}"/>
                  </a:ext>
                </a:extLst>
              </p:cNvPr>
              <p:cNvSpPr/>
              <p:nvPr/>
            </p:nvSpPr>
            <p:spPr>
              <a:xfrm>
                <a:off x="8536115" y="4335532"/>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833F338A-A810-478C-AFA7-2BCE7E860B3A}"/>
                  </a:ext>
                </a:extLst>
              </p:cNvPr>
              <p:cNvSpPr/>
              <p:nvPr/>
            </p:nvSpPr>
            <p:spPr>
              <a:xfrm>
                <a:off x="8523244" y="4390567"/>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DBE42BF8-4ABE-4445-B73A-829F8F3269F6}"/>
                  </a:ext>
                </a:extLst>
              </p:cNvPr>
              <p:cNvSpPr/>
              <p:nvPr/>
            </p:nvSpPr>
            <p:spPr>
              <a:xfrm>
                <a:off x="8670006" y="4390562"/>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gradFill flip="none" rotWithShape="1">
                  <a:gsLst>
                    <a:gs pos="20000">
                      <a:schemeClr val="accent2"/>
                    </a:gs>
                    <a:gs pos="82000">
                      <a:schemeClr val="accent1"/>
                    </a:gs>
                  </a:gsLst>
                  <a:lin ang="2700000" scaled="1"/>
                  <a:tileRect/>
                </a:gra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94BCD859-DE97-4ECE-A5C1-8BF15E04C85C}"/>
                  </a:ext>
                </a:extLst>
              </p:cNvPr>
              <p:cNvSpPr/>
              <p:nvPr/>
            </p:nvSpPr>
            <p:spPr>
              <a:xfrm>
                <a:off x="8538049" y="4486765"/>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chemeClr val="tx2"/>
                </a:solidFill>
                <a:prstDash val="solid"/>
                <a:round/>
              </a:ln>
            </p:spPr>
            <p:txBody>
              <a:bodyPr rtlCol="0" anchor="ctr"/>
              <a:lstStyle/>
              <a:p>
                <a:endParaRPr lang="en-US" dirty="0">
                  <a:solidFill>
                    <a:srgbClr val="000000"/>
                  </a:solidFill>
                  <a:latin typeface="Amazon Ember Display" panose="020F0603020204020204" pitchFamily="34" charset="0"/>
                </a:endParaRPr>
              </a:p>
            </p:txBody>
          </p:sp>
        </p:grpSp>
      </p:grpSp>
    </p:spTree>
    <p:extLst>
      <p:ext uri="{BB962C8B-B14F-4D97-AF65-F5344CB8AC3E}">
        <p14:creationId xmlns:p14="http://schemas.microsoft.com/office/powerpoint/2010/main" val="217885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33D570A-DB79-4223-B58F-0A8CD4CBEA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1936" y="-358"/>
            <a:ext cx="3054096" cy="6858000"/>
          </a:xfrm>
          <a:prstGeom prst="rect">
            <a:avLst/>
          </a:prstGeom>
        </p:spPr>
      </p:pic>
      <p:pic>
        <p:nvPicPr>
          <p:cNvPr id="31" name="Picture 30">
            <a:extLst>
              <a:ext uri="{FF2B5EF4-FFF2-40B4-BE49-F238E27FC236}">
                <a16:creationId xmlns:a16="http://schemas.microsoft.com/office/drawing/2014/main" id="{BBCD09A1-F010-42E4-84EE-ED595F05FA9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045968" y="0"/>
            <a:ext cx="3054096" cy="6858000"/>
          </a:xfrm>
          <a:prstGeom prst="rect">
            <a:avLst/>
          </a:prstGeom>
        </p:spPr>
      </p:pic>
      <p:pic>
        <p:nvPicPr>
          <p:cNvPr id="12" name="Picture 11">
            <a:extLst>
              <a:ext uri="{FF2B5EF4-FFF2-40B4-BE49-F238E27FC236}">
                <a16:creationId xmlns:a16="http://schemas.microsoft.com/office/drawing/2014/main" id="{A6A9B557-BDCC-4B09-80EB-940EBD581204}"/>
              </a:ext>
            </a:extLst>
          </p:cNvPr>
          <p:cNvPicPr>
            <a:picLocks noChangeAspect="1"/>
          </p:cNvPicPr>
          <p:nvPr/>
        </p:nvPicPr>
        <p:blipFill rotWithShape="1">
          <a:blip r:embed="rId5"/>
          <a:srcRect l="54055" t="6427" r="23654" b="4578"/>
          <a:stretch/>
        </p:blipFill>
        <p:spPr>
          <a:xfrm>
            <a:off x="9137904" y="0"/>
            <a:ext cx="3054096" cy="6858000"/>
          </a:xfrm>
          <a:prstGeom prst="rect">
            <a:avLst/>
          </a:prstGeom>
          <a:solidFill>
            <a:schemeClr val="bg1"/>
          </a:solidFill>
          <a:ln>
            <a:noFill/>
          </a:ln>
        </p:spPr>
      </p:pic>
      <p:pic>
        <p:nvPicPr>
          <p:cNvPr id="21" name="Picture 20" descr="A group of people sitting at a table&#10;&#10;Description automatically generated">
            <a:extLst>
              <a:ext uri="{FF2B5EF4-FFF2-40B4-BE49-F238E27FC236}">
                <a16:creationId xmlns:a16="http://schemas.microsoft.com/office/drawing/2014/main" id="{C92297A9-D892-4582-BE5B-2F277A501F2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1460" r="199"/>
          <a:stretch/>
        </p:blipFill>
        <p:spPr>
          <a:xfrm>
            <a:off x="0" y="0"/>
            <a:ext cx="3054096" cy="6858000"/>
          </a:xfrm>
          <a:prstGeom prst="rect">
            <a:avLst/>
          </a:prstGeom>
        </p:spPr>
      </p:pic>
      <p:sp>
        <p:nvSpPr>
          <p:cNvPr id="23" name="Rectangle 22">
            <a:extLst>
              <a:ext uri="{FF2B5EF4-FFF2-40B4-BE49-F238E27FC236}">
                <a16:creationId xmlns:a16="http://schemas.microsoft.com/office/drawing/2014/main" id="{733E3A03-95DD-4A89-86E3-DA74B06CE740}"/>
              </a:ext>
            </a:extLst>
          </p:cNvPr>
          <p:cNvSpPr/>
          <p:nvPr/>
        </p:nvSpPr>
        <p:spPr>
          <a:xfrm>
            <a:off x="0" y="4876800"/>
            <a:ext cx="12192000" cy="1638300"/>
          </a:xfrm>
          <a:prstGeom prst="rect">
            <a:avLst/>
          </a:prstGeom>
          <a:solidFill>
            <a:schemeClr val="bg1">
              <a:alpha val="90000"/>
            </a:schemeClr>
          </a:solidFill>
          <a:ln w="9525" cap="flat" cmpd="sng" algn="ctr">
            <a:noFill/>
            <a:prstDash val="solid"/>
          </a:ln>
          <a:effectLst/>
        </p:spPr>
        <p:txBody>
          <a:bodyPr rtlCol="0" anchor="ctr"/>
          <a:lstStyle/>
          <a:p>
            <a:pPr marL="0" marR="0" lvl="0" indent="0" algn="ctr" defTabSz="609551"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mn-cs"/>
            </a:endParaRPr>
          </a:p>
        </p:txBody>
      </p:sp>
      <p:pic>
        <p:nvPicPr>
          <p:cNvPr id="18" name="Picture 2">
            <a:extLst>
              <a:ext uri="{FF2B5EF4-FFF2-40B4-BE49-F238E27FC236}">
                <a16:creationId xmlns:a16="http://schemas.microsoft.com/office/drawing/2014/main" id="{CDE27477-68FC-42DF-B5DB-7E4DD0FCA6A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83768" y="5441950"/>
            <a:ext cx="1686560" cy="50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772406B-87CA-4EAD-9E2C-BC3C19C734DB}"/>
              </a:ext>
            </a:extLst>
          </p:cNvPr>
          <p:cNvGrpSpPr/>
          <p:nvPr/>
        </p:nvGrpSpPr>
        <p:grpSpPr>
          <a:xfrm>
            <a:off x="3054096" y="5138058"/>
            <a:ext cx="2034111" cy="1115784"/>
            <a:chOff x="3054096" y="5138058"/>
            <a:chExt cx="2034111" cy="1115784"/>
          </a:xfrm>
        </p:grpSpPr>
        <p:cxnSp>
          <p:nvCxnSpPr>
            <p:cNvPr id="33" name="Straight Connector 32">
              <a:extLst>
                <a:ext uri="{FF2B5EF4-FFF2-40B4-BE49-F238E27FC236}">
                  <a16:creationId xmlns:a16="http://schemas.microsoft.com/office/drawing/2014/main" id="{5DC1ABB1-EAFF-4A1A-925E-188E60E24962}"/>
                </a:ext>
              </a:extLst>
            </p:cNvPr>
            <p:cNvCxnSpPr>
              <a:cxnSpLocks/>
            </p:cNvCxnSpPr>
            <p:nvPr/>
          </p:nvCxnSpPr>
          <p:spPr>
            <a:xfrm>
              <a:off x="3054096" y="5138058"/>
              <a:ext cx="0" cy="1115784"/>
            </a:xfrm>
            <a:prstGeom prst="line">
              <a:avLst/>
            </a:prstGeom>
            <a:ln w="19050">
              <a:noFill/>
            </a:ln>
          </p:spPr>
          <p:style>
            <a:lnRef idx="1">
              <a:schemeClr val="accent1"/>
            </a:lnRef>
            <a:fillRef idx="0">
              <a:schemeClr val="accent1"/>
            </a:fillRef>
            <a:effectRef idx="0">
              <a:schemeClr val="accent1"/>
            </a:effectRef>
            <a:fontRef idx="minor">
              <a:schemeClr val="tx1"/>
            </a:fontRef>
          </p:style>
        </p:cxnSp>
        <p:pic>
          <p:nvPicPr>
            <p:cNvPr id="19" name="Picture 4">
              <a:extLst>
                <a:ext uri="{FF2B5EF4-FFF2-40B4-BE49-F238E27FC236}">
                  <a16:creationId xmlns:a16="http://schemas.microsoft.com/office/drawing/2014/main" id="{02A54F4F-3655-4B79-8F75-568CF5BD1B1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057825" y="5424616"/>
              <a:ext cx="1030382" cy="5426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08160C9-E10C-4F25-B7A5-92606AF5C58F}"/>
              </a:ext>
            </a:extLst>
          </p:cNvPr>
          <p:cNvGrpSpPr/>
          <p:nvPr/>
        </p:nvGrpSpPr>
        <p:grpSpPr>
          <a:xfrm>
            <a:off x="9146032" y="5138058"/>
            <a:ext cx="1878197" cy="1115784"/>
            <a:chOff x="9146032" y="5138058"/>
            <a:chExt cx="1878197" cy="1115784"/>
          </a:xfrm>
        </p:grpSpPr>
        <p:cxnSp>
          <p:nvCxnSpPr>
            <p:cNvPr id="36" name="Straight Connector 35">
              <a:extLst>
                <a:ext uri="{FF2B5EF4-FFF2-40B4-BE49-F238E27FC236}">
                  <a16:creationId xmlns:a16="http://schemas.microsoft.com/office/drawing/2014/main" id="{2822F02E-D6D7-4816-8843-30E19FE31FB9}"/>
                </a:ext>
              </a:extLst>
            </p:cNvPr>
            <p:cNvCxnSpPr>
              <a:cxnSpLocks/>
            </p:cNvCxnSpPr>
            <p:nvPr/>
          </p:nvCxnSpPr>
          <p:spPr>
            <a:xfrm>
              <a:off x="9146032" y="5138058"/>
              <a:ext cx="0" cy="1115784"/>
            </a:xfrm>
            <a:prstGeom prst="line">
              <a:avLst/>
            </a:prstGeom>
            <a:ln w="19050">
              <a:noFill/>
            </a:ln>
          </p:spPr>
          <p:style>
            <a:lnRef idx="1">
              <a:schemeClr val="accent1"/>
            </a:lnRef>
            <a:fillRef idx="0">
              <a:schemeClr val="accent1"/>
            </a:fillRef>
            <a:effectRef idx="0">
              <a:schemeClr val="accent1"/>
            </a:effectRef>
            <a:fontRef idx="minor">
              <a:schemeClr val="tx1"/>
            </a:fontRef>
          </p:style>
        </p:cxnSp>
        <p:pic>
          <p:nvPicPr>
            <p:cNvPr id="22" name="Picture 8">
              <a:extLst>
                <a:ext uri="{FF2B5EF4-FFF2-40B4-BE49-F238E27FC236}">
                  <a16:creationId xmlns:a16="http://schemas.microsoft.com/office/drawing/2014/main" id="{49AFE227-2445-4AF5-B205-3FCC1484506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305675" y="5202195"/>
              <a:ext cx="718554" cy="987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3" name="Group 792">
            <a:extLst>
              <a:ext uri="{FF2B5EF4-FFF2-40B4-BE49-F238E27FC236}">
                <a16:creationId xmlns:a16="http://schemas.microsoft.com/office/drawing/2014/main" id="{7B0D2AEB-287B-461D-971C-D0B6B32CAC85}"/>
              </a:ext>
            </a:extLst>
          </p:cNvPr>
          <p:cNvGrpSpPr/>
          <p:nvPr/>
        </p:nvGrpSpPr>
        <p:grpSpPr>
          <a:xfrm>
            <a:off x="6100064" y="5138058"/>
            <a:ext cx="2664764" cy="1115784"/>
            <a:chOff x="6100064" y="5138058"/>
            <a:chExt cx="2664764" cy="1115784"/>
          </a:xfrm>
        </p:grpSpPr>
        <p:cxnSp>
          <p:nvCxnSpPr>
            <p:cNvPr id="27" name="Straight Connector 26">
              <a:extLst>
                <a:ext uri="{FF2B5EF4-FFF2-40B4-BE49-F238E27FC236}">
                  <a16:creationId xmlns:a16="http://schemas.microsoft.com/office/drawing/2014/main" id="{92BCFB89-9F67-4206-9E19-C41C86FA15B1}"/>
                </a:ext>
              </a:extLst>
            </p:cNvPr>
            <p:cNvCxnSpPr>
              <a:cxnSpLocks/>
            </p:cNvCxnSpPr>
            <p:nvPr/>
          </p:nvCxnSpPr>
          <p:spPr>
            <a:xfrm>
              <a:off x="6100064" y="5138058"/>
              <a:ext cx="0" cy="1115784"/>
            </a:xfrm>
            <a:prstGeom prst="line">
              <a:avLst/>
            </a:prstGeom>
            <a:ln w="19050">
              <a:noFill/>
            </a:ln>
          </p:spPr>
          <p:style>
            <a:lnRef idx="1">
              <a:schemeClr val="accent1"/>
            </a:lnRef>
            <a:fillRef idx="0">
              <a:schemeClr val="accent1"/>
            </a:fillRef>
            <a:effectRef idx="0">
              <a:schemeClr val="accent1"/>
            </a:effectRef>
            <a:fontRef idx="minor">
              <a:schemeClr val="tx1"/>
            </a:fontRef>
          </p:style>
        </p:cxnSp>
        <p:pic>
          <p:nvPicPr>
            <p:cNvPr id="790" name="Graphic 789">
              <a:extLst>
                <a:ext uri="{FF2B5EF4-FFF2-40B4-BE49-F238E27FC236}">
                  <a16:creationId xmlns:a16="http://schemas.microsoft.com/office/drawing/2014/main" id="{66ECF1F7-47CA-4585-87D4-EC698D2598F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473140" y="5442658"/>
              <a:ext cx="2291688" cy="506583"/>
            </a:xfrm>
            <a:prstGeom prst="rect">
              <a:avLst/>
            </a:prstGeom>
          </p:spPr>
        </p:pic>
      </p:grpSp>
    </p:spTree>
    <p:extLst>
      <p:ext uri="{BB962C8B-B14F-4D97-AF65-F5344CB8AC3E}">
        <p14:creationId xmlns:p14="http://schemas.microsoft.com/office/powerpoint/2010/main" val="107022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42" presetClass="path" presetSubtype="0" decel="100000" fill="hold" nodeType="withEffect">
                                  <p:stCondLst>
                                    <p:cond delay="0"/>
                                  </p:stCondLst>
                                  <p:childTnLst>
                                    <p:animMotion origin="layout" path="M 0.01666 -0.00046 L 3.75E-6 1.85185E-6 " pathEditMode="relative" rAng="0" ptsTypes="AA">
                                      <p:cBhvr>
                                        <p:cTn id="9" dur="500" fill="hold"/>
                                        <p:tgtEl>
                                          <p:spTgt spid="21"/>
                                        </p:tgtEl>
                                        <p:attrNameLst>
                                          <p:attrName>ppt_x</p:attrName>
                                          <p:attrName>ppt_y</p:attrName>
                                        </p:attrNameLst>
                                      </p:cBhvr>
                                      <p:rCtr x="-83300" y="2300"/>
                                    </p:animMotion>
                                  </p:childTnLst>
                                </p:cTn>
                              </p:par>
                              <p:par>
                                <p:cTn id="10" presetID="10" presetClass="entr" presetSubtype="0" fill="hold" nodeType="withEffect">
                                  <p:stCondLst>
                                    <p:cond delay="1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50"/>
                                        <p:tgtEl>
                                          <p:spTgt spid="31"/>
                                        </p:tgtEl>
                                      </p:cBhvr>
                                    </p:animEffect>
                                  </p:childTnLst>
                                </p:cTn>
                              </p:par>
                              <p:par>
                                <p:cTn id="13" presetID="42" presetClass="path" presetSubtype="0" decel="100000" fill="hold" nodeType="withEffect">
                                  <p:stCondLst>
                                    <p:cond delay="100"/>
                                  </p:stCondLst>
                                  <p:childTnLst>
                                    <p:animMotion origin="layout" path="M 0.01666 -0.00046 L 3.75E-6 1.85185E-6 " pathEditMode="relative" rAng="0" ptsTypes="AA">
                                      <p:cBhvr>
                                        <p:cTn id="14" dur="500" fill="hold"/>
                                        <p:tgtEl>
                                          <p:spTgt spid="31"/>
                                        </p:tgtEl>
                                        <p:attrNameLst>
                                          <p:attrName>ppt_x</p:attrName>
                                          <p:attrName>ppt_y</p:attrName>
                                        </p:attrNameLst>
                                      </p:cBhvr>
                                      <p:rCtr x="-83300" y="2300"/>
                                    </p:animMotion>
                                  </p:childTnLst>
                                </p:cTn>
                              </p:par>
                              <p:par>
                                <p:cTn id="15" presetID="10" presetClass="entr" presetSubtype="0"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20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42" presetClass="path" presetSubtype="0" decel="100000" fill="hold" nodeType="withEffect">
                                  <p:stCondLst>
                                    <p:cond delay="300"/>
                                  </p:stCondLst>
                                  <p:childTnLst>
                                    <p:animMotion origin="layout" path="M 0.01666 -0.00046 L 3.75E-6 1.85185E-6 " pathEditMode="relative" rAng="0" ptsTypes="AA">
                                      <p:cBhvr>
                                        <p:cTn id="24" dur="500" fill="hold"/>
                                        <p:tgtEl>
                                          <p:spTgt spid="12"/>
                                        </p:tgtEl>
                                        <p:attrNameLst>
                                          <p:attrName>ppt_x</p:attrName>
                                          <p:attrName>ppt_y</p:attrName>
                                        </p:attrNameLst>
                                      </p:cBhvr>
                                      <p:rCtr x="-83300" y="2300"/>
                                    </p:animMotion>
                                  </p:childTnLst>
                                </p:cTn>
                              </p:par>
                              <p:par>
                                <p:cTn id="25" presetID="10" presetClass="entr" presetSubtype="0" fill="hold" grpId="0" nodeType="withEffect">
                                  <p:stCondLst>
                                    <p:cond delay="4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42" presetClass="path" presetSubtype="0" decel="100000" fill="hold" grpId="1" nodeType="withEffect">
                                  <p:stCondLst>
                                    <p:cond delay="400"/>
                                  </p:stCondLst>
                                  <p:childTnLst>
                                    <p:animMotion origin="layout" path="M 0.01666 -0.00046 L 3.75E-6 1.85185E-6 " pathEditMode="relative" rAng="0" ptsTypes="AA">
                                      <p:cBhvr>
                                        <p:cTn id="29" dur="500" fill="hold"/>
                                        <p:tgtEl>
                                          <p:spTgt spid="23"/>
                                        </p:tgtEl>
                                        <p:attrNameLst>
                                          <p:attrName>ppt_x</p:attrName>
                                          <p:attrName>ppt_y</p:attrName>
                                        </p:attrNameLst>
                                      </p:cBhvr>
                                      <p:rCtr x="-83300" y="2300"/>
                                    </p:animMotion>
                                  </p:childTnLst>
                                </p:cTn>
                              </p:par>
                              <p:par>
                                <p:cTn id="30" presetID="10" presetClass="entr" presetSubtype="0" fill="hold" nodeType="with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50"/>
                                        <p:tgtEl>
                                          <p:spTgt spid="18"/>
                                        </p:tgtEl>
                                      </p:cBhvr>
                                    </p:animEffect>
                                  </p:childTnLst>
                                </p:cTn>
                              </p:par>
                              <p:par>
                                <p:cTn id="33" presetID="42" presetClass="path" presetSubtype="0" decel="100000" fill="hold" nodeType="withEffect">
                                  <p:stCondLst>
                                    <p:cond delay="500"/>
                                  </p:stCondLst>
                                  <p:childTnLst>
                                    <p:animMotion origin="layout" path="M 0.01666 -0.00046 L 3.75E-6 1.85185E-6 " pathEditMode="relative" rAng="0" ptsTypes="AA">
                                      <p:cBhvr>
                                        <p:cTn id="34" dur="500" fill="hold"/>
                                        <p:tgtEl>
                                          <p:spTgt spid="18"/>
                                        </p:tgtEl>
                                        <p:attrNameLst>
                                          <p:attrName>ppt_x</p:attrName>
                                          <p:attrName>ppt_y</p:attrName>
                                        </p:attrNameLst>
                                      </p:cBhvr>
                                      <p:rCtr x="-83300" y="2300"/>
                                    </p:animMotion>
                                  </p:childTnLst>
                                </p:cTn>
                              </p:par>
                              <p:par>
                                <p:cTn id="35" presetID="10" presetClass="entr" presetSubtype="0" fill="hold" nodeType="withEffect">
                                  <p:stCondLst>
                                    <p:cond delay="6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250"/>
                                        <p:tgtEl>
                                          <p:spTgt spid="5"/>
                                        </p:tgtEl>
                                      </p:cBhvr>
                                    </p:animEffect>
                                  </p:childTnLst>
                                </p:cTn>
                              </p:par>
                              <p:par>
                                <p:cTn id="38" presetID="42" presetClass="path" presetSubtype="0" decel="100000" fill="hold" nodeType="withEffect">
                                  <p:stCondLst>
                                    <p:cond delay="600"/>
                                  </p:stCondLst>
                                  <p:childTnLst>
                                    <p:animMotion origin="layout" path="M 0.01666 -0.00046 L 3.75E-6 1.85185E-6 " pathEditMode="relative" rAng="0" ptsTypes="AA">
                                      <p:cBhvr>
                                        <p:cTn id="39" dur="500" fill="hold"/>
                                        <p:tgtEl>
                                          <p:spTgt spid="5"/>
                                        </p:tgtEl>
                                        <p:attrNameLst>
                                          <p:attrName>ppt_x</p:attrName>
                                          <p:attrName>ppt_y</p:attrName>
                                        </p:attrNameLst>
                                      </p:cBhvr>
                                      <p:rCtr x="-83300" y="2300"/>
                                    </p:animMotion>
                                  </p:childTnLst>
                                </p:cTn>
                              </p:par>
                              <p:par>
                                <p:cTn id="40" presetID="10" presetClass="entr" presetSubtype="0" fill="hold" nodeType="withEffect">
                                  <p:stCondLst>
                                    <p:cond delay="700"/>
                                  </p:stCondLst>
                                  <p:childTnLst>
                                    <p:set>
                                      <p:cBhvr>
                                        <p:cTn id="41" dur="1" fill="hold">
                                          <p:stCondLst>
                                            <p:cond delay="0"/>
                                          </p:stCondLst>
                                        </p:cTn>
                                        <p:tgtEl>
                                          <p:spTgt spid="793"/>
                                        </p:tgtEl>
                                        <p:attrNameLst>
                                          <p:attrName>style.visibility</p:attrName>
                                        </p:attrNameLst>
                                      </p:cBhvr>
                                      <p:to>
                                        <p:strVal val="visible"/>
                                      </p:to>
                                    </p:set>
                                    <p:animEffect transition="in" filter="fade">
                                      <p:cBhvr>
                                        <p:cTn id="42" dur="250"/>
                                        <p:tgtEl>
                                          <p:spTgt spid="793"/>
                                        </p:tgtEl>
                                      </p:cBhvr>
                                    </p:animEffect>
                                  </p:childTnLst>
                                </p:cTn>
                              </p:par>
                              <p:par>
                                <p:cTn id="43" presetID="42" presetClass="path" presetSubtype="0" decel="100000" fill="hold" nodeType="withEffect">
                                  <p:stCondLst>
                                    <p:cond delay="700"/>
                                  </p:stCondLst>
                                  <p:childTnLst>
                                    <p:animMotion origin="layout" path="M 0.01667 -0.00047 L -3.33333E-6 4.44444E-6 " pathEditMode="relative" rAng="0" ptsTypes="AA">
                                      <p:cBhvr>
                                        <p:cTn id="44" dur="500" fill="hold"/>
                                        <p:tgtEl>
                                          <p:spTgt spid="793"/>
                                        </p:tgtEl>
                                        <p:attrNameLst>
                                          <p:attrName>ppt_x</p:attrName>
                                          <p:attrName>ppt_y</p:attrName>
                                        </p:attrNameLst>
                                      </p:cBhvr>
                                      <p:rCtr x="-833" y="23"/>
                                    </p:animMotion>
                                  </p:childTnLst>
                                </p:cTn>
                              </p:par>
                              <p:par>
                                <p:cTn id="45" presetID="10" presetClass="entr" presetSubtype="0" fill="hold" nodeType="withEffect">
                                  <p:stCondLst>
                                    <p:cond delay="8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250"/>
                                        <p:tgtEl>
                                          <p:spTgt spid="7"/>
                                        </p:tgtEl>
                                      </p:cBhvr>
                                    </p:animEffect>
                                  </p:childTnLst>
                                </p:cTn>
                              </p:par>
                              <p:par>
                                <p:cTn id="48" presetID="42" presetClass="path" presetSubtype="0" decel="100000" fill="hold" nodeType="withEffect">
                                  <p:stCondLst>
                                    <p:cond delay="800"/>
                                  </p:stCondLst>
                                  <p:childTnLst>
                                    <p:animMotion origin="layout" path="M 0.01667 -0.00047 L -3.33333E-6 4.44444E-6 " pathEditMode="relative" rAng="0" ptsTypes="AA">
                                      <p:cBhvr>
                                        <p:cTn id="49" dur="500" fill="hold"/>
                                        <p:tgtEl>
                                          <p:spTgt spid="7"/>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3">
            <a:extLst>
              <a:ext uri="{FF2B5EF4-FFF2-40B4-BE49-F238E27FC236}">
                <a16:creationId xmlns:a16="http://schemas.microsoft.com/office/drawing/2014/main" id="{BCA967EC-6549-46B6-9CE1-43B2CF810DD7}"/>
              </a:ext>
            </a:extLst>
          </p:cNvPr>
          <p:cNvSpPr>
            <a:spLocks noGrp="1"/>
          </p:cNvSpPr>
          <p:nvPr>
            <p:ph type="title"/>
          </p:nvPr>
        </p:nvSpPr>
        <p:spPr>
          <a:xfrm>
            <a:off x="609600" y="378869"/>
            <a:ext cx="10972800" cy="978729"/>
          </a:xfrm>
        </p:spPr>
        <p:txBody>
          <a:bodyPr/>
          <a:lstStyle/>
          <a:p>
            <a:pPr algn="ctr"/>
            <a:r>
              <a:rPr lang="en-US" dirty="0"/>
              <a:t>100,000+ customers</a:t>
            </a:r>
            <a:br>
              <a:rPr lang="en-US" dirty="0"/>
            </a:br>
            <a:r>
              <a:rPr lang="en-US" dirty="0"/>
              <a:t>use AWS for machine learning</a:t>
            </a:r>
          </a:p>
        </p:txBody>
      </p:sp>
      <p:cxnSp>
        <p:nvCxnSpPr>
          <p:cNvPr id="167" name="Straight Connector 166">
            <a:extLst>
              <a:ext uri="{FF2B5EF4-FFF2-40B4-BE49-F238E27FC236}">
                <a16:creationId xmlns:a16="http://schemas.microsoft.com/office/drawing/2014/main" id="{75167900-4000-43B0-ADFA-5D2CBF8C856D}"/>
              </a:ext>
            </a:extLst>
          </p:cNvPr>
          <p:cNvCxnSpPr>
            <a:cxnSpLocks/>
          </p:cNvCxnSpPr>
          <p:nvPr/>
        </p:nvCxnSpPr>
        <p:spPr>
          <a:xfrm flipH="1">
            <a:off x="5501640" y="1599205"/>
            <a:ext cx="1188720" cy="0"/>
          </a:xfrm>
          <a:prstGeom prst="line">
            <a:avLst/>
          </a:prstGeom>
          <a:solidFill>
            <a:srgbClr val="232F3E"/>
          </a:solidFill>
          <a:ln w="31750" cap="rnd" cmpd="sng" algn="ctr">
            <a:gradFill flip="none" rotWithShape="1">
              <a:gsLst>
                <a:gs pos="20000">
                  <a:schemeClr val="accent2"/>
                </a:gs>
                <a:gs pos="80000">
                  <a:schemeClr val="accent1"/>
                </a:gs>
              </a:gsLst>
              <a:lin ang="10800000" scaled="0"/>
              <a:tileRect/>
            </a:gradFill>
            <a:prstDash val="solid"/>
            <a:tailEnd type="none"/>
          </a:ln>
          <a:effectLst/>
        </p:spPr>
      </p:cxnSp>
      <p:pic>
        <p:nvPicPr>
          <p:cNvPr id="182" name="Picture 8">
            <a:extLst>
              <a:ext uri="{FF2B5EF4-FFF2-40B4-BE49-F238E27FC236}">
                <a16:creationId xmlns:a16="http://schemas.microsoft.com/office/drawing/2014/main" id="{7E0EC81F-10B1-4197-83F1-298BD97C0C2B}"/>
              </a:ext>
            </a:extLst>
          </p:cNvPr>
          <p:cNvPicPr>
            <a:picLocks noChangeAspect="1" noChangeArrowheads="1"/>
          </p:cNvPicPr>
          <p:nvPr/>
        </p:nvPicPr>
        <p:blipFill>
          <a:blip r:embed="rId3"/>
          <a:srcRect/>
          <a:stretch/>
        </p:blipFill>
        <p:spPr bwMode="auto">
          <a:xfrm>
            <a:off x="2661453" y="4785313"/>
            <a:ext cx="318754" cy="43806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94C0F443-D6CA-3042-8AF9-8D5800AC1F6E}"/>
              </a:ext>
            </a:extLst>
          </p:cNvPr>
          <p:cNvPicPr>
            <a:picLocks noChangeAspect="1"/>
          </p:cNvPicPr>
          <p:nvPr/>
        </p:nvPicPr>
        <p:blipFill>
          <a:blip r:embed="rId4"/>
          <a:srcRect/>
          <a:stretch/>
        </p:blipFill>
        <p:spPr>
          <a:xfrm>
            <a:off x="8973466" y="4855424"/>
            <a:ext cx="297843" cy="297843"/>
          </a:xfrm>
          <a:prstGeom prst="rect">
            <a:avLst/>
          </a:prstGeom>
        </p:spPr>
      </p:pic>
      <p:pic>
        <p:nvPicPr>
          <p:cNvPr id="100" name="Picture 99" descr="Shape&#10;&#10;Description automatically generated with medium confidence">
            <a:extLst>
              <a:ext uri="{FF2B5EF4-FFF2-40B4-BE49-F238E27FC236}">
                <a16:creationId xmlns:a16="http://schemas.microsoft.com/office/drawing/2014/main" id="{B2771F5A-3F10-4DE5-9334-C1BFC49C9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0214" y="4890045"/>
            <a:ext cx="816430" cy="228600"/>
          </a:xfrm>
          <a:prstGeom prst="rect">
            <a:avLst/>
          </a:prstGeom>
        </p:spPr>
      </p:pic>
      <p:pic>
        <p:nvPicPr>
          <p:cNvPr id="158" name="Graphic 157">
            <a:extLst>
              <a:ext uri="{FF2B5EF4-FFF2-40B4-BE49-F238E27FC236}">
                <a16:creationId xmlns:a16="http://schemas.microsoft.com/office/drawing/2014/main" id="{62E2A6AB-E45F-49F6-94E5-C69761388415}"/>
              </a:ext>
            </a:extLst>
          </p:cNvPr>
          <p:cNvPicPr>
            <a:picLocks noChangeAspect="1"/>
          </p:cNvPicPr>
          <p:nvPr/>
        </p:nvPicPr>
        <p:blipFill>
          <a:blip r:embed="rId6"/>
          <a:stretch/>
        </p:blipFill>
        <p:spPr>
          <a:xfrm>
            <a:off x="2065055" y="3348858"/>
            <a:ext cx="650328" cy="502920"/>
          </a:xfrm>
          <a:prstGeom prst="rect">
            <a:avLst/>
          </a:prstGeom>
        </p:spPr>
      </p:pic>
      <p:pic>
        <p:nvPicPr>
          <p:cNvPr id="159" name="Picture 158">
            <a:extLst>
              <a:ext uri="{FF2B5EF4-FFF2-40B4-BE49-F238E27FC236}">
                <a16:creationId xmlns:a16="http://schemas.microsoft.com/office/drawing/2014/main" id="{835ECD6D-057D-4EFC-A399-2BC60C80FD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095988" y="3519821"/>
            <a:ext cx="643978" cy="160994"/>
          </a:xfrm>
          <a:prstGeom prst="rect">
            <a:avLst/>
          </a:prstGeom>
        </p:spPr>
      </p:pic>
      <p:pic>
        <p:nvPicPr>
          <p:cNvPr id="91" name="Picture 4" descr="See the source image">
            <a:extLst>
              <a:ext uri="{FF2B5EF4-FFF2-40B4-BE49-F238E27FC236}">
                <a16:creationId xmlns:a16="http://schemas.microsoft.com/office/drawing/2014/main" id="{544BDDA9-B993-470A-A91F-661648634A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0905" y="3463158"/>
            <a:ext cx="771244" cy="27432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0EC1D66C-C2B3-4879-AF75-3B9325E706E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957961" y="3501797"/>
            <a:ext cx="960823" cy="197043"/>
          </a:xfrm>
          <a:prstGeom prst="rect">
            <a:avLst/>
          </a:prstGeom>
        </p:spPr>
      </p:pic>
      <p:pic>
        <p:nvPicPr>
          <p:cNvPr id="95" name="Picture 94">
            <a:extLst>
              <a:ext uri="{FF2B5EF4-FFF2-40B4-BE49-F238E27FC236}">
                <a16:creationId xmlns:a16="http://schemas.microsoft.com/office/drawing/2014/main" id="{AD1A8E4A-2E21-4E4F-962A-C2237887D250}"/>
              </a:ext>
            </a:extLst>
          </p:cNvPr>
          <p:cNvPicPr>
            <a:picLocks noChangeAspect="1"/>
          </p:cNvPicPr>
          <p:nvPr/>
        </p:nvPicPr>
        <p:blipFill>
          <a:blip r:embed="rId12"/>
          <a:srcRect/>
          <a:stretch/>
        </p:blipFill>
        <p:spPr>
          <a:xfrm>
            <a:off x="10344304" y="3454249"/>
            <a:ext cx="1247679" cy="292139"/>
          </a:xfrm>
          <a:prstGeom prst="rect">
            <a:avLst/>
          </a:prstGeom>
        </p:spPr>
      </p:pic>
      <p:pic>
        <p:nvPicPr>
          <p:cNvPr id="118" name="Picture 117" descr="A picture containing text, clock&#10;&#10;Description automatically generated">
            <a:extLst>
              <a:ext uri="{FF2B5EF4-FFF2-40B4-BE49-F238E27FC236}">
                <a16:creationId xmlns:a16="http://schemas.microsoft.com/office/drawing/2014/main" id="{6716FC65-DC04-4F19-8421-7399994778F3}"/>
              </a:ext>
            </a:extLst>
          </p:cNvPr>
          <p:cNvPicPr>
            <a:picLocks noChangeAspect="1"/>
          </p:cNvPicPr>
          <p:nvPr/>
        </p:nvPicPr>
        <p:blipFill>
          <a:blip r:embed="rId13"/>
          <a:stretch>
            <a:fillRect/>
          </a:stretch>
        </p:blipFill>
        <p:spPr>
          <a:xfrm>
            <a:off x="619389" y="4213629"/>
            <a:ext cx="1256841" cy="182880"/>
          </a:xfrm>
          <a:prstGeom prst="rect">
            <a:avLst/>
          </a:prstGeom>
        </p:spPr>
      </p:pic>
      <p:pic>
        <p:nvPicPr>
          <p:cNvPr id="120" name="Picture 4">
            <a:extLst>
              <a:ext uri="{FF2B5EF4-FFF2-40B4-BE49-F238E27FC236}">
                <a16:creationId xmlns:a16="http://schemas.microsoft.com/office/drawing/2014/main" id="{A101D70A-C199-4520-A886-19ECBE87B190}"/>
              </a:ext>
            </a:extLst>
          </p:cNvPr>
          <p:cNvPicPr>
            <a:picLocks noChangeAspect="1" noChangeArrowheads="1"/>
          </p:cNvPicPr>
          <p:nvPr/>
        </p:nvPicPr>
        <p:blipFill>
          <a:blip r:embed="rId14"/>
          <a:srcRect/>
          <a:stretch/>
        </p:blipFill>
        <p:spPr bwMode="auto">
          <a:xfrm>
            <a:off x="5586153" y="3495734"/>
            <a:ext cx="1084313" cy="209169"/>
          </a:xfrm>
          <a:prstGeom prst="rect">
            <a:avLst/>
          </a:prstGeom>
          <a:noFill/>
          <a:extLst>
            <a:ext uri="{909E8E84-426E-40DD-AFC4-6F175D3DCCD1}">
              <a14:hiddenFill xmlns:a14="http://schemas.microsoft.com/office/drawing/2010/main">
                <a:solidFill>
                  <a:srgbClr val="FFFFFF"/>
                </a:solidFill>
              </a14:hiddenFill>
            </a:ext>
          </a:extLst>
        </p:spPr>
      </p:pic>
      <p:pic>
        <p:nvPicPr>
          <p:cNvPr id="157" name="Graphic 156">
            <a:extLst>
              <a:ext uri="{FF2B5EF4-FFF2-40B4-BE49-F238E27FC236}">
                <a16:creationId xmlns:a16="http://schemas.microsoft.com/office/drawing/2014/main" id="{19EAF588-F22B-40FB-AA52-90958406D61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509261" y="2722323"/>
            <a:ext cx="361951" cy="361951"/>
          </a:xfrm>
          <a:prstGeom prst="rect">
            <a:avLst/>
          </a:prstGeom>
        </p:spPr>
      </p:pic>
      <p:pic>
        <p:nvPicPr>
          <p:cNvPr id="163" name="Picture 162">
            <a:extLst>
              <a:ext uri="{FF2B5EF4-FFF2-40B4-BE49-F238E27FC236}">
                <a16:creationId xmlns:a16="http://schemas.microsoft.com/office/drawing/2014/main" id="{8B6E312B-151F-4468-932D-B24C7EEA9EC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905692" y="2764240"/>
            <a:ext cx="775022" cy="278117"/>
          </a:xfrm>
          <a:prstGeom prst="rect">
            <a:avLst/>
          </a:prstGeom>
        </p:spPr>
      </p:pic>
      <p:pic>
        <p:nvPicPr>
          <p:cNvPr id="164" name="Picture 163" descr="Logo&#10;&#10;Description automatically generated with low confidence">
            <a:extLst>
              <a:ext uri="{FF2B5EF4-FFF2-40B4-BE49-F238E27FC236}">
                <a16:creationId xmlns:a16="http://schemas.microsoft.com/office/drawing/2014/main" id="{FF3CF196-C4AA-4210-8C16-BD2B7CA586BC}"/>
              </a:ext>
            </a:extLst>
          </p:cNvPr>
          <p:cNvPicPr>
            <a:picLocks noChangeAspect="1"/>
          </p:cNvPicPr>
          <p:nvPr/>
        </p:nvPicPr>
        <p:blipFill>
          <a:blip r:embed="rId19"/>
          <a:stretch>
            <a:fillRect/>
          </a:stretch>
        </p:blipFill>
        <p:spPr>
          <a:xfrm>
            <a:off x="9164228" y="2800333"/>
            <a:ext cx="845398" cy="205931"/>
          </a:xfrm>
          <a:prstGeom prst="rect">
            <a:avLst/>
          </a:prstGeom>
        </p:spPr>
      </p:pic>
      <p:pic>
        <p:nvPicPr>
          <p:cNvPr id="165" name="Picture 164">
            <a:extLst>
              <a:ext uri="{FF2B5EF4-FFF2-40B4-BE49-F238E27FC236}">
                <a16:creationId xmlns:a16="http://schemas.microsoft.com/office/drawing/2014/main" id="{648A0C1D-BD09-4D03-B8D2-3FB67820765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494703" y="2821586"/>
            <a:ext cx="1097280" cy="163424"/>
          </a:xfrm>
          <a:prstGeom prst="rect">
            <a:avLst/>
          </a:prstGeom>
        </p:spPr>
      </p:pic>
      <p:pic>
        <p:nvPicPr>
          <p:cNvPr id="76" name="Picture 2">
            <a:hlinkClick r:id="rId22"/>
            <a:extLst>
              <a:ext uri="{FF2B5EF4-FFF2-40B4-BE49-F238E27FC236}">
                <a16:creationId xmlns:a16="http://schemas.microsoft.com/office/drawing/2014/main" id="{A8C2F2F1-A14E-1742-97A8-366CAA579E3C}"/>
              </a:ext>
            </a:extLst>
          </p:cNvPr>
          <p:cNvPicPr>
            <a:picLocks noChangeAspect="1" noChangeArrowheads="1"/>
          </p:cNvPicPr>
          <p:nvPr/>
        </p:nvPicPr>
        <p:blipFill>
          <a:blip r:embed="rId23"/>
          <a:srcRect/>
          <a:stretch/>
        </p:blipFill>
        <p:spPr bwMode="auto">
          <a:xfrm>
            <a:off x="4356289" y="2789220"/>
            <a:ext cx="1134141" cy="22815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C7091507-6925-4DEC-A96D-231C35F4424B}"/>
              </a:ext>
            </a:extLst>
          </p:cNvPr>
          <p:cNvPicPr>
            <a:picLocks noChangeAspect="1"/>
          </p:cNvPicPr>
          <p:nvPr/>
        </p:nvPicPr>
        <p:blipFill>
          <a:blip r:embed="rId24"/>
          <a:srcRect/>
          <a:stretch/>
        </p:blipFill>
        <p:spPr>
          <a:xfrm>
            <a:off x="8165791" y="2677554"/>
            <a:ext cx="513360" cy="451489"/>
          </a:xfrm>
          <a:prstGeom prst="rect">
            <a:avLst/>
          </a:prstGeom>
        </p:spPr>
      </p:pic>
      <p:pic>
        <p:nvPicPr>
          <p:cNvPr id="70" name="Picture 2">
            <a:extLst>
              <a:ext uri="{FF2B5EF4-FFF2-40B4-BE49-F238E27FC236}">
                <a16:creationId xmlns:a16="http://schemas.microsoft.com/office/drawing/2014/main" id="{7DB0D576-0995-7046-87D3-AE1923C854D4}"/>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19389" y="3494733"/>
            <a:ext cx="1020144" cy="211170"/>
          </a:xfrm>
          <a:prstGeom prst="rect">
            <a:avLst/>
          </a:prstGeom>
          <a:noFill/>
          <a:extLst>
            <a:ext uri="{909E8E84-426E-40DD-AFC4-6F175D3DCCD1}">
              <a14:hiddenFill xmlns:a14="http://schemas.microsoft.com/office/drawing/2010/main">
                <a:solidFill>
                  <a:srgbClr val="FFFFFF"/>
                </a:solidFill>
              </a14:hiddenFill>
            </a:ext>
          </a:extLst>
        </p:spPr>
      </p:pic>
      <p:pic>
        <p:nvPicPr>
          <p:cNvPr id="115" name="Grafik 14">
            <a:extLst>
              <a:ext uri="{FF2B5EF4-FFF2-40B4-BE49-F238E27FC236}">
                <a16:creationId xmlns:a16="http://schemas.microsoft.com/office/drawing/2014/main" id="{6560C5C4-3F2B-4A5E-A75C-81A1F0D2193E}"/>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2240413" y="2716663"/>
            <a:ext cx="783771" cy="373270"/>
          </a:xfrm>
          <a:prstGeom prst="rect">
            <a:avLst/>
          </a:prstGeom>
        </p:spPr>
      </p:pic>
      <p:pic>
        <p:nvPicPr>
          <p:cNvPr id="122" name="Graphic 121">
            <a:extLst>
              <a:ext uri="{FF2B5EF4-FFF2-40B4-BE49-F238E27FC236}">
                <a16:creationId xmlns:a16="http://schemas.microsoft.com/office/drawing/2014/main" id="{8AE8990A-370A-41AD-A2AA-C03BE0DE1CB8}"/>
              </a:ext>
            </a:extLst>
          </p:cNvPr>
          <p:cNvPicPr>
            <a:picLocks noChangeAspect="1"/>
          </p:cNvPicPr>
          <p:nvPr/>
        </p:nvPicPr>
        <p:blipFill>
          <a:blip r:embed="rId29"/>
          <a:srcRect/>
          <a:stretch/>
        </p:blipFill>
        <p:spPr>
          <a:xfrm>
            <a:off x="5975507" y="2680744"/>
            <a:ext cx="445108" cy="445108"/>
          </a:xfrm>
          <a:prstGeom prst="rect">
            <a:avLst/>
          </a:prstGeom>
        </p:spPr>
      </p:pic>
      <p:pic>
        <p:nvPicPr>
          <p:cNvPr id="155" name="Graphic 4">
            <a:extLst>
              <a:ext uri="{FF2B5EF4-FFF2-40B4-BE49-F238E27FC236}">
                <a16:creationId xmlns:a16="http://schemas.microsoft.com/office/drawing/2014/main" id="{BB997722-F107-4EB0-BC6F-B7EE2C40E932}"/>
              </a:ext>
            </a:extLst>
          </p:cNvPr>
          <p:cNvPicPr>
            <a:picLocks noChangeAspect="1"/>
          </p:cNvPicPr>
          <p:nvPr/>
        </p:nvPicPr>
        <p:blipFill>
          <a:blip r:embed="rId30">
            <a:extLst>
              <a:ext uri="{96DAC541-7B7A-43D3-8B79-37D633B846F1}">
                <asvg:svgBlip xmlns:asvg="http://schemas.microsoft.com/office/drawing/2016/SVG/main" r:embed="rId31"/>
              </a:ext>
            </a:extLst>
          </a:blip>
          <a:srcRect t="172" b="172"/>
          <a:stretch/>
        </p:blipFill>
        <p:spPr>
          <a:xfrm>
            <a:off x="11316715" y="5561603"/>
            <a:ext cx="275268" cy="274320"/>
          </a:xfrm>
          <a:prstGeom prst="rect">
            <a:avLst/>
          </a:prstGeom>
        </p:spPr>
      </p:pic>
      <p:pic>
        <p:nvPicPr>
          <p:cNvPr id="127" name="Picture 10">
            <a:extLst>
              <a:ext uri="{FF2B5EF4-FFF2-40B4-BE49-F238E27FC236}">
                <a16:creationId xmlns:a16="http://schemas.microsoft.com/office/drawing/2014/main" id="{04D7C1D1-95EA-425E-A01C-EDD845F51FA5}"/>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619389" y="5531796"/>
            <a:ext cx="477299" cy="333934"/>
          </a:xfrm>
          <a:prstGeom prst="rect">
            <a:avLst/>
          </a:prstGeom>
          <a:noFill/>
          <a:extLst>
            <a:ext uri="{909E8E84-426E-40DD-AFC4-6F175D3DCCD1}">
              <a14:hiddenFill xmlns:a14="http://schemas.microsoft.com/office/drawing/2010/main">
                <a:solidFill>
                  <a:srgbClr val="FFFFFF"/>
                </a:solidFill>
              </a14:hiddenFill>
            </a:ext>
          </a:extLst>
        </p:spPr>
      </p:pic>
      <p:pic>
        <p:nvPicPr>
          <p:cNvPr id="148" name="Graphic 4">
            <a:extLst>
              <a:ext uri="{FF2B5EF4-FFF2-40B4-BE49-F238E27FC236}">
                <a16:creationId xmlns:a16="http://schemas.microsoft.com/office/drawing/2014/main" id="{20B026C2-73BD-4A22-87D0-5FB6BB325614}"/>
              </a:ext>
            </a:extLst>
          </p:cNvPr>
          <p:cNvPicPr>
            <a:picLocks noChangeAspect="1"/>
          </p:cNvPicPr>
          <p:nvPr/>
        </p:nvPicPr>
        <p:blipFill rotWithShape="1">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rcRect l="87820" t="61090" r="9182" b="31844"/>
          <a:stretch/>
        </p:blipFill>
        <p:spPr>
          <a:xfrm>
            <a:off x="4692584" y="5554236"/>
            <a:ext cx="353465" cy="289055"/>
          </a:xfrm>
          <a:prstGeom prst="rect">
            <a:avLst/>
          </a:prstGeom>
        </p:spPr>
      </p:pic>
      <p:pic>
        <p:nvPicPr>
          <p:cNvPr id="184" name="Picture 14">
            <a:extLst>
              <a:ext uri="{FF2B5EF4-FFF2-40B4-BE49-F238E27FC236}">
                <a16:creationId xmlns:a16="http://schemas.microsoft.com/office/drawing/2014/main" id="{EF39570A-FB8E-403E-92AA-ED6487BCCFA6}"/>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tretch/>
        </p:blipFill>
        <p:spPr bwMode="auto">
          <a:xfrm>
            <a:off x="6917149" y="5617126"/>
            <a:ext cx="822960" cy="163275"/>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16">
            <a:extLst>
              <a:ext uri="{FF2B5EF4-FFF2-40B4-BE49-F238E27FC236}">
                <a16:creationId xmlns:a16="http://schemas.microsoft.com/office/drawing/2014/main" id="{410FD1D0-F62E-4411-9893-E85F6FE762BD}"/>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tretch/>
        </p:blipFill>
        <p:spPr bwMode="auto">
          <a:xfrm>
            <a:off x="5437531" y="5613581"/>
            <a:ext cx="1088136" cy="170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T‑Mobile Logo (magenta on transparent, RGB, PNG) | T‑Mobile Newsroom">
            <a:extLst>
              <a:ext uri="{FF2B5EF4-FFF2-40B4-BE49-F238E27FC236}">
                <a16:creationId xmlns:a16="http://schemas.microsoft.com/office/drawing/2014/main" id="{5E6C0968-C2ED-46BF-8134-A5EBB26F0215}"/>
              </a:ext>
            </a:extLst>
          </p:cNvPr>
          <p:cNvPicPr>
            <a:picLocks noChangeAspect="1" noChangeArrowheads="1"/>
          </p:cNvPicPr>
          <p:nvPr/>
        </p:nvPicPr>
        <p:blipFill>
          <a:blip r:embed="rId40" cstate="hqprint">
            <a:extLst>
              <a:ext uri="{28A0092B-C50C-407E-A947-70E740481C1C}">
                <a14:useLocalDpi xmlns:a14="http://schemas.microsoft.com/office/drawing/2010/main" val="0"/>
              </a:ext>
            </a:extLst>
          </a:blip>
          <a:srcRect/>
          <a:stretch>
            <a:fillRect/>
          </a:stretch>
        </p:blipFill>
        <p:spPr bwMode="auto">
          <a:xfrm>
            <a:off x="8131591" y="5576857"/>
            <a:ext cx="997413" cy="24381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a:extLst>
              <a:ext uri="{FF2B5EF4-FFF2-40B4-BE49-F238E27FC236}">
                <a16:creationId xmlns:a16="http://schemas.microsoft.com/office/drawing/2014/main" id="{CEF29A9B-F855-476E-BB4D-EEE5A2C76427}"/>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10344304" y="2138362"/>
            <a:ext cx="1247679" cy="137244"/>
          </a:xfrm>
          <a:prstGeom prst="rect">
            <a:avLst/>
          </a:prstGeom>
        </p:spPr>
      </p:pic>
      <p:pic>
        <p:nvPicPr>
          <p:cNvPr id="75" name="Graphic 74">
            <a:extLst>
              <a:ext uri="{FF2B5EF4-FFF2-40B4-BE49-F238E27FC236}">
                <a16:creationId xmlns:a16="http://schemas.microsoft.com/office/drawing/2014/main" id="{E7E67758-87CE-E243-B6B0-E2776927FDA3}"/>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186704" y="2092685"/>
            <a:ext cx="1020534" cy="228599"/>
          </a:xfrm>
          <a:prstGeom prst="rect">
            <a:avLst/>
          </a:prstGeom>
        </p:spPr>
      </p:pic>
      <p:pic>
        <p:nvPicPr>
          <p:cNvPr id="78" name="Picture 6">
            <a:extLst>
              <a:ext uri="{FF2B5EF4-FFF2-40B4-BE49-F238E27FC236}">
                <a16:creationId xmlns:a16="http://schemas.microsoft.com/office/drawing/2014/main" id="{ACF15A92-AD7F-422D-AAED-41DD290CE341}"/>
              </a:ext>
            </a:extLst>
          </p:cNvPr>
          <p:cNvPicPr>
            <a:picLocks noChangeAspect="1" noChangeArrowheads="1"/>
          </p:cNvPicPr>
          <p:nvPr/>
        </p:nvPicPr>
        <p:blipFill>
          <a:blip r:embed="rId45"/>
          <a:srcRect/>
          <a:stretch/>
        </p:blipFill>
        <p:spPr bwMode="auto">
          <a:xfrm>
            <a:off x="6410017" y="2044552"/>
            <a:ext cx="1197359" cy="32486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F6546646-BC05-4A56-BAE5-12DACB06E29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619389" y="2072659"/>
            <a:ext cx="890092" cy="268651"/>
          </a:xfrm>
          <a:prstGeom prst="rect">
            <a:avLst/>
          </a:prstGeom>
        </p:spPr>
      </p:pic>
      <p:pic>
        <p:nvPicPr>
          <p:cNvPr id="84" name="Picture 83">
            <a:extLst>
              <a:ext uri="{FF2B5EF4-FFF2-40B4-BE49-F238E27FC236}">
                <a16:creationId xmlns:a16="http://schemas.microsoft.com/office/drawing/2014/main" id="{6FD512F4-8248-4CCB-B35B-FA957A1731CE}"/>
              </a:ext>
            </a:extLst>
          </p:cNvPr>
          <p:cNvPicPr>
            <a:picLocks noChangeAspect="1"/>
          </p:cNvPicPr>
          <p:nvPr/>
        </p:nvPicPr>
        <p:blipFill>
          <a:blip r:embed="rId48"/>
          <a:srcRect/>
          <a:stretch/>
        </p:blipFill>
        <p:spPr>
          <a:xfrm>
            <a:off x="5045202" y="2049660"/>
            <a:ext cx="687592" cy="314649"/>
          </a:xfrm>
          <a:prstGeom prst="rect">
            <a:avLst/>
          </a:prstGeom>
        </p:spPr>
      </p:pic>
      <p:pic>
        <p:nvPicPr>
          <p:cNvPr id="85" name="Picture 84" descr="A picture containing text, clipart&#10;&#10;Description automatically generated">
            <a:extLst>
              <a:ext uri="{FF2B5EF4-FFF2-40B4-BE49-F238E27FC236}">
                <a16:creationId xmlns:a16="http://schemas.microsoft.com/office/drawing/2014/main" id="{909A3FBF-41AA-441D-AD90-E6E9DA8842E9}"/>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284599" y="2120797"/>
            <a:ext cx="1382481" cy="172375"/>
          </a:xfrm>
          <a:prstGeom prst="rect">
            <a:avLst/>
          </a:prstGeom>
        </p:spPr>
      </p:pic>
      <p:pic>
        <p:nvPicPr>
          <p:cNvPr id="81" name="Graphic 80">
            <a:extLst>
              <a:ext uri="{FF2B5EF4-FFF2-40B4-BE49-F238E27FC236}">
                <a16:creationId xmlns:a16="http://schemas.microsoft.com/office/drawing/2014/main" id="{1D019F51-4491-4847-AAA8-B36540ED6A5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3884461" y="1970514"/>
            <a:ext cx="483518" cy="472941"/>
          </a:xfrm>
          <a:prstGeom prst="rect">
            <a:avLst/>
          </a:prstGeom>
        </p:spPr>
      </p:pic>
      <p:pic>
        <p:nvPicPr>
          <p:cNvPr id="82" name="Picture 81">
            <a:extLst>
              <a:ext uri="{FF2B5EF4-FFF2-40B4-BE49-F238E27FC236}">
                <a16:creationId xmlns:a16="http://schemas.microsoft.com/office/drawing/2014/main" id="{1F407769-F982-406B-BBC8-78F565BB910F}"/>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619389" y="2823962"/>
            <a:ext cx="1135947" cy="158672"/>
          </a:xfrm>
          <a:prstGeom prst="rect">
            <a:avLst/>
          </a:prstGeom>
        </p:spPr>
      </p:pic>
      <p:pic>
        <p:nvPicPr>
          <p:cNvPr id="177" name="Graphic 176">
            <a:extLst>
              <a:ext uri="{FF2B5EF4-FFF2-40B4-BE49-F238E27FC236}">
                <a16:creationId xmlns:a16="http://schemas.microsoft.com/office/drawing/2014/main" id="{0DABEA6F-97CA-4D66-A547-83A84C6E1507}"/>
              </a:ext>
            </a:extLst>
          </p:cNvPr>
          <p:cNvPicPr>
            <a:picLocks noChangeAspect="1"/>
          </p:cNvPicPr>
          <p:nvPr/>
        </p:nvPicPr>
        <p:blipFill>
          <a:blip r:embed="rId54"/>
          <a:srcRect/>
          <a:stretch/>
        </p:blipFill>
        <p:spPr>
          <a:xfrm>
            <a:off x="8124581" y="4114025"/>
            <a:ext cx="421027" cy="382088"/>
          </a:xfrm>
          <a:prstGeom prst="rect">
            <a:avLst/>
          </a:prstGeom>
        </p:spPr>
      </p:pic>
      <p:pic>
        <p:nvPicPr>
          <p:cNvPr id="178" name="Picture 6">
            <a:extLst>
              <a:ext uri="{FF2B5EF4-FFF2-40B4-BE49-F238E27FC236}">
                <a16:creationId xmlns:a16="http://schemas.microsoft.com/office/drawing/2014/main" id="{85C7C6E7-7146-4E8C-A75A-8331C3879F28}"/>
              </a:ext>
            </a:extLst>
          </p:cNvPr>
          <p:cNvPicPr>
            <a:picLocks noChangeAspect="1" noChangeArrowheads="1"/>
          </p:cNvPicPr>
          <p:nvPr/>
        </p:nvPicPr>
        <p:blipFill>
          <a:blip r:embed="rId55">
            <a:extLst>
              <a:ext uri="{96DAC541-7B7A-43D3-8B79-37D633B846F1}">
                <asvg:svgBlip xmlns:asvg="http://schemas.microsoft.com/office/drawing/2016/SVG/main" r:embed="rId56"/>
              </a:ext>
            </a:extLst>
          </a:blip>
          <a:srcRect/>
          <a:stretch/>
        </p:blipFill>
        <p:spPr bwMode="auto">
          <a:xfrm>
            <a:off x="5250981" y="4231040"/>
            <a:ext cx="705046" cy="148059"/>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a:extLst>
              <a:ext uri="{FF2B5EF4-FFF2-40B4-BE49-F238E27FC236}">
                <a16:creationId xmlns:a16="http://schemas.microsoft.com/office/drawing/2014/main" id="{CCB82AEE-6304-4507-8540-88B40655059A}"/>
              </a:ext>
            </a:extLst>
          </p:cNvPr>
          <p:cNvPicPr>
            <a:picLocks noChangeAspect="1"/>
          </p:cNvPicPr>
          <p:nvPr/>
        </p:nvPicPr>
        <p:blipFill rotWithShape="1">
          <a:blip r:embed="rId57"/>
          <a:srcRect l="14607" t="19874" r="28511" b="18239"/>
          <a:stretch/>
        </p:blipFill>
        <p:spPr>
          <a:xfrm>
            <a:off x="1845537" y="4817661"/>
            <a:ext cx="317011" cy="373369"/>
          </a:xfrm>
          <a:prstGeom prst="rect">
            <a:avLst/>
          </a:prstGeom>
        </p:spPr>
      </p:pic>
      <p:pic>
        <p:nvPicPr>
          <p:cNvPr id="121" name="Picture 6" descr="Image result for moderna logo">
            <a:extLst>
              <a:ext uri="{FF2B5EF4-FFF2-40B4-BE49-F238E27FC236}">
                <a16:creationId xmlns:a16="http://schemas.microsoft.com/office/drawing/2014/main" id="{E21F97D6-245F-4121-8628-85CC3D2316DC}"/>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9172685" y="4191718"/>
            <a:ext cx="1005840" cy="226703"/>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Intuit_Logo@2x">
            <a:extLst>
              <a:ext uri="{FF2B5EF4-FFF2-40B4-BE49-F238E27FC236}">
                <a16:creationId xmlns:a16="http://schemas.microsoft.com/office/drawing/2014/main" id="{49DF6444-6100-43D6-BC95-1D4D1436C799}"/>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503307" y="4190769"/>
            <a:ext cx="7620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B57BD3-726C-4241-A3FB-7C2AE2C89615}"/>
              </a:ext>
            </a:extLst>
          </p:cNvPr>
          <p:cNvPicPr>
            <a:picLocks noChangeAspect="1"/>
          </p:cNvPicPr>
          <p:nvPr/>
        </p:nvPicPr>
        <p:blipFill>
          <a:blip r:embed="rId60">
            <a:extLst>
              <a:ext uri="{96DAC541-7B7A-43D3-8B79-37D633B846F1}">
                <asvg:svgBlip xmlns:asvg="http://schemas.microsoft.com/office/drawing/2016/SVG/main" r:embed="rId61"/>
              </a:ext>
            </a:extLst>
          </a:blip>
          <a:srcRect/>
          <a:stretch/>
        </p:blipFill>
        <p:spPr>
          <a:xfrm>
            <a:off x="619389" y="4901124"/>
            <a:ext cx="727243" cy="206443"/>
          </a:xfrm>
          <a:prstGeom prst="rect">
            <a:avLst/>
          </a:prstGeom>
        </p:spPr>
      </p:pic>
      <p:pic>
        <p:nvPicPr>
          <p:cNvPr id="7" name="Graphic 6">
            <a:extLst>
              <a:ext uri="{FF2B5EF4-FFF2-40B4-BE49-F238E27FC236}">
                <a16:creationId xmlns:a16="http://schemas.microsoft.com/office/drawing/2014/main" id="{811E7F97-0AE8-CFFF-D72C-5A9AFC61D46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337671" y="3504276"/>
            <a:ext cx="822960" cy="192085"/>
          </a:xfrm>
          <a:prstGeom prst="rect">
            <a:avLst/>
          </a:prstGeom>
        </p:spPr>
      </p:pic>
      <p:pic>
        <p:nvPicPr>
          <p:cNvPr id="9" name="Picture 8" descr="Icon&#10;&#10;Description automatically generated">
            <a:extLst>
              <a:ext uri="{FF2B5EF4-FFF2-40B4-BE49-F238E27FC236}">
                <a16:creationId xmlns:a16="http://schemas.microsoft.com/office/drawing/2014/main" id="{16B44206-4C83-F09C-1B48-89EFECF2885D}"/>
              </a:ext>
            </a:extLst>
          </p:cNvPr>
          <p:cNvPicPr>
            <a:picLocks noChangeAspect="1"/>
          </p:cNvPicPr>
          <p:nvPr/>
        </p:nvPicPr>
        <p:blipFill>
          <a:blip r:embed="rId64"/>
          <a:stretch>
            <a:fillRect/>
          </a:stretch>
        </p:blipFill>
        <p:spPr>
          <a:xfrm>
            <a:off x="8165488" y="3417438"/>
            <a:ext cx="366951" cy="365760"/>
          </a:xfrm>
          <a:prstGeom prst="rect">
            <a:avLst/>
          </a:prstGeom>
        </p:spPr>
      </p:pic>
      <p:pic>
        <p:nvPicPr>
          <p:cNvPr id="11" name="Graphic 10">
            <a:extLst>
              <a:ext uri="{FF2B5EF4-FFF2-40B4-BE49-F238E27FC236}">
                <a16:creationId xmlns:a16="http://schemas.microsoft.com/office/drawing/2014/main" id="{DA47A7FD-91F2-1B3F-C0EB-24D1DE9C2BE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3892384" y="4224217"/>
            <a:ext cx="731520" cy="161704"/>
          </a:xfrm>
          <a:prstGeom prst="rect">
            <a:avLst/>
          </a:prstGeom>
        </p:spPr>
      </p:pic>
      <p:pic>
        <p:nvPicPr>
          <p:cNvPr id="15" name="Graphic 14">
            <a:extLst>
              <a:ext uri="{FF2B5EF4-FFF2-40B4-BE49-F238E27FC236}">
                <a16:creationId xmlns:a16="http://schemas.microsoft.com/office/drawing/2014/main" id="{BF6015E8-792A-83A2-6DF4-1F0CA8BEC044}"/>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387456" y="5618096"/>
            <a:ext cx="537780" cy="161334"/>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4508C74B-95BF-7045-C8D7-13F3394FB521}"/>
              </a:ext>
            </a:extLst>
          </p:cNvPr>
          <p:cNvPicPr>
            <a:picLocks noChangeAspect="1"/>
          </p:cNvPicPr>
          <p:nvPr/>
        </p:nvPicPr>
        <p:blipFill>
          <a:blip r:embed="rId69"/>
          <a:stretch>
            <a:fillRect/>
          </a:stretch>
        </p:blipFill>
        <p:spPr>
          <a:xfrm>
            <a:off x="9520486" y="5465921"/>
            <a:ext cx="475488" cy="465684"/>
          </a:xfrm>
          <a:prstGeom prst="rect">
            <a:avLst/>
          </a:prstGeom>
        </p:spPr>
      </p:pic>
      <p:pic>
        <p:nvPicPr>
          <p:cNvPr id="21" name="Graphic 20">
            <a:extLst>
              <a:ext uri="{FF2B5EF4-FFF2-40B4-BE49-F238E27FC236}">
                <a16:creationId xmlns:a16="http://schemas.microsoft.com/office/drawing/2014/main" id="{8813CECA-E71E-5E13-D1F7-A8E06D982DB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560438" y="5604321"/>
            <a:ext cx="740664" cy="188885"/>
          </a:xfrm>
          <a:prstGeom prst="rect">
            <a:avLst/>
          </a:prstGeom>
        </p:spPr>
      </p:pic>
      <p:pic>
        <p:nvPicPr>
          <p:cNvPr id="23" name="Graphic 22">
            <a:extLst>
              <a:ext uri="{FF2B5EF4-FFF2-40B4-BE49-F238E27FC236}">
                <a16:creationId xmlns:a16="http://schemas.microsoft.com/office/drawing/2014/main" id="{106CECAD-3902-4E4D-743D-31E717B0106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2428292" y="5610611"/>
            <a:ext cx="740664" cy="176304"/>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EC56AD40-111A-7CCC-029E-4FF3F5C54D8A}"/>
              </a:ext>
            </a:extLst>
          </p:cNvPr>
          <p:cNvPicPr>
            <a:picLocks noChangeAspect="1"/>
          </p:cNvPicPr>
          <p:nvPr/>
        </p:nvPicPr>
        <p:blipFill>
          <a:blip r:embed="rId74"/>
          <a:stretch>
            <a:fillRect/>
          </a:stretch>
        </p:blipFill>
        <p:spPr>
          <a:xfrm>
            <a:off x="1488170" y="5589448"/>
            <a:ext cx="548640" cy="218631"/>
          </a:xfrm>
          <a:prstGeom prst="rect">
            <a:avLst/>
          </a:prstGeom>
        </p:spPr>
      </p:pic>
      <p:pic>
        <p:nvPicPr>
          <p:cNvPr id="27" name="Graphic 26">
            <a:extLst>
              <a:ext uri="{FF2B5EF4-FFF2-40B4-BE49-F238E27FC236}">
                <a16:creationId xmlns:a16="http://schemas.microsoft.com/office/drawing/2014/main" id="{2E582709-8569-E187-21E0-91494E7D27FD}"/>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1085546" y="4867185"/>
            <a:ext cx="506437" cy="274320"/>
          </a:xfrm>
          <a:prstGeom prst="rect">
            <a:avLst/>
          </a:prstGeom>
        </p:spPr>
      </p:pic>
      <p:pic>
        <p:nvPicPr>
          <p:cNvPr id="477" name="Picture 476" descr="Text&#10;&#10;Description automatically generated">
            <a:extLst>
              <a:ext uri="{FF2B5EF4-FFF2-40B4-BE49-F238E27FC236}">
                <a16:creationId xmlns:a16="http://schemas.microsoft.com/office/drawing/2014/main" id="{EDB108CF-740B-3883-FEB8-61D99590C98C}"/>
              </a:ext>
            </a:extLst>
          </p:cNvPr>
          <p:cNvPicPr>
            <a:picLocks noChangeAspect="1"/>
          </p:cNvPicPr>
          <p:nvPr/>
        </p:nvPicPr>
        <p:blipFill>
          <a:blip r:embed="rId77"/>
          <a:stretch>
            <a:fillRect/>
          </a:stretch>
        </p:blipFill>
        <p:spPr>
          <a:xfrm>
            <a:off x="7798300" y="4922049"/>
            <a:ext cx="676261" cy="164592"/>
          </a:xfrm>
          <a:prstGeom prst="rect">
            <a:avLst/>
          </a:prstGeom>
        </p:spPr>
      </p:pic>
      <p:pic>
        <p:nvPicPr>
          <p:cNvPr id="480" name="Graphic 479">
            <a:extLst>
              <a:ext uri="{FF2B5EF4-FFF2-40B4-BE49-F238E27FC236}">
                <a16:creationId xmlns:a16="http://schemas.microsoft.com/office/drawing/2014/main" id="{C8B0332E-CAAE-80A3-688E-9B06915EA02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479458" y="4890045"/>
            <a:ext cx="819937" cy="228600"/>
          </a:xfrm>
          <a:prstGeom prst="rect">
            <a:avLst/>
          </a:prstGeom>
        </p:spPr>
      </p:pic>
      <p:pic>
        <p:nvPicPr>
          <p:cNvPr id="483" name="Picture 482" descr="Logo, icon&#10;&#10;Description automatically generated">
            <a:extLst>
              <a:ext uri="{FF2B5EF4-FFF2-40B4-BE49-F238E27FC236}">
                <a16:creationId xmlns:a16="http://schemas.microsoft.com/office/drawing/2014/main" id="{E3814299-C5E5-62DB-6DF8-52EA62D1FD4B}"/>
              </a:ext>
            </a:extLst>
          </p:cNvPr>
          <p:cNvPicPr>
            <a:picLocks noChangeAspect="1"/>
          </p:cNvPicPr>
          <p:nvPr/>
        </p:nvPicPr>
        <p:blipFill>
          <a:blip r:embed="rId80"/>
          <a:stretch>
            <a:fillRect/>
          </a:stretch>
        </p:blipFill>
        <p:spPr>
          <a:xfrm>
            <a:off x="5002145" y="4886298"/>
            <a:ext cx="978408" cy="236095"/>
          </a:xfrm>
          <a:prstGeom prst="rect">
            <a:avLst/>
          </a:prstGeom>
        </p:spPr>
      </p:pic>
      <p:pic>
        <p:nvPicPr>
          <p:cNvPr id="486" name="Picture 485" descr="Logo&#10;&#10;Description automatically generated">
            <a:extLst>
              <a:ext uri="{FF2B5EF4-FFF2-40B4-BE49-F238E27FC236}">
                <a16:creationId xmlns:a16="http://schemas.microsoft.com/office/drawing/2014/main" id="{15A409D5-7F48-7970-BAEC-9E938B9AB6B6}"/>
              </a:ext>
            </a:extLst>
          </p:cNvPr>
          <p:cNvPicPr>
            <a:picLocks noChangeAspect="1"/>
          </p:cNvPicPr>
          <p:nvPr/>
        </p:nvPicPr>
        <p:blipFill>
          <a:blip r:embed="rId81"/>
          <a:stretch>
            <a:fillRect/>
          </a:stretch>
        </p:blipFill>
        <p:spPr>
          <a:xfrm>
            <a:off x="3479112" y="4914228"/>
            <a:ext cx="1024128" cy="180234"/>
          </a:xfrm>
          <a:prstGeom prst="rect">
            <a:avLst/>
          </a:prstGeom>
        </p:spPr>
      </p:pic>
      <p:pic>
        <p:nvPicPr>
          <p:cNvPr id="490" name="Picture 489" descr="A close-up of a keyboard&#10;&#10;Description automatically generated with medium confidence">
            <a:extLst>
              <a:ext uri="{FF2B5EF4-FFF2-40B4-BE49-F238E27FC236}">
                <a16:creationId xmlns:a16="http://schemas.microsoft.com/office/drawing/2014/main" id="{4A60FFE2-7C4F-A3C0-33B0-49069F8047B3}"/>
              </a:ext>
            </a:extLst>
          </p:cNvPr>
          <p:cNvPicPr>
            <a:picLocks noChangeAspect="1"/>
          </p:cNvPicPr>
          <p:nvPr/>
        </p:nvPicPr>
        <p:blipFill>
          <a:blip r:embed="rId82"/>
          <a:stretch>
            <a:fillRect/>
          </a:stretch>
        </p:blipFill>
        <p:spPr>
          <a:xfrm>
            <a:off x="10805599" y="4236164"/>
            <a:ext cx="786384" cy="137811"/>
          </a:xfrm>
          <a:prstGeom prst="rect">
            <a:avLst/>
          </a:prstGeom>
        </p:spPr>
      </p:pic>
      <p:pic>
        <p:nvPicPr>
          <p:cNvPr id="492" name="Picture 491">
            <a:extLst>
              <a:ext uri="{FF2B5EF4-FFF2-40B4-BE49-F238E27FC236}">
                <a16:creationId xmlns:a16="http://schemas.microsoft.com/office/drawing/2014/main" id="{74181626-EF33-AC27-7610-238527A44FF8}"/>
              </a:ext>
            </a:extLst>
          </p:cNvPr>
          <p:cNvPicPr>
            <a:picLocks noChangeAspect="1"/>
          </p:cNvPicPr>
          <p:nvPr/>
        </p:nvPicPr>
        <p:blipFill>
          <a:blip r:embed="rId83"/>
          <a:stretch>
            <a:fillRect/>
          </a:stretch>
        </p:blipFill>
        <p:spPr>
          <a:xfrm>
            <a:off x="6583104" y="4186704"/>
            <a:ext cx="914400" cy="236731"/>
          </a:xfrm>
          <a:prstGeom prst="rect">
            <a:avLst/>
          </a:prstGeom>
        </p:spPr>
      </p:pic>
    </p:spTree>
    <p:extLst>
      <p:ext uri="{BB962C8B-B14F-4D97-AF65-F5344CB8AC3E}">
        <p14:creationId xmlns:p14="http://schemas.microsoft.com/office/powerpoint/2010/main" val="408907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4">
            <a:extLst>
              <a:ext uri="{FF2B5EF4-FFF2-40B4-BE49-F238E27FC236}">
                <a16:creationId xmlns:a16="http://schemas.microsoft.com/office/drawing/2014/main" id="{D4197869-0109-4261-89E0-1A0DFCF45C41}"/>
              </a:ext>
            </a:extLst>
          </p:cNvPr>
          <p:cNvSpPr>
            <a:spLocks noGrp="1"/>
          </p:cNvSpPr>
          <p:nvPr>
            <p:ph type="title"/>
          </p:nvPr>
        </p:nvSpPr>
        <p:spPr/>
        <p:txBody>
          <a:bodyPr/>
          <a:lstStyle/>
          <a:p>
            <a:r>
              <a:rPr lang="en-US" noProof="0" dirty="0">
                <a:solidFill>
                  <a:schemeClr val="tx1"/>
                </a:solidFill>
              </a:rPr>
              <a:t>The AWS AI/ML stack</a:t>
            </a:r>
            <a:endParaRPr lang="en-US" dirty="0">
              <a:solidFill>
                <a:schemeClr val="tx1"/>
              </a:solidFill>
            </a:endParaRPr>
          </a:p>
        </p:txBody>
      </p:sp>
      <p:sp>
        <p:nvSpPr>
          <p:cNvPr id="2" name="Text Placeholder 1">
            <a:extLst>
              <a:ext uri="{FF2B5EF4-FFF2-40B4-BE49-F238E27FC236}">
                <a16:creationId xmlns:a16="http://schemas.microsoft.com/office/drawing/2014/main" id="{0F44005B-B875-46FA-8023-6E42245051B5}"/>
              </a:ext>
            </a:extLst>
          </p:cNvPr>
          <p:cNvSpPr>
            <a:spLocks noGrp="1"/>
          </p:cNvSpPr>
          <p:nvPr>
            <p:ph type="body" sz="quarter" idx="10"/>
          </p:nvPr>
        </p:nvSpPr>
        <p:spPr/>
        <p:txBody>
          <a:bodyPr/>
          <a:lstStyle/>
          <a:p>
            <a:r>
              <a:rPr lang="en-US" dirty="0">
                <a:solidFill>
                  <a:schemeClr val="tx1"/>
                </a:solidFill>
              </a:rPr>
              <a:t>Broadest and most complete set of machine learning capabilities</a:t>
            </a:r>
          </a:p>
        </p:txBody>
      </p:sp>
      <p:sp>
        <p:nvSpPr>
          <p:cNvPr id="220" name="Rectangle: Rounded Corners 219">
            <a:extLst>
              <a:ext uri="{FF2B5EF4-FFF2-40B4-BE49-F238E27FC236}">
                <a16:creationId xmlns:a16="http://schemas.microsoft.com/office/drawing/2014/main" id="{414CEF0A-8AF7-9505-1093-B9858F05406B}"/>
              </a:ext>
            </a:extLst>
          </p:cNvPr>
          <p:cNvSpPr/>
          <p:nvPr/>
        </p:nvSpPr>
        <p:spPr>
          <a:xfrm>
            <a:off x="375445" y="5426002"/>
            <a:ext cx="11430000" cy="705803"/>
          </a:xfrm>
          <a:custGeom>
            <a:avLst/>
            <a:gdLst>
              <a:gd name="connsiteX0" fmla="*/ 0 w 11437406"/>
              <a:gd name="connsiteY0" fmla="*/ 70577 h 612648"/>
              <a:gd name="connsiteX1" fmla="*/ 70577 w 11437406"/>
              <a:gd name="connsiteY1" fmla="*/ 0 h 612648"/>
              <a:gd name="connsiteX2" fmla="*/ 11366829 w 11437406"/>
              <a:gd name="connsiteY2" fmla="*/ 0 h 612648"/>
              <a:gd name="connsiteX3" fmla="*/ 11437406 w 11437406"/>
              <a:gd name="connsiteY3" fmla="*/ 70577 h 612648"/>
              <a:gd name="connsiteX4" fmla="*/ 11437406 w 11437406"/>
              <a:gd name="connsiteY4" fmla="*/ 542071 h 612648"/>
              <a:gd name="connsiteX5" fmla="*/ 11366829 w 11437406"/>
              <a:gd name="connsiteY5" fmla="*/ 612648 h 612648"/>
              <a:gd name="connsiteX6" fmla="*/ 70577 w 11437406"/>
              <a:gd name="connsiteY6" fmla="*/ 612648 h 612648"/>
              <a:gd name="connsiteX7" fmla="*/ 0 w 11437406"/>
              <a:gd name="connsiteY7" fmla="*/ 542071 h 612648"/>
              <a:gd name="connsiteX8" fmla="*/ 0 w 11437406"/>
              <a:gd name="connsiteY8" fmla="*/ 70577 h 6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7406" h="612648">
                <a:moveTo>
                  <a:pt x="0" y="70577"/>
                </a:moveTo>
                <a:cubicBezTo>
                  <a:pt x="0" y="31598"/>
                  <a:pt x="31598" y="0"/>
                  <a:pt x="70577" y="0"/>
                </a:cubicBezTo>
                <a:lnTo>
                  <a:pt x="11366829" y="0"/>
                </a:lnTo>
                <a:cubicBezTo>
                  <a:pt x="11405808" y="0"/>
                  <a:pt x="11437406" y="31598"/>
                  <a:pt x="11437406" y="70577"/>
                </a:cubicBezTo>
                <a:lnTo>
                  <a:pt x="11437406" y="542071"/>
                </a:lnTo>
                <a:cubicBezTo>
                  <a:pt x="11437406" y="581050"/>
                  <a:pt x="11405808" y="612648"/>
                  <a:pt x="11366829" y="612648"/>
                </a:cubicBezTo>
                <a:lnTo>
                  <a:pt x="70577" y="612648"/>
                </a:lnTo>
                <a:cubicBezTo>
                  <a:pt x="31598" y="612648"/>
                  <a:pt x="0" y="581050"/>
                  <a:pt x="0" y="542071"/>
                </a:cubicBezTo>
                <a:lnTo>
                  <a:pt x="0" y="70577"/>
                </a:ln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t>ML FRAMEWORKS</a:t>
            </a:r>
            <a:b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br>
            <a: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t>&amp; INFRASTRUCTURE</a:t>
            </a:r>
          </a:p>
        </p:txBody>
      </p:sp>
      <p:sp>
        <p:nvSpPr>
          <p:cNvPr id="224" name="Rectangle: Rounded Corners 223">
            <a:extLst>
              <a:ext uri="{FF2B5EF4-FFF2-40B4-BE49-F238E27FC236}">
                <a16:creationId xmlns:a16="http://schemas.microsoft.com/office/drawing/2014/main" id="{15DFC614-A107-E63D-4E5F-46D885328EA1}"/>
              </a:ext>
            </a:extLst>
          </p:cNvPr>
          <p:cNvSpPr/>
          <p:nvPr/>
        </p:nvSpPr>
        <p:spPr>
          <a:xfrm>
            <a:off x="4590791" y="4116698"/>
            <a:ext cx="6025401" cy="1025651"/>
          </a:xfrm>
          <a:custGeom>
            <a:avLst/>
            <a:gdLst>
              <a:gd name="connsiteX0" fmla="*/ 0 w 6839479"/>
              <a:gd name="connsiteY0" fmla="*/ 68019 h 825267"/>
              <a:gd name="connsiteX1" fmla="*/ 68019 w 6839479"/>
              <a:gd name="connsiteY1" fmla="*/ 0 h 825267"/>
              <a:gd name="connsiteX2" fmla="*/ 6771460 w 6839479"/>
              <a:gd name="connsiteY2" fmla="*/ 0 h 825267"/>
              <a:gd name="connsiteX3" fmla="*/ 6839479 w 6839479"/>
              <a:gd name="connsiteY3" fmla="*/ 68019 h 825267"/>
              <a:gd name="connsiteX4" fmla="*/ 6839479 w 6839479"/>
              <a:gd name="connsiteY4" fmla="*/ 757248 h 825267"/>
              <a:gd name="connsiteX5" fmla="*/ 6771460 w 6839479"/>
              <a:gd name="connsiteY5" fmla="*/ 825267 h 825267"/>
              <a:gd name="connsiteX6" fmla="*/ 68019 w 6839479"/>
              <a:gd name="connsiteY6" fmla="*/ 825267 h 825267"/>
              <a:gd name="connsiteX7" fmla="*/ 0 w 6839479"/>
              <a:gd name="connsiteY7" fmla="*/ 757248 h 825267"/>
              <a:gd name="connsiteX8" fmla="*/ 0 w 6839479"/>
              <a:gd name="connsiteY8" fmla="*/ 68019 h 82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9479" h="825267">
                <a:moveTo>
                  <a:pt x="0" y="68019"/>
                </a:moveTo>
                <a:cubicBezTo>
                  <a:pt x="0" y="30453"/>
                  <a:pt x="30453" y="0"/>
                  <a:pt x="68019" y="0"/>
                </a:cubicBezTo>
                <a:lnTo>
                  <a:pt x="6771460" y="0"/>
                </a:lnTo>
                <a:cubicBezTo>
                  <a:pt x="6809026" y="0"/>
                  <a:pt x="6839479" y="30453"/>
                  <a:pt x="6839479" y="68019"/>
                </a:cubicBezTo>
                <a:lnTo>
                  <a:pt x="6839479" y="757248"/>
                </a:lnTo>
                <a:cubicBezTo>
                  <a:pt x="6839479" y="794814"/>
                  <a:pt x="6809026" y="825267"/>
                  <a:pt x="6771460" y="825267"/>
                </a:cubicBezTo>
                <a:lnTo>
                  <a:pt x="68019" y="825267"/>
                </a:lnTo>
                <a:cubicBezTo>
                  <a:pt x="30453" y="825267"/>
                  <a:pt x="0" y="794814"/>
                  <a:pt x="0" y="757248"/>
                </a:cubicBezTo>
                <a:lnTo>
                  <a:pt x="0" y="68019"/>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46DBA"/>
                </a:solidFill>
                <a:effectLst/>
                <a:uLnTx/>
                <a:uFillTx/>
                <a:latin typeface="Amazon Ember Display"/>
                <a:ea typeface="Amazon Ember Display Heavy" panose="020F0803020204020204" pitchFamily="34" charset="0"/>
                <a:cs typeface="Amazon Ember Display Heavy" panose="020F0803020204020204" pitchFamily="34" charset="0"/>
              </a:rPr>
              <a:t>STUDIO IDE</a:t>
            </a:r>
          </a:p>
        </p:txBody>
      </p:sp>
      <p:sp>
        <p:nvSpPr>
          <p:cNvPr id="218" name="Rectangle: Rounded Corners 217">
            <a:extLst>
              <a:ext uri="{FF2B5EF4-FFF2-40B4-BE49-F238E27FC236}">
                <a16:creationId xmlns:a16="http://schemas.microsoft.com/office/drawing/2014/main" id="{A8090243-275C-43A4-570F-3EEDA6CF1BFE}"/>
              </a:ext>
            </a:extLst>
          </p:cNvPr>
          <p:cNvSpPr/>
          <p:nvPr/>
        </p:nvSpPr>
        <p:spPr>
          <a:xfrm>
            <a:off x="375445" y="3954332"/>
            <a:ext cx="11430000" cy="1271024"/>
          </a:xfrm>
          <a:custGeom>
            <a:avLst/>
            <a:gdLst>
              <a:gd name="connsiteX0" fmla="*/ 0 w 11437406"/>
              <a:gd name="connsiteY0" fmla="*/ 64067 h 1103269"/>
              <a:gd name="connsiteX1" fmla="*/ 64067 w 11437406"/>
              <a:gd name="connsiteY1" fmla="*/ 0 h 1103269"/>
              <a:gd name="connsiteX2" fmla="*/ 11373339 w 11437406"/>
              <a:gd name="connsiteY2" fmla="*/ 0 h 1103269"/>
              <a:gd name="connsiteX3" fmla="*/ 11437406 w 11437406"/>
              <a:gd name="connsiteY3" fmla="*/ 64067 h 1103269"/>
              <a:gd name="connsiteX4" fmla="*/ 11437406 w 11437406"/>
              <a:gd name="connsiteY4" fmla="*/ 1039202 h 1103269"/>
              <a:gd name="connsiteX5" fmla="*/ 11373339 w 11437406"/>
              <a:gd name="connsiteY5" fmla="*/ 1103269 h 1103269"/>
              <a:gd name="connsiteX6" fmla="*/ 64067 w 11437406"/>
              <a:gd name="connsiteY6" fmla="*/ 1103269 h 1103269"/>
              <a:gd name="connsiteX7" fmla="*/ 0 w 11437406"/>
              <a:gd name="connsiteY7" fmla="*/ 1039202 h 1103269"/>
              <a:gd name="connsiteX8" fmla="*/ 0 w 11437406"/>
              <a:gd name="connsiteY8" fmla="*/ 64067 h 11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7406" h="1103269">
                <a:moveTo>
                  <a:pt x="0" y="64067"/>
                </a:moveTo>
                <a:cubicBezTo>
                  <a:pt x="0" y="28684"/>
                  <a:pt x="28684" y="0"/>
                  <a:pt x="64067" y="0"/>
                </a:cubicBezTo>
                <a:lnTo>
                  <a:pt x="11373339" y="0"/>
                </a:lnTo>
                <a:cubicBezTo>
                  <a:pt x="11408722" y="0"/>
                  <a:pt x="11437406" y="28684"/>
                  <a:pt x="11437406" y="64067"/>
                </a:cubicBezTo>
                <a:lnTo>
                  <a:pt x="11437406" y="1039202"/>
                </a:lnTo>
                <a:cubicBezTo>
                  <a:pt x="11437406" y="1074585"/>
                  <a:pt x="11408722" y="1103269"/>
                  <a:pt x="11373339" y="1103269"/>
                </a:cubicBezTo>
                <a:lnTo>
                  <a:pt x="64067" y="1103269"/>
                </a:lnTo>
                <a:cubicBezTo>
                  <a:pt x="28684" y="1103269"/>
                  <a:pt x="0" y="1074585"/>
                  <a:pt x="0" y="1039202"/>
                </a:cubicBezTo>
                <a:lnTo>
                  <a:pt x="0" y="64067"/>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t>AMAZON</a:t>
            </a:r>
            <a:b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br>
            <a: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t>SAGEMAKER</a:t>
            </a:r>
          </a:p>
        </p:txBody>
      </p:sp>
      <p:sp>
        <p:nvSpPr>
          <p:cNvPr id="91" name="Rectangle 90">
            <a:extLst>
              <a:ext uri="{FF2B5EF4-FFF2-40B4-BE49-F238E27FC236}">
                <a16:creationId xmlns:a16="http://schemas.microsoft.com/office/drawing/2014/main" id="{1734B680-A8A5-BAEB-9135-60AC51140C0C}"/>
              </a:ext>
            </a:extLst>
          </p:cNvPr>
          <p:cNvSpPr/>
          <p:nvPr/>
        </p:nvSpPr>
        <p:spPr>
          <a:xfrm>
            <a:off x="1469927" y="4272053"/>
            <a:ext cx="804707" cy="410369"/>
          </a:xfrm>
          <a:prstGeom prst="rect">
            <a:avLst/>
          </a:prstGeom>
          <a:ln w="12700">
            <a:noFill/>
            <a:miter lim="400000"/>
          </a:ln>
        </p:spPr>
        <p:txBody>
          <a:bodyPr wrap="none" lIns="0" tIns="0" rIns="0" bIns="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46DBA"/>
                </a:solidFill>
                <a:effectLst/>
                <a:uLnTx/>
                <a:uFillTx/>
                <a:latin typeface="Amazon Ember Display"/>
                <a:ea typeface="Amazon Ember Display Heavy" panose="020F0803020204020204" pitchFamily="34" charset="0"/>
                <a:cs typeface="Amazon Ember Display Heavy" panose="020F0803020204020204" pitchFamily="34" charset="0"/>
              </a:rPr>
              <a:t>CANVAS</a:t>
            </a:r>
          </a:p>
          <a:p>
            <a:pPr marL="0" marR="0" lvl="0" indent="0" algn="l" defTabSz="914400" rtl="0" eaLnBrk="1" fontAlgn="auto" latinLnBrk="0" hangingPunct="1">
              <a:lnSpc>
                <a:spcPct val="100000"/>
              </a:lnSpc>
              <a:spcBef>
                <a:spcPts val="240"/>
              </a:spcBef>
              <a:spcAft>
                <a:spcPts val="3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No-code ML for</a:t>
            </a:r>
            <a:b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business analysts</a:t>
            </a:r>
          </a:p>
        </p:txBody>
      </p:sp>
      <p:sp>
        <p:nvSpPr>
          <p:cNvPr id="94" name="Rectangle 93">
            <a:extLst>
              <a:ext uri="{FF2B5EF4-FFF2-40B4-BE49-F238E27FC236}">
                <a16:creationId xmlns:a16="http://schemas.microsoft.com/office/drawing/2014/main" id="{CC3AD7AA-AF61-568C-F74D-100C72150C2B}"/>
              </a:ext>
            </a:extLst>
          </p:cNvPr>
          <p:cNvSpPr/>
          <p:nvPr/>
        </p:nvSpPr>
        <p:spPr>
          <a:xfrm>
            <a:off x="2557125" y="4285037"/>
            <a:ext cx="673261" cy="287258"/>
          </a:xfrm>
          <a:prstGeom prst="rect">
            <a:avLst/>
          </a:prstGeom>
          <a:ln w="12700">
            <a:noFill/>
            <a:miter lim="400000"/>
          </a:ln>
        </p:spPr>
        <p:txBody>
          <a:bodyPr wrap="none" lIns="0" tIns="0" rIns="0" bIns="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46DBA"/>
                </a:solidFill>
                <a:effectLst/>
                <a:uLnTx/>
                <a:uFillTx/>
                <a:latin typeface="Amazon Ember Display"/>
                <a:ea typeface="Amazon Ember Display Heavy" panose="020F0803020204020204" pitchFamily="34" charset="0"/>
                <a:cs typeface="Amazon Ember Display Heavy" panose="020F0803020204020204" pitchFamily="34" charset="0"/>
              </a:rPr>
              <a:t>STUDIO LAB</a:t>
            </a:r>
          </a:p>
          <a:p>
            <a:pPr marL="0" marR="0" lvl="0" indent="0" algn="l" defTabSz="914400" rtl="0" eaLnBrk="1" fontAlgn="auto" latinLnBrk="0" hangingPunct="1">
              <a:lnSpc>
                <a:spcPct val="100000"/>
              </a:lnSpc>
              <a:spcBef>
                <a:spcPts val="240"/>
              </a:spcBef>
              <a:spcAft>
                <a:spcPts val="3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Learn ML</a:t>
            </a:r>
          </a:p>
        </p:txBody>
      </p:sp>
      <p:sp>
        <p:nvSpPr>
          <p:cNvPr id="95" name="Rectangle 94">
            <a:extLst>
              <a:ext uri="{FF2B5EF4-FFF2-40B4-BE49-F238E27FC236}">
                <a16:creationId xmlns:a16="http://schemas.microsoft.com/office/drawing/2014/main" id="{6A5C1708-E872-F0A8-6246-6BFD9879ABA0}"/>
              </a:ext>
            </a:extLst>
          </p:cNvPr>
          <p:cNvSpPr/>
          <p:nvPr/>
        </p:nvSpPr>
        <p:spPr>
          <a:xfrm>
            <a:off x="3533240" y="4266676"/>
            <a:ext cx="907300" cy="287258"/>
          </a:xfrm>
          <a:prstGeom prst="rect">
            <a:avLst/>
          </a:prstGeom>
          <a:ln w="12700">
            <a:noFill/>
            <a:miter lim="400000"/>
          </a:ln>
        </p:spPr>
        <p:txBody>
          <a:bodyPr wrap="none" lIns="0" tIns="0" rIns="0" bIns="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46DBA"/>
                </a:solidFill>
                <a:effectLst/>
                <a:uLnTx/>
                <a:uFillTx/>
                <a:latin typeface="Amazon Ember Display"/>
                <a:ea typeface="Amazon Ember Display Heavy" panose="020F0803020204020204" pitchFamily="34" charset="0"/>
                <a:cs typeface="Amazon Ember Display Heavy" panose="020F0803020204020204" pitchFamily="34" charset="0"/>
              </a:rPr>
              <a:t>GROUND TRUTH</a:t>
            </a:r>
          </a:p>
          <a:p>
            <a:pPr marL="0" marR="0" lvl="0" indent="0" algn="l" defTabSz="914400" rtl="0" eaLnBrk="1" fontAlgn="auto" latinLnBrk="0" hangingPunct="1">
              <a:lnSpc>
                <a:spcPct val="100000"/>
              </a:lnSpc>
              <a:spcBef>
                <a:spcPts val="240"/>
              </a:spcBef>
              <a:spcAft>
                <a:spcPts val="3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Label data</a:t>
            </a:r>
          </a:p>
        </p:txBody>
      </p:sp>
      <p:sp>
        <p:nvSpPr>
          <p:cNvPr id="98" name="Visualize in…">
            <a:extLst>
              <a:ext uri="{FF2B5EF4-FFF2-40B4-BE49-F238E27FC236}">
                <a16:creationId xmlns:a16="http://schemas.microsoft.com/office/drawing/2014/main" id="{0601A6E7-774F-78BC-17C0-88778B9F875B}"/>
              </a:ext>
            </a:extLst>
          </p:cNvPr>
          <p:cNvSpPr txBox="1"/>
          <p:nvPr/>
        </p:nvSpPr>
        <p:spPr>
          <a:xfrm>
            <a:off x="4787027" y="4419840"/>
            <a:ext cx="599523" cy="123111"/>
          </a:xfrm>
          <a:prstGeom prst="rect">
            <a:avLst/>
          </a:prstGeom>
          <a:ln w="12700">
            <a:noFill/>
            <a:miter lim="400000"/>
          </a:ln>
          <a:extLst>
            <a:ext uri="{C572A759-6A51-4108-AA02-DFA0A04FC94B}">
              <ma14:wrappingTextBoxFlag xmlns=""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a14="http://schemas.microsoft.com/office/drawing/2010/main" xmlns:m="http://schemas.openxmlformats.org/officeDocument/2006/math" val="1"/>
            </a:ext>
          </a:extLst>
        </p:spPr>
        <p:txBody>
          <a:bodyPr wrap="none" lIns="0" tIns="0" rIns="0" bIns="0" anchor="ctr" anchorCtr="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866760" rtl="0" eaLnBrk="0"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Prepare data</a:t>
            </a:r>
          </a:p>
        </p:txBody>
      </p:sp>
      <p:sp>
        <p:nvSpPr>
          <p:cNvPr id="100" name="Visualize in…">
            <a:extLst>
              <a:ext uri="{FF2B5EF4-FFF2-40B4-BE49-F238E27FC236}">
                <a16:creationId xmlns:a16="http://schemas.microsoft.com/office/drawing/2014/main" id="{70A38FD2-A5B5-C4C7-195D-D2F46855B1F4}"/>
              </a:ext>
            </a:extLst>
          </p:cNvPr>
          <p:cNvSpPr txBox="1"/>
          <p:nvPr/>
        </p:nvSpPr>
        <p:spPr>
          <a:xfrm>
            <a:off x="5855780" y="4465372"/>
            <a:ext cx="654698" cy="246221"/>
          </a:xfrm>
          <a:prstGeom prst="rect">
            <a:avLst/>
          </a:prstGeom>
          <a:ln w="12700">
            <a:noFill/>
            <a:miter lim="400000"/>
          </a:ln>
          <a:extLst>
            <a:ext uri="{C572A759-6A51-4108-AA02-DFA0A04FC94B}">
              <ma14:wrappingTextBoxFlag xmlns=""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a14="http://schemas.microsoft.com/office/drawing/2010/main" xmlns:m="http://schemas.openxmlformats.org/officeDocument/2006/math" val="1"/>
            </a:ext>
          </a:extLst>
        </p:spPr>
        <p:txBody>
          <a:bodyPr wrap="square" lIns="0" tIns="0" rIns="0" bIns="0" anchor="ctr" anchorCtr="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866760" rtl="0" eaLnBrk="0"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azon Ember Display"/>
                <a:ea typeface="Amazon Ember Light" panose="020B0403020204020204" pitchFamily="34" charset="0"/>
                <a:cs typeface="Amazon Ember Light" panose="020B0403020204020204" pitchFamily="34" charset="0"/>
              </a:rPr>
              <a:t>Geospatial </a:t>
            </a:r>
          </a:p>
          <a:p>
            <a:pPr marL="0" marR="0" lvl="0" indent="0" algn="ctr" defTabSz="866760" rtl="0" eaLnBrk="0" fontAlgn="auto" latinLnBrk="0" hangingPunct="0">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mazon Ember Display"/>
                <a:ea typeface="Amazon Ember Light" panose="020B0403020204020204" pitchFamily="34" charset="0"/>
                <a:cs typeface="Amazon Ember Light" panose="020B0403020204020204" pitchFamily="34" charset="0"/>
              </a:rPr>
              <a:t>ML</a:t>
            </a:r>
          </a:p>
        </p:txBody>
      </p:sp>
      <p:sp>
        <p:nvSpPr>
          <p:cNvPr id="104" name="Visualize in…">
            <a:extLst>
              <a:ext uri="{FF2B5EF4-FFF2-40B4-BE49-F238E27FC236}">
                <a16:creationId xmlns:a16="http://schemas.microsoft.com/office/drawing/2014/main" id="{7C26A1D9-F54A-5745-C5F9-BC926B53E7E2}"/>
              </a:ext>
            </a:extLst>
          </p:cNvPr>
          <p:cNvSpPr txBox="1"/>
          <p:nvPr/>
        </p:nvSpPr>
        <p:spPr>
          <a:xfrm>
            <a:off x="4755769" y="4821740"/>
            <a:ext cx="662041" cy="123111"/>
          </a:xfrm>
          <a:prstGeom prst="rect">
            <a:avLst/>
          </a:prstGeom>
          <a:ln w="12700">
            <a:noFill/>
            <a:miter lim="400000"/>
          </a:ln>
          <a:extLst>
            <a:ext uri="{C572A759-6A51-4108-AA02-DFA0A04FC94B}">
              <ma14:wrappingTextBoxFlag xmlns=""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a14="http://schemas.microsoft.com/office/drawing/2010/main" xmlns:m="http://schemas.openxmlformats.org/officeDocument/2006/math" val="1"/>
            </a:ext>
          </a:extLst>
        </p:spPr>
        <p:txBody>
          <a:bodyPr wrap="none" lIns="0" tIns="0" rIns="0" bIns="0" anchor="ctr" anchorCtr="0">
            <a:spAutoFit/>
          </a:bodyPr>
          <a:lstStyle>
            <a:defPPr>
              <a:defRPr lang="en-US"/>
            </a:defPPr>
            <a:lvl1pPr marR="0" lvl="0" indent="0" defTabSz="866760" eaLnBrk="0" fontAlgn="auto" hangingPunct="0">
              <a:lnSpc>
                <a:spcPct val="100000"/>
              </a:lnSpc>
              <a:spcBef>
                <a:spcPts val="0"/>
              </a:spcBef>
              <a:spcAft>
                <a:spcPts val="0"/>
              </a:spcAft>
              <a:buClrTx/>
              <a:buSzTx/>
              <a:buFontTx/>
              <a:buNone/>
              <a:tabLst/>
              <a:defRPr kumimoji="0" sz="900" b="0" i="0" u="none" strike="noStrike" kern="0" cap="none" spc="0" normalizeH="0" baseline="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866760" rtl="0" eaLnBrk="0"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Amazon Ember Display"/>
                <a:ea typeface="Amazon Ember Light" panose="020B0403020204020204" pitchFamily="34" charset="0"/>
                <a:cs typeface="Amazon Ember Light" panose="020B0403020204020204" pitchFamily="34" charset="0"/>
              </a:rPr>
              <a:t>Store features</a:t>
            </a:r>
          </a:p>
        </p:txBody>
      </p:sp>
      <p:sp>
        <p:nvSpPr>
          <p:cNvPr id="110" name="Visualize in…">
            <a:extLst>
              <a:ext uri="{FF2B5EF4-FFF2-40B4-BE49-F238E27FC236}">
                <a16:creationId xmlns:a16="http://schemas.microsoft.com/office/drawing/2014/main" id="{F7C070B5-ED50-5BEE-8C9B-5629316C5357}"/>
              </a:ext>
            </a:extLst>
          </p:cNvPr>
          <p:cNvSpPr txBox="1"/>
          <p:nvPr/>
        </p:nvSpPr>
        <p:spPr>
          <a:xfrm>
            <a:off x="6897029" y="4481305"/>
            <a:ext cx="493725" cy="246221"/>
          </a:xfrm>
          <a:prstGeom prst="rect">
            <a:avLst/>
          </a:prstGeom>
          <a:ln w="12700">
            <a:noFill/>
            <a:miter lim="400000"/>
          </a:ln>
          <a:extLst>
            <a:ext uri="{C572A759-6A51-4108-AA02-DFA0A04FC94B}">
              <ma14:wrappingTextBoxFlag xmlns=""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a14="http://schemas.microsoft.com/office/drawing/2010/main" xmlns:m="http://schemas.openxmlformats.org/officeDocument/2006/math" val="1"/>
            </a:ext>
          </a:extLst>
        </p:spPr>
        <p:txBody>
          <a:bodyPr wrap="none" lIns="0" tIns="0" rIns="0" bIns="0" anchor="ctr" anchorCtr="0">
            <a:spAutoFit/>
          </a:bodyPr>
          <a:lstStyle>
            <a:defPPr>
              <a:defRPr lang="en-US"/>
            </a:defPPr>
            <a:lvl1pPr marR="0" lvl="0" indent="0" defTabSz="866760" eaLnBrk="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marL="0" marR="0" lvl="0" indent="0" algn="l" defTabSz="866760" rtl="0" eaLnBrk="0"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Amazon Ember Display"/>
              </a:rPr>
              <a:t>Build with</a:t>
            </a:r>
            <a:br>
              <a:rPr kumimoji="0" lang="en-US" sz="800" b="0" i="0" u="none" strike="noStrike" kern="0" cap="none" spc="0" normalizeH="0" baseline="0" noProof="0" dirty="0">
                <a:ln>
                  <a:noFill/>
                </a:ln>
                <a:solidFill>
                  <a:srgbClr val="000000"/>
                </a:solidFill>
                <a:effectLst/>
                <a:uLnTx/>
                <a:uFillTx/>
                <a:latin typeface="Amazon Ember Display"/>
              </a:rPr>
            </a:br>
            <a:r>
              <a:rPr kumimoji="0" lang="en-US" sz="800" b="0" i="0" u="none" strike="noStrike" kern="0" cap="none" spc="0" normalizeH="0" baseline="0" noProof="0" dirty="0">
                <a:ln>
                  <a:noFill/>
                </a:ln>
                <a:solidFill>
                  <a:srgbClr val="000000"/>
                </a:solidFill>
                <a:effectLst/>
                <a:uLnTx/>
                <a:uFillTx/>
                <a:latin typeface="Amazon Ember Display"/>
              </a:rPr>
              <a:t>notebooks</a:t>
            </a:r>
          </a:p>
        </p:txBody>
      </p:sp>
      <p:sp>
        <p:nvSpPr>
          <p:cNvPr id="125" name="Visualize in…">
            <a:extLst>
              <a:ext uri="{FF2B5EF4-FFF2-40B4-BE49-F238E27FC236}">
                <a16:creationId xmlns:a16="http://schemas.microsoft.com/office/drawing/2014/main" id="{DD59A0C3-C526-A4EC-B63B-833A873B654A}"/>
              </a:ext>
            </a:extLst>
          </p:cNvPr>
          <p:cNvSpPr txBox="1"/>
          <p:nvPr/>
        </p:nvSpPr>
        <p:spPr>
          <a:xfrm>
            <a:off x="8018863" y="4278987"/>
            <a:ext cx="339837" cy="246221"/>
          </a:xfrm>
          <a:prstGeom prst="rect">
            <a:avLst/>
          </a:prstGeom>
          <a:ln w="12700">
            <a:noFill/>
            <a:miter lim="400000"/>
          </a:ln>
          <a:extLst>
            <a:ext uri="{C572A759-6A51-4108-AA02-DFA0A04FC94B}">
              <ma14:wrappingTextBoxFlag xmlns=""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a14="http://schemas.microsoft.com/office/drawing/2010/main" xmlns:m="http://schemas.openxmlformats.org/officeDocument/2006/math" val="1"/>
            </a:ext>
          </a:extLst>
        </p:spPr>
        <p:txBody>
          <a:bodyPr wrap="none" lIns="0" tIns="0" rIns="0" bIns="0" anchor="ctr" anchorCtr="0">
            <a:spAutoFit/>
          </a:bodyPr>
          <a:lstStyle>
            <a:defPPr>
              <a:defRPr lang="en-US"/>
            </a:defPPr>
            <a:lvl1pPr marR="0" lvl="0" indent="0" defTabSz="866760" eaLnBrk="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marL="0" marR="0" lvl="0" indent="0" algn="l" defTabSz="866760" rtl="0" eaLnBrk="0"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Amazon Ember Display"/>
              </a:rPr>
              <a:t>Train</a:t>
            </a:r>
            <a:br>
              <a:rPr kumimoji="0" lang="en-US" sz="800" b="0" i="0" u="none" strike="noStrike" kern="0" cap="none" spc="0" normalizeH="0" baseline="0" noProof="0" dirty="0">
                <a:ln>
                  <a:noFill/>
                </a:ln>
                <a:solidFill>
                  <a:srgbClr val="000000"/>
                </a:solidFill>
                <a:effectLst/>
                <a:uLnTx/>
                <a:uFillTx/>
                <a:latin typeface="Amazon Ember Display"/>
              </a:rPr>
            </a:br>
            <a:r>
              <a:rPr kumimoji="0" lang="en-US" sz="800" b="0" i="0" u="none" strike="noStrike" kern="0" cap="none" spc="0" normalizeH="0" baseline="0" noProof="0" dirty="0">
                <a:ln>
                  <a:noFill/>
                </a:ln>
                <a:solidFill>
                  <a:srgbClr val="000000"/>
                </a:solidFill>
                <a:effectLst/>
                <a:uLnTx/>
                <a:uFillTx/>
                <a:latin typeface="Amazon Ember Display"/>
              </a:rPr>
              <a:t>models</a:t>
            </a:r>
          </a:p>
        </p:txBody>
      </p:sp>
      <p:sp>
        <p:nvSpPr>
          <p:cNvPr id="126" name="Visualize in…">
            <a:extLst>
              <a:ext uri="{FF2B5EF4-FFF2-40B4-BE49-F238E27FC236}">
                <a16:creationId xmlns:a16="http://schemas.microsoft.com/office/drawing/2014/main" id="{3735948E-638A-8BC7-9445-3D18A8FC1650}"/>
              </a:ext>
            </a:extLst>
          </p:cNvPr>
          <p:cNvSpPr txBox="1"/>
          <p:nvPr/>
        </p:nvSpPr>
        <p:spPr>
          <a:xfrm>
            <a:off x="8015504" y="4689355"/>
            <a:ext cx="532197" cy="246221"/>
          </a:xfrm>
          <a:prstGeom prst="rect">
            <a:avLst/>
          </a:prstGeom>
          <a:ln w="12700">
            <a:noFill/>
            <a:miter lim="400000"/>
          </a:ln>
          <a:extLst>
            <a:ext uri="{C572A759-6A51-4108-AA02-DFA0A04FC94B}">
              <ma14:wrappingTextBoxFlag xmlns=""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a14="http://schemas.microsoft.com/office/drawing/2010/main" xmlns:m="http://schemas.openxmlformats.org/officeDocument/2006/math" val="1"/>
            </a:ext>
          </a:extLst>
        </p:spPr>
        <p:txBody>
          <a:bodyPr wrap="none" lIns="0" tIns="0" rIns="0" bIns="0" anchor="ctr" anchorCtr="0">
            <a:spAutoFit/>
          </a:bodyPr>
          <a:lstStyle>
            <a:defPPr>
              <a:defRPr lang="en-US"/>
            </a:defPPr>
            <a:lvl1pPr marR="0" lvl="0" indent="0" defTabSz="866760" eaLnBrk="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marL="0" marR="0" lvl="0" indent="0" algn="l" defTabSz="866760" rtl="0" eaLnBrk="0"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Amazon Ember Display"/>
              </a:rPr>
              <a:t>Tune</a:t>
            </a:r>
            <a:br>
              <a:rPr kumimoji="0" lang="en-US" sz="800" b="0" i="0" u="none" strike="noStrike" kern="0" cap="none" spc="0" normalizeH="0" baseline="0" noProof="0" dirty="0">
                <a:ln>
                  <a:noFill/>
                </a:ln>
                <a:solidFill>
                  <a:srgbClr val="000000"/>
                </a:solidFill>
                <a:effectLst/>
                <a:uLnTx/>
                <a:uFillTx/>
                <a:latin typeface="Amazon Ember Display"/>
              </a:rPr>
            </a:br>
            <a:r>
              <a:rPr kumimoji="0" lang="en-US" sz="800" b="0" i="0" u="none" strike="noStrike" kern="0" cap="none" spc="0" normalizeH="0" baseline="0" noProof="0" dirty="0">
                <a:ln>
                  <a:noFill/>
                </a:ln>
                <a:solidFill>
                  <a:srgbClr val="000000"/>
                </a:solidFill>
                <a:effectLst/>
                <a:uLnTx/>
                <a:uFillTx/>
                <a:latin typeface="Amazon Ember Display"/>
              </a:rPr>
              <a:t>parameters</a:t>
            </a:r>
          </a:p>
        </p:txBody>
      </p:sp>
      <p:sp>
        <p:nvSpPr>
          <p:cNvPr id="132" name="Visualize in…">
            <a:extLst>
              <a:ext uri="{FF2B5EF4-FFF2-40B4-BE49-F238E27FC236}">
                <a16:creationId xmlns:a16="http://schemas.microsoft.com/office/drawing/2014/main" id="{097E1AFB-A5E6-318B-F724-E9317D5741D7}"/>
              </a:ext>
            </a:extLst>
          </p:cNvPr>
          <p:cNvSpPr txBox="1"/>
          <p:nvPr/>
        </p:nvSpPr>
        <p:spPr>
          <a:xfrm>
            <a:off x="9438549" y="4731039"/>
            <a:ext cx="578685" cy="246221"/>
          </a:xfrm>
          <a:prstGeom prst="rect">
            <a:avLst/>
          </a:prstGeom>
          <a:ln w="12700">
            <a:noFill/>
            <a:miter lim="400000"/>
          </a:ln>
          <a:extLst>
            <a:ext uri="{C572A759-6A51-4108-AA02-DFA0A04FC94B}">
              <ma14:wrappingTextBoxFlag xmlns=""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a14="http://schemas.microsoft.com/office/drawing/2010/main" xmlns:m="http://schemas.openxmlformats.org/officeDocument/2006/math" val="1"/>
            </a:ext>
          </a:extLst>
        </p:spPr>
        <p:txBody>
          <a:bodyPr wrap="none" lIns="0" tIns="0" rIns="0" bIns="0" anchor="ctr" anchorCtr="0">
            <a:spAutoFit/>
          </a:bodyPr>
          <a:lstStyle>
            <a:defPPr>
              <a:defRPr lang="en-US"/>
            </a:defPPr>
            <a:lvl1pPr marR="0" lvl="0" indent="0" defTabSz="866760" eaLnBrk="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marL="0" marR="0" lvl="0" indent="0" algn="l" defTabSz="866760" rtl="0" eaLnBrk="0"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Amazon Ember Display"/>
              </a:rPr>
              <a:t>Manage </a:t>
            </a:r>
            <a:br>
              <a:rPr kumimoji="0" lang="en-US" sz="800" b="0" i="0" u="none" strike="noStrike" kern="0" cap="none" spc="0" normalizeH="0" baseline="0" noProof="0" dirty="0">
                <a:ln>
                  <a:noFill/>
                </a:ln>
                <a:solidFill>
                  <a:srgbClr val="000000"/>
                </a:solidFill>
                <a:effectLst/>
                <a:uLnTx/>
                <a:uFillTx/>
                <a:latin typeface="Amazon Ember Display"/>
              </a:rPr>
            </a:br>
            <a:r>
              <a:rPr kumimoji="0" lang="en-US" sz="800" b="0" i="0" u="none" strike="noStrike" kern="0" cap="none" spc="0" normalizeH="0" baseline="0" noProof="0" dirty="0">
                <a:ln>
                  <a:noFill/>
                </a:ln>
                <a:solidFill>
                  <a:srgbClr val="000000"/>
                </a:solidFill>
                <a:effectLst/>
                <a:uLnTx/>
                <a:uFillTx/>
                <a:latin typeface="Amazon Ember Display"/>
              </a:rPr>
              <a:t>and monitor</a:t>
            </a:r>
          </a:p>
        </p:txBody>
      </p:sp>
      <p:sp>
        <p:nvSpPr>
          <p:cNvPr id="133" name="Visualize in…">
            <a:extLst>
              <a:ext uri="{FF2B5EF4-FFF2-40B4-BE49-F238E27FC236}">
                <a16:creationId xmlns:a16="http://schemas.microsoft.com/office/drawing/2014/main" id="{A4C415B9-4BA0-3273-73DC-DBE0FB2F9576}"/>
              </a:ext>
            </a:extLst>
          </p:cNvPr>
          <p:cNvSpPr txBox="1"/>
          <p:nvPr/>
        </p:nvSpPr>
        <p:spPr>
          <a:xfrm>
            <a:off x="9403283" y="4278987"/>
            <a:ext cx="512961" cy="246221"/>
          </a:xfrm>
          <a:prstGeom prst="rect">
            <a:avLst/>
          </a:prstGeom>
          <a:ln w="12700">
            <a:noFill/>
            <a:miter lim="400000"/>
          </a:ln>
          <a:extLst>
            <a:ext uri="{C572A759-6A51-4108-AA02-DFA0A04FC94B}">
              <ma14:wrappingTextBoxFlag xmlns=""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a14="http://schemas.microsoft.com/office/drawing/2010/main" xmlns:m="http://schemas.openxmlformats.org/officeDocument/2006/math" val="1"/>
            </a:ext>
          </a:extLst>
        </p:spPr>
        <p:txBody>
          <a:bodyPr wrap="none" lIns="0" tIns="0" rIns="0" bIns="0" anchor="ctr" anchorCtr="0">
            <a:spAutoFit/>
          </a:bodyPr>
          <a:lstStyle>
            <a:defPPr>
              <a:defRPr lang="en-US"/>
            </a:defPPr>
            <a:lvl1pPr marR="0" lvl="0" indent="0" defTabSz="866760" eaLnBrk="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prstClr val="white"/>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marL="0" marR="0" lvl="0" indent="0" algn="l" defTabSz="866760" rtl="0" eaLnBrk="0"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Amazon Ember Display"/>
              </a:rPr>
              <a:t>Deploy in</a:t>
            </a:r>
            <a:br>
              <a:rPr kumimoji="0" lang="en-US" sz="800" b="0" i="0" u="none" strike="noStrike" kern="0" cap="none" spc="0" normalizeH="0" baseline="0" noProof="0" dirty="0">
                <a:ln>
                  <a:noFill/>
                </a:ln>
                <a:solidFill>
                  <a:srgbClr val="000000"/>
                </a:solidFill>
                <a:effectLst/>
                <a:uLnTx/>
                <a:uFillTx/>
                <a:latin typeface="Amazon Ember Display"/>
              </a:rPr>
            </a:br>
            <a:r>
              <a:rPr kumimoji="0" lang="en-US" sz="800" b="0" i="0" u="none" strike="noStrike" kern="0" cap="none" spc="0" normalizeH="0" baseline="0" noProof="0" dirty="0">
                <a:ln>
                  <a:noFill/>
                </a:ln>
                <a:solidFill>
                  <a:srgbClr val="000000"/>
                </a:solidFill>
                <a:effectLst/>
                <a:uLnTx/>
                <a:uFillTx/>
                <a:latin typeface="Amazon Ember Display"/>
              </a:rPr>
              <a:t>production</a:t>
            </a:r>
          </a:p>
        </p:txBody>
      </p:sp>
      <p:cxnSp>
        <p:nvCxnSpPr>
          <p:cNvPr id="147" name="Straight Connector 146">
            <a:extLst>
              <a:ext uri="{FF2B5EF4-FFF2-40B4-BE49-F238E27FC236}">
                <a16:creationId xmlns:a16="http://schemas.microsoft.com/office/drawing/2014/main" id="{4517B936-DAD1-FB10-FB04-B32FD41E342A}"/>
              </a:ext>
            </a:extLst>
          </p:cNvPr>
          <p:cNvCxnSpPr/>
          <p:nvPr/>
        </p:nvCxnSpPr>
        <p:spPr>
          <a:xfrm>
            <a:off x="2421238" y="4329911"/>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7F739E6-76A9-56B9-67DD-0FF77BE0D686}"/>
              </a:ext>
            </a:extLst>
          </p:cNvPr>
          <p:cNvCxnSpPr>
            <a:cxnSpLocks/>
          </p:cNvCxnSpPr>
          <p:nvPr/>
        </p:nvCxnSpPr>
        <p:spPr>
          <a:xfrm>
            <a:off x="3341290" y="4312905"/>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66" name="Visualize in…">
            <a:extLst>
              <a:ext uri="{FF2B5EF4-FFF2-40B4-BE49-F238E27FC236}">
                <a16:creationId xmlns:a16="http://schemas.microsoft.com/office/drawing/2014/main" id="{809C4458-8D8B-311D-DD8B-5CBF2FBD6303}"/>
              </a:ext>
            </a:extLst>
          </p:cNvPr>
          <p:cNvSpPr txBox="1"/>
          <p:nvPr/>
        </p:nvSpPr>
        <p:spPr>
          <a:xfrm>
            <a:off x="2439866" y="5709654"/>
            <a:ext cx="1915589" cy="138499"/>
          </a:xfrm>
          <a:prstGeom prst="rect">
            <a:avLst/>
          </a:prstGeom>
          <a:ln w="12700">
            <a:noFill/>
            <a:miter lim="400000"/>
          </a:ln>
          <a:extLst>
            <a:ext uri="{C572A759-6A51-4108-AA02-DFA0A04FC94B}">
              <ma14:wrappingTextBoxFlag xmlns:m="http://schemas.openxmlformats.org/officeDocument/2006/math" xmlns:a14="http://schemas.microsoft.com/office/drawing/2010/main" xmlns:ma14="http://schemas.microsoft.com/office/mac/drawingml/2011/main" xmlns:p15="http://schemas.microsoft.com/office/powerpoint/2012/main" xmlns:mc="http://schemas.openxmlformats.org/markup-compatibility/2006" xmlns:p14="http://schemas.microsoft.com/office/powerpoint/2010/main" xmlns:a16="http://schemas.microsoft.com/office/drawing/2014/main" xmlns="" val="1"/>
            </a:ext>
          </a:extLst>
        </p:spPr>
        <p:txBody>
          <a:bodyPr wrap="none" lIns="0" tIns="0" rIns="0" bIns="0" anchor="ctr" anchorCtr="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866760" rtl="0" eaLnBrk="0" fontAlgn="auto" latinLnBrk="0" hangingPunct="0">
              <a:lnSpc>
                <a:spcPct val="100000"/>
              </a:lnSpc>
              <a:spcBef>
                <a:spcPts val="300"/>
              </a:spcBef>
              <a:spcAft>
                <a:spcPts val="300"/>
              </a:spcAft>
              <a:buClrTx/>
              <a:buSzTx/>
              <a:buFontTx/>
              <a:buNone/>
              <a:tabLst/>
              <a:defRPr/>
            </a:pPr>
            <a:r>
              <a:rPr kumimoji="0" lang="en-US" sz="900" b="0" i="0" u="none" strike="noStrike" kern="0" cap="none" spc="0" normalizeH="0" baseline="0" noProof="0" dirty="0" err="1">
                <a:ln>
                  <a:noFill/>
                </a:ln>
                <a:solidFill>
                  <a:srgbClr val="000000"/>
                </a:solidFill>
                <a:effectLst/>
                <a:uLnTx/>
                <a:uFillTx/>
                <a:latin typeface="Amazon Ember Display"/>
                <a:ea typeface="Amazon Ember" panose="020B0603020204020204" pitchFamily="34" charset="0"/>
                <a:cs typeface="Amazon Ember" panose="020B0603020204020204" pitchFamily="34" charset="0"/>
              </a:rPr>
              <a:t>PyTorch</a:t>
            </a: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 Apache </a:t>
            </a:r>
            <a:r>
              <a:rPr kumimoji="0" lang="en-US" sz="900" b="0" i="0" u="none" strike="noStrike" kern="0" cap="none" spc="0" normalizeH="0" baseline="0" noProof="0" dirty="0" err="1">
                <a:ln>
                  <a:noFill/>
                </a:ln>
                <a:solidFill>
                  <a:srgbClr val="000000"/>
                </a:solidFill>
                <a:effectLst/>
                <a:uLnTx/>
                <a:uFillTx/>
                <a:latin typeface="Amazon Ember Display"/>
                <a:ea typeface="Amazon Ember" panose="020B0603020204020204" pitchFamily="34" charset="0"/>
                <a:cs typeface="Amazon Ember" panose="020B0603020204020204" pitchFamily="34" charset="0"/>
              </a:rPr>
              <a:t>MXNet</a:t>
            </a: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 TensorFlow</a:t>
            </a:r>
          </a:p>
        </p:txBody>
      </p:sp>
      <p:sp>
        <p:nvSpPr>
          <p:cNvPr id="167" name="Visualize in…">
            <a:extLst>
              <a:ext uri="{FF2B5EF4-FFF2-40B4-BE49-F238E27FC236}">
                <a16:creationId xmlns:a16="http://schemas.microsoft.com/office/drawing/2014/main" id="{03B96275-1468-8D06-8F63-DCF13FCBCEA2}"/>
              </a:ext>
            </a:extLst>
          </p:cNvPr>
          <p:cNvSpPr txBox="1">
            <a:spLocks/>
          </p:cNvSpPr>
          <p:nvPr/>
        </p:nvSpPr>
        <p:spPr>
          <a:xfrm>
            <a:off x="4957664" y="5709654"/>
            <a:ext cx="658834" cy="138499"/>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p15="http://schemas.microsoft.com/office/powerpoint/2012/main" xmlns:mc="http://schemas.openxmlformats.org/markup-compatibility/2006" xmlns:p14="http://schemas.microsoft.com/office/powerpoint/2010/main" xmlns:a16="http://schemas.microsoft.com/office/drawing/2014/main" xmlns="" val="1"/>
            </a:ext>
          </a:extLst>
        </p:spPr>
        <p:txBody>
          <a:bodyPr wrap="none" lIns="0" tIns="0" rIns="0" bIns="0" anchor="ctr" anchorCtr="0">
            <a:spAutoFit/>
          </a:bodyPr>
          <a:lstStyle>
            <a:defPPr>
              <a:defRPr lang="en-US"/>
            </a:defPPr>
            <a:lvl1pPr marR="0" lvl="0" indent="0" algn="ctr" defTabSz="866760" eaLnBrk="0" fontAlgn="auto" hangingPunct="0">
              <a:lnSpc>
                <a:spcPct val="100000"/>
              </a:lnSpc>
              <a:spcBef>
                <a:spcPts val="300"/>
              </a:spcBef>
              <a:spcAft>
                <a:spcPts val="300"/>
              </a:spcAft>
              <a:buClrTx/>
              <a:buSzTx/>
              <a:buFontTx/>
              <a:buNone/>
              <a:tabLst/>
              <a:defRPr kumimoji="0" sz="900" b="0" i="0" u="none" strike="noStrike" kern="0" cap="none" spc="0" normalizeH="0" baseline="0">
                <a:ln>
                  <a:noFill/>
                </a:ln>
                <a:solidFill>
                  <a:prstClr val="white"/>
                </a:solidFill>
                <a:effectLst/>
                <a:uLnTx/>
                <a:uFillTx/>
                <a:ea typeface="Amazon Ember" panose="020B0603020204020204" pitchFamily="34" charset="0"/>
                <a:cs typeface="Amazon Ember" panose="020B0603020204020204" pitchFamily="34" charset="0"/>
              </a:defRPr>
            </a:lvl1pPr>
          </a:lstStyle>
          <a:p>
            <a:pPr marL="0" marR="0" lvl="0" indent="0" algn="ctr" defTabSz="866760" rtl="0" eaLnBrk="0" fontAlgn="auto" latinLnBrk="0" hangingPunct="0">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Amazon EC2</a:t>
            </a:r>
          </a:p>
        </p:txBody>
      </p:sp>
      <p:sp>
        <p:nvSpPr>
          <p:cNvPr id="179" name="Visualize in…">
            <a:extLst>
              <a:ext uri="{FF2B5EF4-FFF2-40B4-BE49-F238E27FC236}">
                <a16:creationId xmlns:a16="http://schemas.microsoft.com/office/drawing/2014/main" id="{AEF9CD65-9FC5-30B3-1C42-C8EF2A242974}"/>
              </a:ext>
            </a:extLst>
          </p:cNvPr>
          <p:cNvSpPr txBox="1">
            <a:spLocks/>
          </p:cNvSpPr>
          <p:nvPr/>
        </p:nvSpPr>
        <p:spPr>
          <a:xfrm>
            <a:off x="6218707" y="5709654"/>
            <a:ext cx="301365" cy="138499"/>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p15="http://schemas.microsoft.com/office/powerpoint/2012/main" xmlns:mc="http://schemas.openxmlformats.org/markup-compatibility/2006" xmlns:p14="http://schemas.microsoft.com/office/powerpoint/2010/main" xmlns:a16="http://schemas.microsoft.com/office/drawing/2014/main" xmlns="" val="1"/>
            </a:ext>
          </a:extLst>
        </p:spPr>
        <p:txBody>
          <a:bodyPr wrap="none" lIns="0" tIns="0" rIns="0" bIns="0" anchor="ctr" anchorCtr="0">
            <a:spAutoFit/>
          </a:bodyPr>
          <a:lstStyle>
            <a:defPPr>
              <a:defRPr lang="en-US"/>
            </a:defPPr>
            <a:lvl1pPr marR="0" lvl="0" indent="0" algn="ctr" defTabSz="866760" eaLnBrk="0" fontAlgn="auto" hangingPunct="0">
              <a:lnSpc>
                <a:spcPct val="100000"/>
              </a:lnSpc>
              <a:spcBef>
                <a:spcPts val="300"/>
              </a:spcBef>
              <a:spcAft>
                <a:spcPts val="300"/>
              </a:spcAft>
              <a:buClrTx/>
              <a:buSzTx/>
              <a:buFontTx/>
              <a:buNone/>
              <a:tabLst/>
              <a:defRPr kumimoji="0" sz="900" b="0" i="0" u="none" strike="noStrike" kern="0" cap="none" spc="0" normalizeH="0" baseline="0">
                <a:ln>
                  <a:noFill/>
                </a:ln>
                <a:solidFill>
                  <a:prstClr val="white"/>
                </a:solidFill>
                <a:effectLst/>
                <a:uLnTx/>
                <a:uFillTx/>
                <a:ea typeface="Amazon Ember" panose="020B0603020204020204" pitchFamily="34" charset="0"/>
                <a:cs typeface="Amazon Ember" panose="020B0603020204020204" pitchFamily="34" charset="0"/>
              </a:defRPr>
            </a:lvl1pPr>
          </a:lstStyle>
          <a:p>
            <a:pPr marL="0" marR="0" lvl="0" indent="0" algn="ctr" defTabSz="866760" rtl="0" eaLnBrk="0" fontAlgn="auto" latinLnBrk="0" hangingPunct="0">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CPUs </a:t>
            </a:r>
          </a:p>
        </p:txBody>
      </p:sp>
      <p:sp>
        <p:nvSpPr>
          <p:cNvPr id="181" name="Visualize in…">
            <a:extLst>
              <a:ext uri="{FF2B5EF4-FFF2-40B4-BE49-F238E27FC236}">
                <a16:creationId xmlns:a16="http://schemas.microsoft.com/office/drawing/2014/main" id="{52000883-B517-AD06-9386-58B37A36470B}"/>
              </a:ext>
            </a:extLst>
          </p:cNvPr>
          <p:cNvSpPr txBox="1">
            <a:spLocks/>
          </p:cNvSpPr>
          <p:nvPr/>
        </p:nvSpPr>
        <p:spPr>
          <a:xfrm>
            <a:off x="7122514" y="5709654"/>
            <a:ext cx="280526" cy="138499"/>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p15="http://schemas.microsoft.com/office/powerpoint/2012/main" xmlns:mc="http://schemas.openxmlformats.org/markup-compatibility/2006" xmlns:p14="http://schemas.microsoft.com/office/powerpoint/2010/main" xmlns:a16="http://schemas.microsoft.com/office/drawing/2014/main" xmlns="" val="1"/>
            </a:ext>
          </a:extLst>
        </p:spPr>
        <p:txBody>
          <a:bodyPr wrap="none" lIns="0" tIns="0" rIns="0" bIns="0" anchor="ctr" anchorCtr="0">
            <a:spAutoFit/>
          </a:bodyPr>
          <a:lstStyle>
            <a:defPPr>
              <a:defRPr lang="en-US"/>
            </a:defPPr>
            <a:lvl1pPr marR="0" lvl="0" indent="0" algn="ctr" defTabSz="866760" eaLnBrk="0" fontAlgn="auto" hangingPunct="0">
              <a:lnSpc>
                <a:spcPct val="100000"/>
              </a:lnSpc>
              <a:spcBef>
                <a:spcPts val="300"/>
              </a:spcBef>
              <a:spcAft>
                <a:spcPts val="300"/>
              </a:spcAft>
              <a:buClrTx/>
              <a:buSzTx/>
              <a:buFontTx/>
              <a:buNone/>
              <a:tabLst/>
              <a:defRPr kumimoji="0" sz="900" b="0" i="0" u="none" strike="noStrike" kern="0" cap="none" spc="0" normalizeH="0" baseline="0">
                <a:ln>
                  <a:noFill/>
                </a:ln>
                <a:solidFill>
                  <a:prstClr val="white"/>
                </a:solidFill>
                <a:effectLst/>
                <a:uLnTx/>
                <a:uFillTx/>
                <a:ea typeface="Amazon Ember" panose="020B0603020204020204" pitchFamily="34" charset="0"/>
                <a:cs typeface="Amazon Ember" panose="020B0603020204020204" pitchFamily="34" charset="0"/>
              </a:defRPr>
            </a:lvl1pPr>
          </a:lstStyle>
          <a:p>
            <a:pPr marL="0" marR="0" lvl="0" indent="0" algn="ctr" defTabSz="866760" rtl="0" eaLnBrk="0" fontAlgn="auto" latinLnBrk="0" hangingPunct="0">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GPUs</a:t>
            </a:r>
          </a:p>
        </p:txBody>
      </p:sp>
      <p:sp>
        <p:nvSpPr>
          <p:cNvPr id="182" name="Visualize in…">
            <a:extLst>
              <a:ext uri="{FF2B5EF4-FFF2-40B4-BE49-F238E27FC236}">
                <a16:creationId xmlns:a16="http://schemas.microsoft.com/office/drawing/2014/main" id="{E53D4E46-75BF-F055-08A0-C7AFB57C2191}"/>
              </a:ext>
            </a:extLst>
          </p:cNvPr>
          <p:cNvSpPr txBox="1">
            <a:spLocks/>
          </p:cNvSpPr>
          <p:nvPr/>
        </p:nvSpPr>
        <p:spPr>
          <a:xfrm>
            <a:off x="9117678" y="5640405"/>
            <a:ext cx="463268" cy="276999"/>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p15="http://schemas.microsoft.com/office/powerpoint/2012/main" xmlns:mc="http://schemas.openxmlformats.org/markup-compatibility/2006" xmlns:p14="http://schemas.microsoft.com/office/powerpoint/2010/main" xmlns:a16="http://schemas.microsoft.com/office/drawing/2014/main" xmlns="" val="1"/>
            </a:ext>
          </a:extLst>
        </p:spPr>
        <p:txBody>
          <a:bodyPr wrap="none" lIns="0" tIns="0" rIns="0" bIns="0" anchor="ctr" anchorCtr="0">
            <a:spAutoFit/>
          </a:bodyPr>
          <a:lstStyle>
            <a:defPPr>
              <a:defRPr lang="en-US"/>
            </a:defPPr>
            <a:lvl1pPr marR="0" lvl="0" indent="0" algn="ctr" defTabSz="866760" eaLnBrk="0" fontAlgn="auto" hangingPunct="0">
              <a:lnSpc>
                <a:spcPct val="100000"/>
              </a:lnSpc>
              <a:spcBef>
                <a:spcPts val="300"/>
              </a:spcBef>
              <a:spcAft>
                <a:spcPts val="300"/>
              </a:spcAft>
              <a:buClrTx/>
              <a:buSzTx/>
              <a:buFontTx/>
              <a:buNone/>
              <a:tabLst/>
              <a:defRPr kumimoji="0" sz="900" b="0" i="0" u="none" strike="noStrike" kern="0" cap="none" spc="0" normalizeH="0" baseline="0">
                <a:ln>
                  <a:noFill/>
                </a:ln>
                <a:solidFill>
                  <a:prstClr val="white"/>
                </a:solidFill>
                <a:effectLst/>
                <a:uLnTx/>
                <a:uFillTx/>
                <a:ea typeface="Amazon Ember" panose="020B0603020204020204" pitchFamily="34" charset="0"/>
                <a:cs typeface="Amazon Ember" panose="020B0603020204020204" pitchFamily="34" charset="0"/>
              </a:defRPr>
            </a:lvl1pPr>
          </a:lstStyle>
          <a:p>
            <a:pPr marL="0" marR="0" lvl="0" indent="0" algn="ctr" defTabSz="866760" rtl="0" eaLnBrk="0" fontAlgn="auto" latinLnBrk="0" hangingPunct="0">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AWS</a:t>
            </a:r>
            <a:b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br>
            <a:r>
              <a:rPr kumimoji="0" lang="en-US" sz="900" b="0" i="0" u="none" strike="noStrike" kern="0" cap="none" spc="0" normalizeH="0" baseline="0" noProof="0" dirty="0" err="1">
                <a:ln>
                  <a:noFill/>
                </a:ln>
                <a:solidFill>
                  <a:srgbClr val="000000"/>
                </a:solidFill>
                <a:effectLst/>
                <a:uLnTx/>
                <a:uFillTx/>
                <a:latin typeface="Amazon Ember Display"/>
                <a:ea typeface="Amazon Ember" panose="020B0603020204020204" pitchFamily="34" charset="0"/>
                <a:cs typeface="Amazon Ember" panose="020B0603020204020204" pitchFamily="34" charset="0"/>
              </a:rPr>
              <a:t>Trainium</a:t>
            </a:r>
            <a:endPar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endParaRPr>
          </a:p>
        </p:txBody>
      </p:sp>
      <p:sp>
        <p:nvSpPr>
          <p:cNvPr id="184" name="Visualize in…">
            <a:extLst>
              <a:ext uri="{FF2B5EF4-FFF2-40B4-BE49-F238E27FC236}">
                <a16:creationId xmlns:a16="http://schemas.microsoft.com/office/drawing/2014/main" id="{B6312C39-76BF-2A68-3A1E-36649CF7F1E5}"/>
              </a:ext>
            </a:extLst>
          </p:cNvPr>
          <p:cNvSpPr txBox="1">
            <a:spLocks/>
          </p:cNvSpPr>
          <p:nvPr/>
        </p:nvSpPr>
        <p:spPr>
          <a:xfrm>
            <a:off x="8005481" y="5640405"/>
            <a:ext cx="509755" cy="276999"/>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p15="http://schemas.microsoft.com/office/powerpoint/2012/main" xmlns:mc="http://schemas.openxmlformats.org/markup-compatibility/2006" xmlns:p14="http://schemas.microsoft.com/office/powerpoint/2010/main" xmlns:a16="http://schemas.microsoft.com/office/drawing/2014/main" xmlns="" val="1"/>
            </a:ext>
          </a:extLst>
        </p:spPr>
        <p:txBody>
          <a:bodyPr wrap="none" lIns="0" tIns="0" rIns="0" bIns="0" anchor="ctr" anchorCtr="0">
            <a:spAutoFit/>
          </a:bodyPr>
          <a:lstStyle>
            <a:defPPr>
              <a:defRPr lang="en-US"/>
            </a:defPPr>
            <a:lvl1pPr marR="0" lvl="0" indent="0" algn="ctr" defTabSz="866760" eaLnBrk="0" fontAlgn="auto" hangingPunct="0">
              <a:lnSpc>
                <a:spcPct val="100000"/>
              </a:lnSpc>
              <a:spcBef>
                <a:spcPts val="300"/>
              </a:spcBef>
              <a:spcAft>
                <a:spcPts val="300"/>
              </a:spcAft>
              <a:buClrTx/>
              <a:buSzTx/>
              <a:buFontTx/>
              <a:buNone/>
              <a:tabLst/>
              <a:defRPr kumimoji="0" sz="900" b="0" i="0" u="none" strike="noStrike" kern="0" cap="none" spc="0" normalizeH="0" baseline="0">
                <a:ln>
                  <a:noFill/>
                </a:ln>
                <a:solidFill>
                  <a:prstClr val="white"/>
                </a:solidFill>
                <a:effectLst/>
                <a:uLnTx/>
                <a:uFillTx/>
                <a:ea typeface="Amazon Ember" panose="020B0603020204020204" pitchFamily="34" charset="0"/>
                <a:cs typeface="Amazon Ember" panose="020B0603020204020204" pitchFamily="34" charset="0"/>
              </a:defRPr>
            </a:lvl1pPr>
          </a:lstStyle>
          <a:p>
            <a:pPr marL="0" marR="0" lvl="0" indent="0" algn="ctr" defTabSz="866760" rtl="0" eaLnBrk="0" fontAlgn="auto" latinLnBrk="0" hangingPunct="0">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AWS</a:t>
            </a:r>
            <a:b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br>
            <a:r>
              <a:rPr kumimoji="0" lang="en-US" sz="900" b="0" i="0" u="none" strike="noStrike" kern="0" cap="none" spc="0" normalizeH="0" baseline="0" noProof="0" dirty="0" err="1">
                <a:ln>
                  <a:noFill/>
                </a:ln>
                <a:solidFill>
                  <a:srgbClr val="000000"/>
                </a:solidFill>
                <a:effectLst/>
                <a:uLnTx/>
                <a:uFillTx/>
                <a:latin typeface="Amazon Ember Display"/>
                <a:ea typeface="Amazon Ember" panose="020B0603020204020204" pitchFamily="34" charset="0"/>
                <a:cs typeface="Amazon Ember" panose="020B0603020204020204" pitchFamily="34" charset="0"/>
              </a:rPr>
              <a:t>Inferentia</a:t>
            </a:r>
            <a:endPar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endParaRPr>
          </a:p>
        </p:txBody>
      </p:sp>
      <p:sp>
        <p:nvSpPr>
          <p:cNvPr id="185" name="Visualize in…">
            <a:extLst>
              <a:ext uri="{FF2B5EF4-FFF2-40B4-BE49-F238E27FC236}">
                <a16:creationId xmlns:a16="http://schemas.microsoft.com/office/drawing/2014/main" id="{7FC978D5-E4E7-663F-DC09-A05AF1B90CF6}"/>
              </a:ext>
            </a:extLst>
          </p:cNvPr>
          <p:cNvSpPr txBox="1">
            <a:spLocks/>
          </p:cNvSpPr>
          <p:nvPr/>
        </p:nvSpPr>
        <p:spPr>
          <a:xfrm>
            <a:off x="11218640" y="5709654"/>
            <a:ext cx="283732" cy="138499"/>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p15="http://schemas.microsoft.com/office/powerpoint/2012/main" xmlns:mc="http://schemas.openxmlformats.org/markup-compatibility/2006" xmlns:p14="http://schemas.microsoft.com/office/powerpoint/2010/main" xmlns:a16="http://schemas.microsoft.com/office/drawing/2014/main" xmlns="" val="1"/>
            </a:ext>
          </a:extLst>
        </p:spPr>
        <p:txBody>
          <a:bodyPr wrap="none" lIns="0" tIns="0" rIns="0" bIns="0" anchor="ctr" anchorCtr="0">
            <a:spAutoFit/>
          </a:bodyPr>
          <a:lstStyle>
            <a:defPPr>
              <a:defRPr lang="en-US"/>
            </a:defPPr>
            <a:lvl1pPr marR="0" lvl="0" indent="0" algn="ctr" defTabSz="866760" eaLnBrk="0" fontAlgn="auto" hangingPunct="0">
              <a:lnSpc>
                <a:spcPct val="100000"/>
              </a:lnSpc>
              <a:spcBef>
                <a:spcPts val="300"/>
              </a:spcBef>
              <a:spcAft>
                <a:spcPts val="300"/>
              </a:spcAft>
              <a:buClrTx/>
              <a:buSzTx/>
              <a:buFontTx/>
              <a:buNone/>
              <a:tabLst/>
              <a:defRPr kumimoji="0" sz="900" b="0" i="0" u="none" strike="noStrike" kern="0" cap="none" spc="0" normalizeH="0" baseline="0">
                <a:ln>
                  <a:noFill/>
                </a:ln>
                <a:solidFill>
                  <a:prstClr val="white"/>
                </a:solidFill>
                <a:effectLst/>
                <a:uLnTx/>
                <a:uFillTx/>
                <a:ea typeface="Amazon Ember" panose="020B0603020204020204" pitchFamily="34" charset="0"/>
                <a:cs typeface="Amazon Ember" panose="020B0603020204020204" pitchFamily="34" charset="0"/>
              </a:defRPr>
            </a:lvl1pPr>
          </a:lstStyle>
          <a:p>
            <a:pPr marL="0" marR="0" lvl="0" indent="0" algn="ctr" defTabSz="866760" rtl="0" eaLnBrk="0" fontAlgn="auto" latinLnBrk="0" hangingPunct="0">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FPGA</a:t>
            </a:r>
          </a:p>
        </p:txBody>
      </p:sp>
      <p:sp>
        <p:nvSpPr>
          <p:cNvPr id="187" name="Visualize in…">
            <a:extLst>
              <a:ext uri="{FF2B5EF4-FFF2-40B4-BE49-F238E27FC236}">
                <a16:creationId xmlns:a16="http://schemas.microsoft.com/office/drawing/2014/main" id="{500DD3E1-7122-0E2F-FEFA-2116703E11D7}"/>
              </a:ext>
            </a:extLst>
          </p:cNvPr>
          <p:cNvSpPr txBox="1">
            <a:spLocks/>
          </p:cNvSpPr>
          <p:nvPr/>
        </p:nvSpPr>
        <p:spPr>
          <a:xfrm>
            <a:off x="10183387" y="5640405"/>
            <a:ext cx="432811" cy="276999"/>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p15="http://schemas.microsoft.com/office/powerpoint/2012/main" xmlns:mc="http://schemas.openxmlformats.org/markup-compatibility/2006" xmlns:p14="http://schemas.microsoft.com/office/powerpoint/2010/main" xmlns:a16="http://schemas.microsoft.com/office/drawing/2014/main" xmlns="" val="1"/>
            </a:ext>
          </a:extLst>
        </p:spPr>
        <p:txBody>
          <a:bodyPr wrap="none" lIns="0" tIns="0" rIns="0" bIns="0" anchor="ctr" anchorCtr="0">
            <a:spAutoFit/>
          </a:bodyPr>
          <a:lstStyle>
            <a:defPPr>
              <a:defRPr lang="en-US"/>
            </a:defPPr>
            <a:lvl1pPr marR="0" lvl="0" indent="0" algn="ctr" defTabSz="866760" eaLnBrk="0" fontAlgn="auto" hangingPunct="0">
              <a:lnSpc>
                <a:spcPct val="100000"/>
              </a:lnSpc>
              <a:spcBef>
                <a:spcPts val="300"/>
              </a:spcBef>
              <a:spcAft>
                <a:spcPts val="300"/>
              </a:spcAft>
              <a:buClrTx/>
              <a:buSzTx/>
              <a:buFontTx/>
              <a:buNone/>
              <a:tabLst/>
              <a:defRPr kumimoji="0" sz="900" b="0" i="0" u="none" strike="noStrike" kern="0" cap="none" spc="0" normalizeH="0" baseline="0">
                <a:ln>
                  <a:noFill/>
                </a:ln>
                <a:solidFill>
                  <a:prstClr val="white"/>
                </a:solidFill>
                <a:effectLst/>
                <a:uLnTx/>
                <a:uFillTx/>
                <a:ea typeface="Amazon Ember" panose="020B0603020204020204" pitchFamily="34" charset="0"/>
                <a:cs typeface="Amazon Ember" panose="020B0603020204020204" pitchFamily="34" charset="0"/>
              </a:defRPr>
            </a:lvl1pPr>
          </a:lstStyle>
          <a:p>
            <a:pPr marL="0" marR="0" lvl="0" indent="0" algn="ctr" defTabSz="866760" rtl="0" eaLnBrk="0" fontAlgn="auto" latinLnBrk="0" hangingPunct="0">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Habana </a:t>
            </a:r>
            <a:b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br>
            <a:r>
              <a:rPr kumimoji="0" lang="en-US" sz="900" b="0" i="0" u="none" strike="noStrike" kern="0" cap="none" spc="0" normalizeH="0" baseline="0" noProof="0" dirty="0">
                <a:ln>
                  <a:noFill/>
                </a:ln>
                <a:solidFill>
                  <a:srgbClr val="000000"/>
                </a:solidFill>
                <a:effectLst/>
                <a:uLnTx/>
                <a:uFillTx/>
                <a:latin typeface="Amazon Ember Display"/>
                <a:ea typeface="Amazon Ember" panose="020B0603020204020204" pitchFamily="34" charset="0"/>
                <a:cs typeface="Amazon Ember" panose="020B0603020204020204" pitchFamily="34" charset="0"/>
              </a:rPr>
              <a:t>Gaudi</a:t>
            </a:r>
          </a:p>
        </p:txBody>
      </p:sp>
      <p:cxnSp>
        <p:nvCxnSpPr>
          <p:cNvPr id="190" name="Straight Connector 189">
            <a:extLst>
              <a:ext uri="{FF2B5EF4-FFF2-40B4-BE49-F238E27FC236}">
                <a16:creationId xmlns:a16="http://schemas.microsoft.com/office/drawing/2014/main" id="{A966CDA6-447C-6A15-67DE-37A1A0768776}"/>
              </a:ext>
            </a:extLst>
          </p:cNvPr>
          <p:cNvCxnSpPr/>
          <p:nvPr/>
        </p:nvCxnSpPr>
        <p:spPr>
          <a:xfrm>
            <a:off x="2138645" y="5620253"/>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470048F-0356-4F79-DAC2-B249437D2079}"/>
              </a:ext>
            </a:extLst>
          </p:cNvPr>
          <p:cNvCxnSpPr/>
          <p:nvPr/>
        </p:nvCxnSpPr>
        <p:spPr>
          <a:xfrm>
            <a:off x="4656676" y="5620253"/>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F4D17887-A761-E13F-90C5-F65708C9DC2E}"/>
              </a:ext>
            </a:extLst>
          </p:cNvPr>
          <p:cNvCxnSpPr/>
          <p:nvPr/>
        </p:nvCxnSpPr>
        <p:spPr>
          <a:xfrm>
            <a:off x="5917486" y="5620253"/>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72D3CBBE-600D-0072-4378-321D6ECC5179}"/>
              </a:ext>
            </a:extLst>
          </p:cNvPr>
          <p:cNvCxnSpPr/>
          <p:nvPr/>
        </p:nvCxnSpPr>
        <p:spPr>
          <a:xfrm>
            <a:off x="6821293" y="5620253"/>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BFEB882-336C-42DC-2FDF-40F12BF6548F}"/>
              </a:ext>
            </a:extLst>
          </p:cNvPr>
          <p:cNvCxnSpPr/>
          <p:nvPr/>
        </p:nvCxnSpPr>
        <p:spPr>
          <a:xfrm>
            <a:off x="7704260" y="5620253"/>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1B049A1-FABC-E6E6-FFFF-EACE20D8E0CF}"/>
              </a:ext>
            </a:extLst>
          </p:cNvPr>
          <p:cNvCxnSpPr/>
          <p:nvPr/>
        </p:nvCxnSpPr>
        <p:spPr>
          <a:xfrm>
            <a:off x="8816457" y="5620253"/>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178FF7A-CD62-9F26-0C91-13E2010661F9}"/>
              </a:ext>
            </a:extLst>
          </p:cNvPr>
          <p:cNvCxnSpPr/>
          <p:nvPr/>
        </p:nvCxnSpPr>
        <p:spPr>
          <a:xfrm>
            <a:off x="9882166" y="5620253"/>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DED5218-3927-942A-955E-2E921233CAD3}"/>
              </a:ext>
            </a:extLst>
          </p:cNvPr>
          <p:cNvCxnSpPr/>
          <p:nvPr/>
        </p:nvCxnSpPr>
        <p:spPr>
          <a:xfrm>
            <a:off x="10917419" y="5620253"/>
            <a:ext cx="0" cy="317302"/>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Rectangle: Rounded Corners 222">
            <a:extLst>
              <a:ext uri="{FF2B5EF4-FFF2-40B4-BE49-F238E27FC236}">
                <a16:creationId xmlns:a16="http://schemas.microsoft.com/office/drawing/2014/main" id="{14CD6783-3551-4031-16C5-BED5E303079F}"/>
              </a:ext>
            </a:extLst>
          </p:cNvPr>
          <p:cNvSpPr/>
          <p:nvPr/>
        </p:nvSpPr>
        <p:spPr>
          <a:xfrm>
            <a:off x="1423004" y="2953521"/>
            <a:ext cx="10252363" cy="630626"/>
          </a:xfrm>
          <a:custGeom>
            <a:avLst/>
            <a:gdLst>
              <a:gd name="connsiteX0" fmla="*/ 0 w 9944331"/>
              <a:gd name="connsiteY0" fmla="*/ 67823 h 548640"/>
              <a:gd name="connsiteX1" fmla="*/ 67823 w 9944331"/>
              <a:gd name="connsiteY1" fmla="*/ 0 h 548640"/>
              <a:gd name="connsiteX2" fmla="*/ 9876508 w 9944331"/>
              <a:gd name="connsiteY2" fmla="*/ 0 h 548640"/>
              <a:gd name="connsiteX3" fmla="*/ 9944331 w 9944331"/>
              <a:gd name="connsiteY3" fmla="*/ 67823 h 548640"/>
              <a:gd name="connsiteX4" fmla="*/ 9944331 w 9944331"/>
              <a:gd name="connsiteY4" fmla="*/ 480817 h 548640"/>
              <a:gd name="connsiteX5" fmla="*/ 9876508 w 9944331"/>
              <a:gd name="connsiteY5" fmla="*/ 548640 h 548640"/>
              <a:gd name="connsiteX6" fmla="*/ 67823 w 9944331"/>
              <a:gd name="connsiteY6" fmla="*/ 548640 h 548640"/>
              <a:gd name="connsiteX7" fmla="*/ 0 w 9944331"/>
              <a:gd name="connsiteY7" fmla="*/ 480817 h 548640"/>
              <a:gd name="connsiteX8" fmla="*/ 0 w 9944331"/>
              <a:gd name="connsiteY8" fmla="*/ 67823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4331" h="548640">
                <a:moveTo>
                  <a:pt x="0" y="67823"/>
                </a:moveTo>
                <a:cubicBezTo>
                  <a:pt x="0" y="30365"/>
                  <a:pt x="30365" y="0"/>
                  <a:pt x="67823" y="0"/>
                </a:cubicBezTo>
                <a:lnTo>
                  <a:pt x="9876508" y="0"/>
                </a:lnTo>
                <a:cubicBezTo>
                  <a:pt x="9913966" y="0"/>
                  <a:pt x="9944331" y="30365"/>
                  <a:pt x="9944331" y="67823"/>
                </a:cubicBezTo>
                <a:lnTo>
                  <a:pt x="9944331" y="480817"/>
                </a:lnTo>
                <a:cubicBezTo>
                  <a:pt x="9944331" y="518275"/>
                  <a:pt x="9913966" y="548640"/>
                  <a:pt x="9876508" y="548640"/>
                </a:cubicBezTo>
                <a:lnTo>
                  <a:pt x="67823" y="548640"/>
                </a:lnTo>
                <a:cubicBezTo>
                  <a:pt x="30365" y="548640"/>
                  <a:pt x="0" y="518275"/>
                  <a:pt x="0" y="480817"/>
                </a:cubicBezTo>
                <a:lnTo>
                  <a:pt x="0" y="67823"/>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t>CORE</a:t>
            </a:r>
          </a:p>
        </p:txBody>
      </p:sp>
      <p:sp>
        <p:nvSpPr>
          <p:cNvPr id="6" name="Rectangle: Rounded Corners 220">
            <a:extLst>
              <a:ext uri="{FF2B5EF4-FFF2-40B4-BE49-F238E27FC236}">
                <a16:creationId xmlns:a16="http://schemas.microsoft.com/office/drawing/2014/main" id="{682CACF8-1FC7-4244-773A-B0887DB8E120}"/>
              </a:ext>
            </a:extLst>
          </p:cNvPr>
          <p:cNvSpPr/>
          <p:nvPr/>
        </p:nvSpPr>
        <p:spPr>
          <a:xfrm>
            <a:off x="1423004" y="1731306"/>
            <a:ext cx="10252364" cy="1057999"/>
          </a:xfrm>
          <a:custGeom>
            <a:avLst/>
            <a:gdLst>
              <a:gd name="connsiteX0" fmla="*/ 0 w 9944332"/>
              <a:gd name="connsiteY0" fmla="*/ 78257 h 920452"/>
              <a:gd name="connsiteX1" fmla="*/ 78257 w 9944332"/>
              <a:gd name="connsiteY1" fmla="*/ 0 h 920452"/>
              <a:gd name="connsiteX2" fmla="*/ 9866075 w 9944332"/>
              <a:gd name="connsiteY2" fmla="*/ 0 h 920452"/>
              <a:gd name="connsiteX3" fmla="*/ 9944332 w 9944332"/>
              <a:gd name="connsiteY3" fmla="*/ 78257 h 920452"/>
              <a:gd name="connsiteX4" fmla="*/ 9944332 w 9944332"/>
              <a:gd name="connsiteY4" fmla="*/ 842195 h 920452"/>
              <a:gd name="connsiteX5" fmla="*/ 9866075 w 9944332"/>
              <a:gd name="connsiteY5" fmla="*/ 920452 h 920452"/>
              <a:gd name="connsiteX6" fmla="*/ 78257 w 9944332"/>
              <a:gd name="connsiteY6" fmla="*/ 920452 h 920452"/>
              <a:gd name="connsiteX7" fmla="*/ 0 w 9944332"/>
              <a:gd name="connsiteY7" fmla="*/ 842195 h 920452"/>
              <a:gd name="connsiteX8" fmla="*/ 0 w 9944332"/>
              <a:gd name="connsiteY8" fmla="*/ 78257 h 92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4332" h="920452">
                <a:moveTo>
                  <a:pt x="0" y="78257"/>
                </a:moveTo>
                <a:cubicBezTo>
                  <a:pt x="0" y="35037"/>
                  <a:pt x="35037" y="0"/>
                  <a:pt x="78257" y="0"/>
                </a:cubicBezTo>
                <a:lnTo>
                  <a:pt x="9866075" y="0"/>
                </a:lnTo>
                <a:cubicBezTo>
                  <a:pt x="9909295" y="0"/>
                  <a:pt x="9944332" y="35037"/>
                  <a:pt x="9944332" y="78257"/>
                </a:cubicBezTo>
                <a:lnTo>
                  <a:pt x="9944332" y="842195"/>
                </a:lnTo>
                <a:cubicBezTo>
                  <a:pt x="9944332" y="885415"/>
                  <a:pt x="9909295" y="920452"/>
                  <a:pt x="9866075" y="920452"/>
                </a:cubicBezTo>
                <a:lnTo>
                  <a:pt x="78257" y="920452"/>
                </a:lnTo>
                <a:cubicBezTo>
                  <a:pt x="35037" y="920452"/>
                  <a:pt x="0" y="885415"/>
                  <a:pt x="0" y="842195"/>
                </a:cubicBezTo>
                <a:lnTo>
                  <a:pt x="0" y="78257"/>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50" normalizeH="0" baseline="0" noProof="0" dirty="0">
                <a:ln>
                  <a:noFill/>
                </a:ln>
                <a:solidFill>
                  <a:srgbClr val="000000"/>
                </a:solidFill>
                <a:effectLst/>
                <a:uLnTx/>
                <a:uFillTx/>
                <a:latin typeface="Amazon Ember Display"/>
                <a:ea typeface="+mn-ea"/>
                <a:cs typeface="+mn-cs"/>
              </a:rPr>
              <a:t>SPECIALIZED</a:t>
            </a:r>
            <a:endParaRPr kumimoji="0" lang="en-US" sz="1100" b="1" i="0" u="none" strike="noStrike" kern="1200" cap="none" spc="50" normalizeH="0" baseline="0" noProof="0" dirty="0">
              <a:ln>
                <a:noFill/>
              </a:ln>
              <a:solidFill>
                <a:srgbClr val="000000"/>
              </a:solidFill>
              <a:effectLst/>
              <a:uLnTx/>
              <a:uFillTx/>
              <a:latin typeface="Amazon Ember Display"/>
              <a:ea typeface="+mn-ea"/>
              <a:cs typeface="+mn-cs"/>
            </a:endParaRPr>
          </a:p>
        </p:txBody>
      </p:sp>
      <p:sp>
        <p:nvSpPr>
          <p:cNvPr id="7" name="Rectangle: Rounded Corners 216">
            <a:extLst>
              <a:ext uri="{FF2B5EF4-FFF2-40B4-BE49-F238E27FC236}">
                <a16:creationId xmlns:a16="http://schemas.microsoft.com/office/drawing/2014/main" id="{58DF8791-8526-8D04-7803-C44CE9BF210A}"/>
              </a:ext>
            </a:extLst>
          </p:cNvPr>
          <p:cNvSpPr/>
          <p:nvPr/>
        </p:nvSpPr>
        <p:spPr>
          <a:xfrm>
            <a:off x="375445" y="1569027"/>
            <a:ext cx="11430000" cy="2174290"/>
          </a:xfrm>
          <a:custGeom>
            <a:avLst/>
            <a:gdLst>
              <a:gd name="connsiteX0" fmla="*/ 0 w 11437406"/>
              <a:gd name="connsiteY0" fmla="*/ 72487 h 1891617"/>
              <a:gd name="connsiteX1" fmla="*/ 72487 w 11437406"/>
              <a:gd name="connsiteY1" fmla="*/ 0 h 1891617"/>
              <a:gd name="connsiteX2" fmla="*/ 11364919 w 11437406"/>
              <a:gd name="connsiteY2" fmla="*/ 0 h 1891617"/>
              <a:gd name="connsiteX3" fmla="*/ 11437406 w 11437406"/>
              <a:gd name="connsiteY3" fmla="*/ 72487 h 1891617"/>
              <a:gd name="connsiteX4" fmla="*/ 11437406 w 11437406"/>
              <a:gd name="connsiteY4" fmla="*/ 1819130 h 1891617"/>
              <a:gd name="connsiteX5" fmla="*/ 11364919 w 11437406"/>
              <a:gd name="connsiteY5" fmla="*/ 1891617 h 1891617"/>
              <a:gd name="connsiteX6" fmla="*/ 72487 w 11437406"/>
              <a:gd name="connsiteY6" fmla="*/ 1891617 h 1891617"/>
              <a:gd name="connsiteX7" fmla="*/ 0 w 11437406"/>
              <a:gd name="connsiteY7" fmla="*/ 1819130 h 1891617"/>
              <a:gd name="connsiteX8" fmla="*/ 0 w 11437406"/>
              <a:gd name="connsiteY8" fmla="*/ 72487 h 189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7406" h="1891617">
                <a:moveTo>
                  <a:pt x="0" y="72487"/>
                </a:moveTo>
                <a:cubicBezTo>
                  <a:pt x="0" y="32454"/>
                  <a:pt x="32454" y="0"/>
                  <a:pt x="72487" y="0"/>
                </a:cubicBezTo>
                <a:lnTo>
                  <a:pt x="11364919" y="0"/>
                </a:lnTo>
                <a:cubicBezTo>
                  <a:pt x="11404952" y="0"/>
                  <a:pt x="11437406" y="32454"/>
                  <a:pt x="11437406" y="72487"/>
                </a:cubicBezTo>
                <a:lnTo>
                  <a:pt x="11437406" y="1819130"/>
                </a:lnTo>
                <a:cubicBezTo>
                  <a:pt x="11437406" y="1859163"/>
                  <a:pt x="11404952" y="1891617"/>
                  <a:pt x="11364919" y="1891617"/>
                </a:cubicBezTo>
                <a:lnTo>
                  <a:pt x="72487" y="1891617"/>
                </a:lnTo>
                <a:cubicBezTo>
                  <a:pt x="32454" y="1891617"/>
                  <a:pt x="0" y="1859163"/>
                  <a:pt x="0" y="1819130"/>
                </a:cubicBezTo>
                <a:lnTo>
                  <a:pt x="0" y="72487"/>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t>AI </a:t>
            </a:r>
            <a:b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br>
            <a:r>
              <a:rPr kumimoji="0" lang="en-US" sz="1100" b="1" i="0" u="none" strike="noStrike" kern="1200" cap="none" spc="50" normalizeH="0" baseline="0" noProof="0" dirty="0">
                <a:ln>
                  <a:noFill/>
                </a:ln>
                <a:solidFill>
                  <a:srgbClr val="000000"/>
                </a:solidFill>
                <a:effectLst/>
                <a:uLnTx/>
                <a:uFillTx/>
                <a:latin typeface="Amazon Ember Display"/>
                <a:ea typeface="+mn-ea"/>
                <a:cs typeface="+mn-cs"/>
              </a:rPr>
              <a:t>SERVICES</a:t>
            </a:r>
          </a:p>
        </p:txBody>
      </p:sp>
      <p:sp>
        <p:nvSpPr>
          <p:cNvPr id="8" name="Rectangle 7">
            <a:extLst>
              <a:ext uri="{FF2B5EF4-FFF2-40B4-BE49-F238E27FC236}">
                <a16:creationId xmlns:a16="http://schemas.microsoft.com/office/drawing/2014/main" id="{B5FF9309-C0DA-D1D9-2072-0C62987A9BC0}"/>
              </a:ext>
            </a:extLst>
          </p:cNvPr>
          <p:cNvSpPr/>
          <p:nvPr/>
        </p:nvSpPr>
        <p:spPr>
          <a:xfrm>
            <a:off x="2611706" y="1838731"/>
            <a:ext cx="1322478" cy="733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074D5"/>
                </a:solidFill>
                <a:effectLst/>
                <a:uLnTx/>
                <a:uFillTx/>
                <a:latin typeface="Amazon Ember Display"/>
                <a:ea typeface="Amazon Ember Display Heavy" panose="020F0803020204020204" pitchFamily="34" charset="0"/>
                <a:cs typeface="Amazon Ember Display Heavy" panose="020F0803020204020204" pitchFamily="34" charset="0"/>
              </a:rPr>
              <a:t>BUSINESS PROCESSES</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Personalize</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Forecast</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Fraud Detector</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Lookout for Metrics</a:t>
            </a:r>
          </a:p>
        </p:txBody>
      </p:sp>
      <p:sp>
        <p:nvSpPr>
          <p:cNvPr id="9" name="Rectangle 8">
            <a:extLst>
              <a:ext uri="{FF2B5EF4-FFF2-40B4-BE49-F238E27FC236}">
                <a16:creationId xmlns:a16="http://schemas.microsoft.com/office/drawing/2014/main" id="{6FF9AA0C-1933-9C5E-8B8A-92E6A6F1C917}"/>
              </a:ext>
            </a:extLst>
          </p:cNvPr>
          <p:cNvSpPr/>
          <p:nvPr/>
        </p:nvSpPr>
        <p:spPr>
          <a:xfrm>
            <a:off x="4180288" y="1838731"/>
            <a:ext cx="738985" cy="287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074D5"/>
                </a:solidFill>
                <a:effectLst/>
                <a:uLnTx/>
                <a:uFillTx/>
                <a:latin typeface="Amazon Ember Display"/>
                <a:ea typeface="Amazon Ember Display Heavy" panose="020F0803020204020204" pitchFamily="34" charset="0"/>
                <a:cs typeface="Amazon Ember Display Heavy" panose="020F0803020204020204" pitchFamily="34" charset="0"/>
              </a:rPr>
              <a:t>SEARCH</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Kendra</a:t>
            </a:r>
          </a:p>
        </p:txBody>
      </p:sp>
      <p:sp>
        <p:nvSpPr>
          <p:cNvPr id="10" name="Rectangle 9">
            <a:extLst>
              <a:ext uri="{FF2B5EF4-FFF2-40B4-BE49-F238E27FC236}">
                <a16:creationId xmlns:a16="http://schemas.microsoft.com/office/drawing/2014/main" id="{A5D883C1-26F1-B3B3-B952-55618DF21022}"/>
              </a:ext>
            </a:extLst>
          </p:cNvPr>
          <p:cNvSpPr/>
          <p:nvPr/>
        </p:nvSpPr>
        <p:spPr>
          <a:xfrm>
            <a:off x="5160454" y="1838731"/>
            <a:ext cx="1543692" cy="733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074D5"/>
                </a:solidFill>
                <a:effectLst/>
                <a:uLnTx/>
                <a:uFillTx/>
                <a:latin typeface="Amazon Ember Display"/>
                <a:ea typeface="Amazon Ember Display Heavy" panose="020F0803020204020204" pitchFamily="34" charset="0"/>
                <a:cs typeface="Amazon Ember Display Heavy" panose="020F0803020204020204" pitchFamily="34" charset="0"/>
              </a:rPr>
              <a:t>CONVERSATION</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Lex</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Transcribe Call Analytics</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Contact Lens</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Voice ID</a:t>
            </a:r>
          </a:p>
        </p:txBody>
      </p:sp>
      <p:sp>
        <p:nvSpPr>
          <p:cNvPr id="11" name="Rectangle 10">
            <a:extLst>
              <a:ext uri="{FF2B5EF4-FFF2-40B4-BE49-F238E27FC236}">
                <a16:creationId xmlns:a16="http://schemas.microsoft.com/office/drawing/2014/main" id="{E67123BD-D96E-5ABA-873E-0EC576CF3893}"/>
              </a:ext>
            </a:extLst>
          </p:cNvPr>
          <p:cNvSpPr/>
          <p:nvPr/>
        </p:nvSpPr>
        <p:spPr>
          <a:xfrm>
            <a:off x="6979048" y="1838731"/>
            <a:ext cx="1117294"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074D5"/>
                </a:solidFill>
                <a:effectLst/>
                <a:uLnTx/>
                <a:uFillTx/>
                <a:latin typeface="Amazon Ember Display"/>
                <a:ea typeface="Amazon Ember Display Heavy" panose="020F0803020204020204" pitchFamily="34" charset="0"/>
                <a:cs typeface="Amazon Ember Display Heavy" panose="020F0803020204020204" pitchFamily="34" charset="0"/>
              </a:rPr>
              <a:t>CODE + DEVOPS</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r>
              <a:rPr kumimoji="0" lang="en-US" sz="800" b="0" i="0" u="none" strike="noStrike" kern="1200" cap="none" spc="0" normalizeH="0" baseline="0" noProof="0" dirty="0" err="1">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CodeGuru</a:t>
            </a:r>
            <a:endPar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endParaRP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r>
              <a:rPr kumimoji="0" lang="en-US" sz="800" b="0" i="0" u="none" strike="noStrike" kern="1200" cap="none" spc="0" normalizeH="0" baseline="0" noProof="0" dirty="0" err="1">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CodeWhisperer</a:t>
            </a:r>
            <a:endPar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endParaRP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DevOps Guru</a:t>
            </a:r>
          </a:p>
        </p:txBody>
      </p:sp>
      <p:sp>
        <p:nvSpPr>
          <p:cNvPr id="12" name="Rectangle 11">
            <a:extLst>
              <a:ext uri="{FF2B5EF4-FFF2-40B4-BE49-F238E27FC236}">
                <a16:creationId xmlns:a16="http://schemas.microsoft.com/office/drawing/2014/main" id="{D87A65E4-7250-2AB5-2818-02CD6EB1FB40}"/>
              </a:ext>
            </a:extLst>
          </p:cNvPr>
          <p:cNvSpPr/>
          <p:nvPr/>
        </p:nvSpPr>
        <p:spPr>
          <a:xfrm>
            <a:off x="8350403" y="1838731"/>
            <a:ext cx="1495602"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074D5"/>
                </a:solidFill>
                <a:effectLst/>
                <a:uLnTx/>
                <a:uFillTx/>
                <a:latin typeface="Amazon Ember Display"/>
                <a:ea typeface="Amazon Ember Display Heavy" panose="020F0803020204020204" pitchFamily="34" charset="0"/>
                <a:cs typeface="Amazon Ember Display Heavy" panose="020F0803020204020204" pitchFamily="34" charset="0"/>
              </a:rPr>
              <a:t>INDUSTRIAL</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r>
              <a:rPr kumimoji="0" lang="en-US" sz="800" b="0" i="0" u="none" strike="noStrike" kern="1200" cap="none" spc="0" normalizeH="0" baseline="0" noProof="0" dirty="0" err="1">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Monitron</a:t>
            </a:r>
            <a:endPar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endParaRP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Lookout for Equipment</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Lookout for Vision</a:t>
            </a:r>
          </a:p>
        </p:txBody>
      </p:sp>
      <p:sp>
        <p:nvSpPr>
          <p:cNvPr id="13" name="Rectangle 12">
            <a:extLst>
              <a:ext uri="{FF2B5EF4-FFF2-40B4-BE49-F238E27FC236}">
                <a16:creationId xmlns:a16="http://schemas.microsoft.com/office/drawing/2014/main" id="{88E48AB8-6E4E-33ED-0952-2761B6F4E12F}"/>
              </a:ext>
            </a:extLst>
          </p:cNvPr>
          <p:cNvSpPr/>
          <p:nvPr/>
        </p:nvSpPr>
        <p:spPr>
          <a:xfrm>
            <a:off x="10130525" y="1838731"/>
            <a:ext cx="1397819" cy="733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074D5"/>
                </a:solidFill>
                <a:effectLst/>
                <a:uLnTx/>
                <a:uFillTx/>
                <a:latin typeface="Amazon Ember Display"/>
                <a:ea typeface="Amazon Ember Display Heavy" panose="020F0803020204020204" pitchFamily="34" charset="0"/>
                <a:cs typeface="Amazon Ember Display Heavy" panose="020F0803020204020204" pitchFamily="34" charset="0"/>
              </a:rPr>
              <a:t>HEALTH</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r>
              <a:rPr kumimoji="0" lang="en-US" sz="800" b="0" i="0" u="none" strike="noStrike" kern="1200" cap="none" spc="0" normalizeH="0" baseline="0" noProof="0" dirty="0" err="1">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HealthLake</a:t>
            </a:r>
            <a:endPar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endParaRP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Comprehend Medical</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Transcribe Medical</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Omics</a:t>
            </a:r>
          </a:p>
        </p:txBody>
      </p:sp>
      <p:cxnSp>
        <p:nvCxnSpPr>
          <p:cNvPr id="14" name="Straight Connector 13">
            <a:extLst>
              <a:ext uri="{FF2B5EF4-FFF2-40B4-BE49-F238E27FC236}">
                <a16:creationId xmlns:a16="http://schemas.microsoft.com/office/drawing/2014/main" id="{0FB591AB-A781-D694-E3E3-04A1F110526D}"/>
              </a:ext>
            </a:extLst>
          </p:cNvPr>
          <p:cNvCxnSpPr/>
          <p:nvPr/>
        </p:nvCxnSpPr>
        <p:spPr>
          <a:xfrm>
            <a:off x="10017936" y="2102016"/>
            <a:ext cx="0" cy="316581"/>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C45B08-3DC3-0DB0-7D4A-91D887C909C4}"/>
              </a:ext>
            </a:extLst>
          </p:cNvPr>
          <p:cNvCxnSpPr/>
          <p:nvPr/>
        </p:nvCxnSpPr>
        <p:spPr>
          <a:xfrm>
            <a:off x="8268518" y="2102016"/>
            <a:ext cx="0" cy="316581"/>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54F679-7097-8246-4AA7-893DAF6ECBE3}"/>
              </a:ext>
            </a:extLst>
          </p:cNvPr>
          <p:cNvCxnSpPr/>
          <p:nvPr/>
        </p:nvCxnSpPr>
        <p:spPr>
          <a:xfrm>
            <a:off x="6869385" y="2102016"/>
            <a:ext cx="0" cy="316581"/>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91B6DD-93BC-CC7B-C7BA-BDD0A61DFD89}"/>
              </a:ext>
            </a:extLst>
          </p:cNvPr>
          <p:cNvCxnSpPr/>
          <p:nvPr/>
        </p:nvCxnSpPr>
        <p:spPr>
          <a:xfrm>
            <a:off x="5060713" y="2102016"/>
            <a:ext cx="0" cy="316581"/>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24F83C-AC2A-024A-3D17-329B18E830A6}"/>
              </a:ext>
            </a:extLst>
          </p:cNvPr>
          <p:cNvCxnSpPr/>
          <p:nvPr/>
        </p:nvCxnSpPr>
        <p:spPr>
          <a:xfrm>
            <a:off x="4091013" y="2102016"/>
            <a:ext cx="0" cy="316581"/>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D36D42C-5EDE-5AF8-CDC6-8D54E2861D60}"/>
              </a:ext>
            </a:extLst>
          </p:cNvPr>
          <p:cNvCxnSpPr>
            <a:cxnSpLocks/>
          </p:cNvCxnSpPr>
          <p:nvPr/>
        </p:nvCxnSpPr>
        <p:spPr>
          <a:xfrm>
            <a:off x="2521904" y="2102016"/>
            <a:ext cx="0" cy="316581"/>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2A4134C-50E1-A6B5-498A-2B02DAE18BA8}"/>
              </a:ext>
            </a:extLst>
          </p:cNvPr>
          <p:cNvSpPr/>
          <p:nvPr/>
        </p:nvSpPr>
        <p:spPr>
          <a:xfrm>
            <a:off x="2753657" y="3103741"/>
            <a:ext cx="2127185" cy="287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074D5"/>
                </a:solidFill>
                <a:effectLst/>
                <a:uLnTx/>
                <a:uFillTx/>
                <a:latin typeface="Amazon Ember Display"/>
                <a:ea typeface="Amazon Ember Display Heavy" panose="020F0803020204020204" pitchFamily="34" charset="0"/>
                <a:cs typeface="Amazon Ember Display Heavy" panose="020F0803020204020204" pitchFamily="34" charset="0"/>
              </a:rPr>
              <a:t>TEXT</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Translate          Amazon Comprehend</a:t>
            </a:r>
          </a:p>
        </p:txBody>
      </p:sp>
      <p:sp>
        <p:nvSpPr>
          <p:cNvPr id="21" name="Rectangle 20">
            <a:extLst>
              <a:ext uri="{FF2B5EF4-FFF2-40B4-BE49-F238E27FC236}">
                <a16:creationId xmlns:a16="http://schemas.microsoft.com/office/drawing/2014/main" id="{C61CBB41-C76C-8DF9-61A7-93AA70C20FAD}"/>
              </a:ext>
            </a:extLst>
          </p:cNvPr>
          <p:cNvSpPr/>
          <p:nvPr/>
        </p:nvSpPr>
        <p:spPr>
          <a:xfrm>
            <a:off x="5595164" y="3103741"/>
            <a:ext cx="1830629" cy="287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074D5"/>
                </a:solidFill>
                <a:effectLst/>
                <a:uLnTx/>
                <a:uFillTx/>
                <a:latin typeface="Amazon Ember Display"/>
                <a:ea typeface="Amazon Ember Display Heavy" panose="020F0803020204020204" pitchFamily="34" charset="0"/>
                <a:cs typeface="Amazon Ember Display Heavy" panose="020F0803020204020204" pitchFamily="34" charset="0"/>
              </a:rPr>
              <a:t>SPEECH</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Polly           Amazon Transcribe</a:t>
            </a:r>
          </a:p>
        </p:txBody>
      </p:sp>
      <p:sp>
        <p:nvSpPr>
          <p:cNvPr id="22" name="Rectangle 21">
            <a:extLst>
              <a:ext uri="{FF2B5EF4-FFF2-40B4-BE49-F238E27FC236}">
                <a16:creationId xmlns:a16="http://schemas.microsoft.com/office/drawing/2014/main" id="{F5F11271-D4F3-3B00-5D15-7475E04FFB3E}"/>
              </a:ext>
            </a:extLst>
          </p:cNvPr>
          <p:cNvSpPr/>
          <p:nvPr/>
        </p:nvSpPr>
        <p:spPr>
          <a:xfrm>
            <a:off x="8146529" y="3103741"/>
            <a:ext cx="3026470" cy="287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2074D5"/>
                </a:solidFill>
                <a:effectLst/>
                <a:uLnTx/>
                <a:uFillTx/>
                <a:latin typeface="Amazon Ember Display"/>
                <a:ea typeface="Amazon Ember Display Heavy" panose="020F0803020204020204" pitchFamily="34" charset="0"/>
                <a:cs typeface="Amazon Ember Display Heavy" panose="020F0803020204020204" pitchFamily="34" charset="0"/>
              </a:rPr>
              <a:t>VISION</a:t>
            </a:r>
          </a:p>
          <a:p>
            <a:pPr marL="0" marR="0" lvl="0" indent="0" algn="l" defTabSz="914400" rtl="0" eaLnBrk="1" fontAlgn="auto" latinLnBrk="0" hangingPunct="1">
              <a:lnSpc>
                <a:spcPct val="100000"/>
              </a:lnSpc>
              <a:spcBef>
                <a:spcPts val="240"/>
              </a:spcBef>
              <a:spcAft>
                <a:spcPts val="0"/>
              </a:spcAft>
              <a:buClrTx/>
              <a:buSzTx/>
              <a:buFontTx/>
              <a:buNone/>
              <a:tabLst/>
              <a:defRPr/>
            </a:pPr>
            <a:r>
              <a:rPr kumimoji="0" lang="sv-SE"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Textract          Amazon Rekognition          AWS Panorama</a:t>
            </a:r>
          </a:p>
        </p:txBody>
      </p:sp>
      <p:cxnSp>
        <p:nvCxnSpPr>
          <p:cNvPr id="23" name="Straight Connector 22">
            <a:extLst>
              <a:ext uri="{FF2B5EF4-FFF2-40B4-BE49-F238E27FC236}">
                <a16:creationId xmlns:a16="http://schemas.microsoft.com/office/drawing/2014/main" id="{097DC7C1-C8AA-B655-6917-C40B9E970D8A}"/>
              </a:ext>
            </a:extLst>
          </p:cNvPr>
          <p:cNvCxnSpPr>
            <a:cxnSpLocks/>
          </p:cNvCxnSpPr>
          <p:nvPr/>
        </p:nvCxnSpPr>
        <p:spPr>
          <a:xfrm>
            <a:off x="2521904" y="3110544"/>
            <a:ext cx="0" cy="316581"/>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44A643-9F69-05DD-FE52-B2A99D59EA80}"/>
              </a:ext>
            </a:extLst>
          </p:cNvPr>
          <p:cNvCxnSpPr/>
          <p:nvPr/>
        </p:nvCxnSpPr>
        <p:spPr>
          <a:xfrm>
            <a:off x="5207546" y="3110544"/>
            <a:ext cx="0" cy="316581"/>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79320A-6354-D8EC-5383-520D3323CF76}"/>
              </a:ext>
            </a:extLst>
          </p:cNvPr>
          <p:cNvCxnSpPr/>
          <p:nvPr/>
        </p:nvCxnSpPr>
        <p:spPr>
          <a:xfrm>
            <a:off x="7758909" y="3110544"/>
            <a:ext cx="0" cy="316581"/>
          </a:xfrm>
          <a:prstGeom prst="line">
            <a:avLst/>
          </a:prstGeom>
          <a:ln w="12700" cap="rnd">
            <a:solidFill>
              <a:schemeClr val="tx2">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EC3EDBB-3897-28CC-50FD-982919CF4856}"/>
              </a:ext>
            </a:extLst>
          </p:cNvPr>
          <p:cNvSpPr txBox="1"/>
          <p:nvPr/>
        </p:nvSpPr>
        <p:spPr>
          <a:xfrm>
            <a:off x="6388596" y="4944851"/>
            <a:ext cx="2432076" cy="230832"/>
          </a:xfrm>
          <a:prstGeom prst="rect">
            <a:avLst/>
          </a:prstGeom>
          <a:noFill/>
        </p:spPr>
        <p:txBody>
          <a:bodyPr wrap="none" lIns="91440" r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46DBA"/>
                </a:solidFill>
                <a:effectLst/>
                <a:uLnTx/>
                <a:uFillTx/>
                <a:latin typeface="Amazon Ember Display"/>
                <a:ea typeface="Amazon Ember Display Heavy" panose="020F0803020204020204" pitchFamily="34" charset="0"/>
                <a:cs typeface="Amazon Ember Display Heavy" panose="020F0803020204020204" pitchFamily="34" charset="0"/>
              </a:rPr>
              <a:t>CI/CD | GOVERNANCE | RESPONSIBLE ML</a:t>
            </a:r>
          </a:p>
        </p:txBody>
      </p:sp>
      <p:cxnSp>
        <p:nvCxnSpPr>
          <p:cNvPr id="26" name="Straight Connector 25">
            <a:extLst>
              <a:ext uri="{FF2B5EF4-FFF2-40B4-BE49-F238E27FC236}">
                <a16:creationId xmlns:a16="http://schemas.microsoft.com/office/drawing/2014/main" id="{ED1B950D-A08A-B71F-BA03-DADCE123A141}"/>
              </a:ext>
            </a:extLst>
          </p:cNvPr>
          <p:cNvCxnSpPr>
            <a:cxnSpLocks/>
            <a:stCxn id="4" idx="1"/>
          </p:cNvCxnSpPr>
          <p:nvPr/>
        </p:nvCxnSpPr>
        <p:spPr>
          <a:xfrm flipH="1">
            <a:off x="4695078" y="5060267"/>
            <a:ext cx="1693518" cy="0"/>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56A30CB-5654-432E-92CC-35E7A92F8B66}"/>
              </a:ext>
            </a:extLst>
          </p:cNvPr>
          <p:cNvSpPr/>
          <p:nvPr/>
        </p:nvSpPr>
        <p:spPr>
          <a:xfrm>
            <a:off x="10679902" y="4349287"/>
            <a:ext cx="995465" cy="287258"/>
          </a:xfrm>
          <a:prstGeom prst="rect">
            <a:avLst/>
          </a:prstGeom>
          <a:ln w="12700">
            <a:noFill/>
            <a:miter lim="400000"/>
          </a:ln>
        </p:spPr>
        <p:txBody>
          <a:bodyPr wrap="none" lIns="0" tIns="0" rIns="0" bIns="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46DBA"/>
                </a:solidFill>
                <a:effectLst/>
                <a:uLnTx/>
                <a:uFillTx/>
                <a:latin typeface="Amazon Ember Display"/>
                <a:ea typeface="Amazon Ember Display Heavy" panose="020F0803020204020204" pitchFamily="34" charset="0"/>
                <a:cs typeface="Amazon Ember Display Heavy" panose="020F0803020204020204" pitchFamily="34" charset="0"/>
              </a:rPr>
              <a:t>EDGE MANAGER</a:t>
            </a:r>
          </a:p>
          <a:p>
            <a:pPr marL="0" marR="0" lvl="0" indent="0" algn="l" defTabSz="914400" rtl="0" eaLnBrk="1" fontAlgn="auto" latinLnBrk="0" hangingPunct="1">
              <a:lnSpc>
                <a:spcPct val="100000"/>
              </a:lnSpc>
              <a:spcBef>
                <a:spcPts val="240"/>
              </a:spcBef>
              <a:spcAft>
                <a:spcPts val="300"/>
              </a:spcAft>
              <a:buClrTx/>
              <a:buSzTx/>
              <a:buFontTx/>
              <a:buNone/>
              <a:tabLst/>
              <a:defRPr/>
            </a:pPr>
            <a:r>
              <a:rPr lang="en-US" sz="800" dirty="0">
                <a:solidFill>
                  <a:srgbClr val="000000"/>
                </a:solidFill>
                <a:latin typeface="Amazon Ember Display"/>
                <a:ea typeface="Amazon Ember Display Light" panose="020F0403020204020204" pitchFamily="34" charset="0"/>
                <a:cs typeface="Amazon Ember Display Light" panose="020F0403020204020204" pitchFamily="34" charset="0"/>
              </a:rPr>
              <a:t>Manage edge devices</a:t>
            </a:r>
            <a:endParaRPr kumimoji="0" lang="en-US" sz="80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endParaRPr>
          </a:p>
        </p:txBody>
      </p:sp>
      <p:cxnSp>
        <p:nvCxnSpPr>
          <p:cNvPr id="69" name="Straight Connector 68">
            <a:extLst>
              <a:ext uri="{FF2B5EF4-FFF2-40B4-BE49-F238E27FC236}">
                <a16:creationId xmlns:a16="http://schemas.microsoft.com/office/drawing/2014/main" id="{39ADE841-57DE-4920-8673-6DEB4F91A1CB}"/>
              </a:ext>
            </a:extLst>
          </p:cNvPr>
          <p:cNvCxnSpPr>
            <a:cxnSpLocks/>
          </p:cNvCxnSpPr>
          <p:nvPr/>
        </p:nvCxnSpPr>
        <p:spPr>
          <a:xfrm flipH="1">
            <a:off x="8772263" y="5060267"/>
            <a:ext cx="1693518" cy="0"/>
          </a:xfrm>
          <a:prstGeom prst="line">
            <a:avLst/>
          </a:prstGeom>
          <a:ln w="12700" cap="rnd">
            <a:solidFill>
              <a:schemeClr val="accent4"/>
            </a:solidFill>
            <a:prstDash val="sys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48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7482E-7555-4C26-AA01-12A8AC8C3EA9}"/>
              </a:ext>
            </a:extLst>
          </p:cNvPr>
          <p:cNvSpPr>
            <a:spLocks noGrp="1"/>
          </p:cNvSpPr>
          <p:nvPr>
            <p:ph type="title"/>
          </p:nvPr>
        </p:nvSpPr>
        <p:spPr/>
        <p:txBody>
          <a:bodyPr/>
          <a:lstStyle/>
          <a:p>
            <a:r>
              <a:rPr lang="en-US" dirty="0"/>
              <a:t>Innovate faster with the most comprehensive set of AI/ML services</a:t>
            </a:r>
          </a:p>
        </p:txBody>
      </p:sp>
      <p:sp>
        <p:nvSpPr>
          <p:cNvPr id="2" name="Shape 44408">
            <a:extLst>
              <a:ext uri="{FF2B5EF4-FFF2-40B4-BE49-F238E27FC236}">
                <a16:creationId xmlns:a16="http://schemas.microsoft.com/office/drawing/2014/main" id="{854DF3CF-BE1F-3AFD-4699-32E71344CE73}"/>
              </a:ext>
            </a:extLst>
          </p:cNvPr>
          <p:cNvSpPr/>
          <p:nvPr/>
        </p:nvSpPr>
        <p:spPr>
          <a:xfrm>
            <a:off x="614871" y="1995097"/>
            <a:ext cx="2391352" cy="960120"/>
          </a:xfrm>
          <a:prstGeom prst="rect">
            <a:avLst/>
          </a:prstGeom>
          <a:solidFill>
            <a:schemeClr val="accent1"/>
          </a:solidFill>
          <a:ln w="12700" cap="flat">
            <a:noFill/>
            <a:miter lim="400000"/>
          </a:ln>
          <a:effectLst/>
        </p:spPr>
        <p:txBody>
          <a:bodyPr wrap="square" lIns="182880" tIns="91440" rIns="182880" bIns="91440" numCol="1" anchor="ctr" anchorCtr="0">
            <a:noAutofit/>
          </a:bodyPr>
          <a:lstStyle/>
          <a:p>
            <a:pPr marL="0" marR="0" lvl="0" indent="0" algn="l" defTabSz="914400" rtl="0" eaLnBrk="1" fontAlgn="auto" latinLnBrk="0" hangingPunct="1">
              <a:lnSpc>
                <a:spcPct val="90000"/>
              </a:lnSpc>
              <a:spcBef>
                <a:spcPts val="864"/>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mazon Ember Display Heavy"/>
                <a:ea typeface="+mn-ea"/>
                <a:cs typeface="+mn-cs"/>
              </a:rPr>
              <a:t>AI powered</a:t>
            </a:r>
            <a:br>
              <a:rPr kumimoji="0" lang="en-US" sz="1900" b="1" i="0" u="none" strike="noStrike" kern="1200" cap="none" spc="0" normalizeH="0" baseline="0" noProof="0" dirty="0">
                <a:ln>
                  <a:noFill/>
                </a:ln>
                <a:solidFill>
                  <a:srgbClr val="FFFFFF"/>
                </a:solidFill>
                <a:effectLst/>
                <a:uLnTx/>
                <a:uFillTx/>
                <a:latin typeface="Amazon Ember Display Heavy"/>
                <a:ea typeface="+mn-ea"/>
                <a:cs typeface="+mn-cs"/>
              </a:rPr>
            </a:br>
            <a:r>
              <a:rPr kumimoji="0" lang="en-US" sz="1900" b="1" i="0" u="none" strike="noStrike" kern="1200" cap="none" spc="0" normalizeH="0" baseline="0" noProof="0" dirty="0">
                <a:ln>
                  <a:noFill/>
                </a:ln>
                <a:solidFill>
                  <a:srgbClr val="FFFFFF"/>
                </a:solidFill>
                <a:effectLst/>
                <a:uLnTx/>
                <a:uFillTx/>
                <a:latin typeface="Amazon Ember Display Heavy"/>
                <a:ea typeface="+mn-ea"/>
                <a:cs typeface="+mn-cs"/>
              </a:rPr>
              <a:t>use cases</a:t>
            </a:r>
          </a:p>
        </p:txBody>
      </p:sp>
      <p:sp>
        <p:nvSpPr>
          <p:cNvPr id="3" name="Shape 44409">
            <a:extLst>
              <a:ext uri="{FF2B5EF4-FFF2-40B4-BE49-F238E27FC236}">
                <a16:creationId xmlns:a16="http://schemas.microsoft.com/office/drawing/2014/main" id="{0C08D52C-C46D-986F-B8DA-9ABCF3C6C151}"/>
              </a:ext>
            </a:extLst>
          </p:cNvPr>
          <p:cNvSpPr/>
          <p:nvPr/>
        </p:nvSpPr>
        <p:spPr>
          <a:xfrm rot="10800000">
            <a:off x="2932579" y="2879017"/>
            <a:ext cx="73642" cy="76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lumMod val="75000"/>
            </a:schemeClr>
          </a:solidFill>
          <a:ln w="12700" cap="flat">
            <a:noFill/>
            <a:miter lim="400000"/>
          </a:ln>
          <a:effectLst/>
        </p:spPr>
        <p:txBody>
          <a:bodyPr wrap="square" lIns="71438" tIns="71438" rIns="71438" bIns="71438"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5063" b="0" i="0" u="none" strike="noStrike" kern="1200" cap="none" spc="0" normalizeH="0" baseline="0" noProof="0" dirty="0">
              <a:ln>
                <a:noFill/>
              </a:ln>
              <a:solidFill>
                <a:srgbClr val="000000"/>
              </a:solidFill>
              <a:effectLst/>
              <a:uLnTx/>
              <a:uFillTx/>
              <a:latin typeface="Lato Light" panose="020F0502020204030203" pitchFamily="34" charset="0"/>
              <a:ea typeface="+mn-ea"/>
              <a:cs typeface="+mn-cs"/>
            </a:endParaRPr>
          </a:p>
        </p:txBody>
      </p:sp>
      <p:sp>
        <p:nvSpPr>
          <p:cNvPr id="4" name="Shape 44411">
            <a:extLst>
              <a:ext uri="{FF2B5EF4-FFF2-40B4-BE49-F238E27FC236}">
                <a16:creationId xmlns:a16="http://schemas.microsoft.com/office/drawing/2014/main" id="{4E70EEA0-5BE1-95DE-C5CF-235FE77D653A}"/>
              </a:ext>
            </a:extLst>
          </p:cNvPr>
          <p:cNvSpPr/>
          <p:nvPr/>
        </p:nvSpPr>
        <p:spPr>
          <a:xfrm>
            <a:off x="2928118" y="1918897"/>
            <a:ext cx="8649822" cy="960120"/>
          </a:xfrm>
          <a:prstGeom prst="rect">
            <a:avLst/>
          </a:prstGeom>
          <a:solidFill>
            <a:schemeClr val="accent1">
              <a:lumMod val="20000"/>
              <a:lumOff val="80000"/>
            </a:schemeClr>
          </a:solidFill>
          <a:ln w="12700" cap="flat">
            <a:noFill/>
            <a:miter lim="400000"/>
          </a:ln>
          <a:effectLst/>
        </p:spPr>
        <p:txBody>
          <a:bodyPr wrap="square" lIns="182880" tIns="0" rIns="0" bIns="0" numCol="1" anchor="ctr" anchorCtr="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Hundreds of pre-built algorithms, models, and solutions for common use cases and industries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Faster time to value with 23 pre-trained AI Services </a:t>
            </a:r>
          </a:p>
        </p:txBody>
      </p:sp>
      <p:sp>
        <p:nvSpPr>
          <p:cNvPr id="8" name="Shape 44408">
            <a:extLst>
              <a:ext uri="{FF2B5EF4-FFF2-40B4-BE49-F238E27FC236}">
                <a16:creationId xmlns:a16="http://schemas.microsoft.com/office/drawing/2014/main" id="{D2E227CF-B754-BFB5-911F-14886313086E}"/>
              </a:ext>
            </a:extLst>
          </p:cNvPr>
          <p:cNvSpPr/>
          <p:nvPr/>
        </p:nvSpPr>
        <p:spPr>
          <a:xfrm>
            <a:off x="619331" y="5250180"/>
            <a:ext cx="2391352" cy="960120"/>
          </a:xfrm>
          <a:prstGeom prst="rect">
            <a:avLst/>
          </a:prstGeom>
          <a:solidFill>
            <a:schemeClr val="accent2"/>
          </a:solidFill>
          <a:ln w="12700" cap="flat">
            <a:noFill/>
            <a:miter lim="400000"/>
          </a:ln>
          <a:effectLst/>
        </p:spPr>
        <p:txBody>
          <a:bodyPr wrap="square" lIns="182880" tIns="91440" rIns="182880" bIns="91440" numCol="1" anchor="ctr" anchorCtr="0">
            <a:noAutofit/>
          </a:bodyPr>
          <a:lstStyle/>
          <a:p>
            <a:pPr marL="0" marR="0" lvl="0" indent="0" algn="l" defTabSz="914400" rtl="0" eaLnBrk="1" fontAlgn="auto" latinLnBrk="0" hangingPunct="1">
              <a:lnSpc>
                <a:spcPct val="90000"/>
              </a:lnSpc>
              <a:spcBef>
                <a:spcPts val="864"/>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mazon Ember Display Heavy"/>
                <a:ea typeface="+mn-ea"/>
                <a:cs typeface="+mn-cs"/>
              </a:rPr>
              <a:t>Grow ML skills</a:t>
            </a:r>
          </a:p>
        </p:txBody>
      </p:sp>
      <p:sp>
        <p:nvSpPr>
          <p:cNvPr id="9" name="Shape 44409">
            <a:extLst>
              <a:ext uri="{FF2B5EF4-FFF2-40B4-BE49-F238E27FC236}">
                <a16:creationId xmlns:a16="http://schemas.microsoft.com/office/drawing/2014/main" id="{B2E8D53B-93A7-AABC-6781-2D562FBAF938}"/>
              </a:ext>
            </a:extLst>
          </p:cNvPr>
          <p:cNvSpPr/>
          <p:nvPr/>
        </p:nvSpPr>
        <p:spPr>
          <a:xfrm rot="10800000">
            <a:off x="2937531" y="6137148"/>
            <a:ext cx="73152" cy="73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2">
              <a:lumMod val="75000"/>
            </a:schemeClr>
          </a:solidFill>
          <a:ln w="12700" cap="flat">
            <a:noFill/>
            <a:miter lim="400000"/>
          </a:ln>
          <a:effectLst/>
        </p:spPr>
        <p:txBody>
          <a:bodyPr wrap="square" lIns="71438" tIns="71438" rIns="71438" bIns="71438"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5063" b="0" i="0" u="none" strike="noStrike" kern="1200" cap="none" spc="0" normalizeH="0" baseline="0" noProof="0" dirty="0">
              <a:ln>
                <a:noFill/>
              </a:ln>
              <a:solidFill>
                <a:srgbClr val="000000"/>
              </a:solidFill>
              <a:effectLst/>
              <a:uLnTx/>
              <a:uFillTx/>
              <a:latin typeface="Lato Light" panose="020F0502020204030203" pitchFamily="34" charset="0"/>
              <a:ea typeface="+mn-ea"/>
              <a:cs typeface="+mn-cs"/>
            </a:endParaRPr>
          </a:p>
        </p:txBody>
      </p:sp>
      <p:sp>
        <p:nvSpPr>
          <p:cNvPr id="10" name="Shape 44411">
            <a:extLst>
              <a:ext uri="{FF2B5EF4-FFF2-40B4-BE49-F238E27FC236}">
                <a16:creationId xmlns:a16="http://schemas.microsoft.com/office/drawing/2014/main" id="{5BD1210D-7294-8ECD-78FB-4AB104AD52B6}"/>
              </a:ext>
            </a:extLst>
          </p:cNvPr>
          <p:cNvSpPr/>
          <p:nvPr/>
        </p:nvSpPr>
        <p:spPr>
          <a:xfrm>
            <a:off x="2932578" y="5173980"/>
            <a:ext cx="8649822" cy="960120"/>
          </a:xfrm>
          <a:prstGeom prst="rect">
            <a:avLst/>
          </a:prstGeom>
          <a:solidFill>
            <a:schemeClr val="accent2">
              <a:lumMod val="20000"/>
              <a:lumOff val="80000"/>
            </a:schemeClr>
          </a:solidFill>
          <a:ln w="12700" cap="flat">
            <a:noFill/>
            <a:miter lim="400000"/>
          </a:ln>
          <a:effectLst/>
        </p:spPr>
        <p:txBody>
          <a:bodyPr wrap="square" lIns="182880" tIns="0" rIns="0" bIns="0" numCol="1" anchor="ctr" anchorCtr="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Learn more with AWS Training, AWS </a:t>
            </a:r>
            <a:r>
              <a:rPr kumimoji="0" lang="en-US" sz="1400" b="0" i="0" u="none" strike="noStrike" kern="1200" cap="none" spc="0" normalizeH="0" baseline="0" noProof="0" dirty="0" err="1">
                <a:ln>
                  <a:noFill/>
                </a:ln>
                <a:solidFill>
                  <a:srgbClr val="000000"/>
                </a:solidFill>
                <a:effectLst/>
                <a:uLnTx/>
                <a:uFillTx/>
                <a:latin typeface="Amazon Ember Display"/>
                <a:ea typeface="+mn-ea"/>
                <a:cs typeface="+mn-cs"/>
              </a:rPr>
              <a:t>DeepRacer</a:t>
            </a: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 AI &amp; ML Scholarship Program, and AWS Machine Learning University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Accelerate your journey with AWS ML Embark Program or Amazon ML Solutions Lab</a:t>
            </a:r>
          </a:p>
        </p:txBody>
      </p:sp>
      <p:sp>
        <p:nvSpPr>
          <p:cNvPr id="12" name="Shape 44408">
            <a:extLst>
              <a:ext uri="{FF2B5EF4-FFF2-40B4-BE49-F238E27FC236}">
                <a16:creationId xmlns:a16="http://schemas.microsoft.com/office/drawing/2014/main" id="{EFF55E31-7113-2654-3DE2-1B82BF096B33}"/>
              </a:ext>
            </a:extLst>
          </p:cNvPr>
          <p:cNvSpPr/>
          <p:nvPr/>
        </p:nvSpPr>
        <p:spPr>
          <a:xfrm>
            <a:off x="619331" y="4165153"/>
            <a:ext cx="2391352" cy="960120"/>
          </a:xfrm>
          <a:prstGeom prst="rect">
            <a:avLst/>
          </a:prstGeom>
          <a:solidFill>
            <a:schemeClr val="accent3"/>
          </a:solidFill>
          <a:ln w="12700" cap="flat">
            <a:noFill/>
            <a:miter lim="400000"/>
          </a:ln>
          <a:effectLst/>
        </p:spPr>
        <p:txBody>
          <a:bodyPr wrap="square" lIns="182880" tIns="91440" rIns="182880" bIns="91440" numCol="1" anchor="ctr" anchorCtr="0">
            <a:noAutofit/>
          </a:bodyPr>
          <a:lstStyle/>
          <a:p>
            <a:pPr marL="0" marR="0" lvl="0" indent="0" algn="l" defTabSz="914400" rtl="0" eaLnBrk="1" fontAlgn="auto" latinLnBrk="0" hangingPunct="1">
              <a:lnSpc>
                <a:spcPct val="90000"/>
              </a:lnSpc>
              <a:spcBef>
                <a:spcPts val="864"/>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mazon Ember Display Heavy"/>
                <a:ea typeface="+mn-ea"/>
                <a:cs typeface="+mn-cs"/>
              </a:rPr>
              <a:t>Scale ML</a:t>
            </a:r>
          </a:p>
        </p:txBody>
      </p:sp>
      <p:sp>
        <p:nvSpPr>
          <p:cNvPr id="13" name="Shape 44409">
            <a:extLst>
              <a:ext uri="{FF2B5EF4-FFF2-40B4-BE49-F238E27FC236}">
                <a16:creationId xmlns:a16="http://schemas.microsoft.com/office/drawing/2014/main" id="{1E2B241E-3700-BE43-1FFF-8BBB2FD41C13}"/>
              </a:ext>
            </a:extLst>
          </p:cNvPr>
          <p:cNvSpPr/>
          <p:nvPr/>
        </p:nvSpPr>
        <p:spPr>
          <a:xfrm rot="10800000">
            <a:off x="2937531" y="5052121"/>
            <a:ext cx="73152" cy="73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3">
              <a:lumMod val="75000"/>
            </a:schemeClr>
          </a:solidFill>
          <a:ln w="12700" cap="flat">
            <a:noFill/>
            <a:miter lim="400000"/>
          </a:ln>
          <a:effectLst/>
        </p:spPr>
        <p:txBody>
          <a:bodyPr wrap="square" lIns="71438" tIns="71438" rIns="71438" bIns="71438"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5063" b="0" i="0" u="none" strike="noStrike" kern="1200" cap="none" spc="0" normalizeH="0" baseline="0" noProof="0" dirty="0">
              <a:ln>
                <a:noFill/>
              </a:ln>
              <a:solidFill>
                <a:srgbClr val="000000"/>
              </a:solidFill>
              <a:effectLst/>
              <a:uLnTx/>
              <a:uFillTx/>
              <a:latin typeface="Lato Light" panose="020F0502020204030203" pitchFamily="34" charset="0"/>
              <a:ea typeface="+mn-ea"/>
              <a:cs typeface="+mn-cs"/>
            </a:endParaRPr>
          </a:p>
        </p:txBody>
      </p:sp>
      <p:sp>
        <p:nvSpPr>
          <p:cNvPr id="15" name="Shape 44411">
            <a:extLst>
              <a:ext uri="{FF2B5EF4-FFF2-40B4-BE49-F238E27FC236}">
                <a16:creationId xmlns:a16="http://schemas.microsoft.com/office/drawing/2014/main" id="{2F9E1F7B-1559-9164-11D9-DC1B6DAA41ED}"/>
              </a:ext>
            </a:extLst>
          </p:cNvPr>
          <p:cNvSpPr/>
          <p:nvPr/>
        </p:nvSpPr>
        <p:spPr>
          <a:xfrm>
            <a:off x="2932578" y="4088953"/>
            <a:ext cx="8649822" cy="960120"/>
          </a:xfrm>
          <a:prstGeom prst="rect">
            <a:avLst/>
          </a:prstGeom>
          <a:solidFill>
            <a:schemeClr val="accent3">
              <a:lumMod val="20000"/>
              <a:lumOff val="80000"/>
            </a:schemeClr>
          </a:solidFill>
          <a:ln w="12700" cap="flat">
            <a:noFill/>
            <a:miter lim="400000"/>
          </a:ln>
          <a:effectLst/>
        </p:spPr>
        <p:txBody>
          <a:bodyPr wrap="square" lIns="182880" tIns="0" rIns="0" bIns="0" numCol="1" anchor="ctr" anchorCtr="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Build, train, and deploy ML models for any use case with Amazon </a:t>
            </a:r>
            <a:r>
              <a:rPr kumimoji="0" lang="en-US" sz="1400" b="0" i="0" u="none" strike="noStrike" kern="1200" cap="none" spc="0" normalizeH="0" baseline="0" noProof="0" dirty="0" err="1">
                <a:ln>
                  <a:noFill/>
                </a:ln>
                <a:solidFill>
                  <a:srgbClr val="000000"/>
                </a:solidFill>
                <a:effectLst/>
                <a:uLnTx/>
                <a:uFillTx/>
                <a:latin typeface="Amazon Ember Display"/>
                <a:ea typeface="+mn-ea"/>
                <a:cs typeface="+mn-cs"/>
              </a:rPr>
              <a:t>SageMaker</a:t>
            </a:r>
            <a:endParaRPr kumimoji="0" lang="en-US" sz="1400" b="0" i="0" u="none" strike="noStrike" kern="1200" cap="none" spc="0" normalizeH="0" baseline="0" noProof="0" dirty="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Harness the exponential growth of ML models with foundation models on AWS</a:t>
            </a:r>
          </a:p>
        </p:txBody>
      </p:sp>
      <p:sp>
        <p:nvSpPr>
          <p:cNvPr id="17" name="TextBox 16">
            <a:extLst>
              <a:ext uri="{FF2B5EF4-FFF2-40B4-BE49-F238E27FC236}">
                <a16:creationId xmlns:a16="http://schemas.microsoft.com/office/drawing/2014/main" id="{E9D63B0E-64D8-E695-2491-28EAE437B23E}"/>
              </a:ext>
            </a:extLst>
          </p:cNvPr>
          <p:cNvSpPr txBox="1"/>
          <p:nvPr/>
        </p:nvSpPr>
        <p:spPr>
          <a:xfrm>
            <a:off x="3111458" y="1594015"/>
            <a:ext cx="2825250" cy="240969"/>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1200"/>
              </a:spcAft>
              <a:buClrTx/>
              <a:buSzPct val="90000"/>
              <a:buFontTx/>
              <a:buNone/>
              <a:tabLst/>
              <a:defRPr/>
            </a:pPr>
            <a:r>
              <a:rPr kumimoji="0" lang="en-US" sz="1400" b="1" i="0" u="none" strike="noStrike" kern="1200" cap="all" spc="150" normalizeH="0" baseline="0" noProof="0" dirty="0">
                <a:ln>
                  <a:noFill/>
                </a:ln>
                <a:solidFill>
                  <a:srgbClr val="000000"/>
                </a:solidFill>
                <a:effectLst/>
                <a:uLnTx/>
                <a:uFillTx/>
                <a:latin typeface="Amazon Ember Display" panose="020F0603020204020204" pitchFamily="34" charset="0"/>
                <a:ea typeface="+mn-ea"/>
                <a:cs typeface="+mn-cs"/>
              </a:rPr>
              <a:t>AWS ADVANTAGE</a:t>
            </a:r>
          </a:p>
        </p:txBody>
      </p:sp>
      <p:sp>
        <p:nvSpPr>
          <p:cNvPr id="22" name="Shape 44408">
            <a:extLst>
              <a:ext uri="{FF2B5EF4-FFF2-40B4-BE49-F238E27FC236}">
                <a16:creationId xmlns:a16="http://schemas.microsoft.com/office/drawing/2014/main" id="{9C29D1DE-F3AB-47CC-9AF2-5F841CDBD1E2}"/>
              </a:ext>
            </a:extLst>
          </p:cNvPr>
          <p:cNvSpPr/>
          <p:nvPr/>
        </p:nvSpPr>
        <p:spPr>
          <a:xfrm>
            <a:off x="619331" y="3080125"/>
            <a:ext cx="2391352" cy="960120"/>
          </a:xfrm>
          <a:prstGeom prst="rect">
            <a:avLst/>
          </a:prstGeom>
          <a:solidFill>
            <a:schemeClr val="accent4"/>
          </a:solidFill>
          <a:ln w="12700" cap="flat">
            <a:noFill/>
            <a:miter lim="400000"/>
          </a:ln>
          <a:effectLst/>
        </p:spPr>
        <p:txBody>
          <a:bodyPr wrap="square" lIns="182880" tIns="91440" rIns="182880" bIns="91440" numCol="1" anchor="ctr" anchorCtr="0">
            <a:noAutofit/>
          </a:bodyPr>
          <a:lstStyle/>
          <a:p>
            <a:pPr marL="0" marR="0" lvl="0" indent="0" algn="l" defTabSz="914400" rtl="0" eaLnBrk="1" fontAlgn="auto" latinLnBrk="0" hangingPunct="1">
              <a:lnSpc>
                <a:spcPct val="90000"/>
              </a:lnSpc>
              <a:spcBef>
                <a:spcPts val="864"/>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mazon Ember Display Heavy"/>
                <a:ea typeface="+mn-ea"/>
                <a:cs typeface="+mn-cs"/>
              </a:rPr>
              <a:t>Democratize access to ML</a:t>
            </a:r>
          </a:p>
        </p:txBody>
      </p:sp>
      <p:sp>
        <p:nvSpPr>
          <p:cNvPr id="23" name="Shape 44409">
            <a:extLst>
              <a:ext uri="{FF2B5EF4-FFF2-40B4-BE49-F238E27FC236}">
                <a16:creationId xmlns:a16="http://schemas.microsoft.com/office/drawing/2014/main" id="{02C36B76-EDDD-4E5C-93FE-C61A68C14A5F}"/>
              </a:ext>
            </a:extLst>
          </p:cNvPr>
          <p:cNvSpPr/>
          <p:nvPr/>
        </p:nvSpPr>
        <p:spPr>
          <a:xfrm rot="10800000">
            <a:off x="2937531" y="3967093"/>
            <a:ext cx="73152" cy="73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4">
              <a:lumMod val="75000"/>
            </a:schemeClr>
          </a:solidFill>
          <a:ln w="12700" cap="flat">
            <a:noFill/>
            <a:miter lim="400000"/>
          </a:ln>
          <a:effectLst/>
        </p:spPr>
        <p:txBody>
          <a:bodyPr wrap="square" lIns="71438" tIns="71438" rIns="71438" bIns="71438"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5063" b="0" i="0" u="none" strike="noStrike" kern="1200" cap="none" spc="0" normalizeH="0" baseline="0" noProof="0" dirty="0">
              <a:ln>
                <a:noFill/>
              </a:ln>
              <a:solidFill>
                <a:srgbClr val="000000"/>
              </a:solidFill>
              <a:effectLst/>
              <a:uLnTx/>
              <a:uFillTx/>
              <a:latin typeface="Lato Light" panose="020F0502020204030203" pitchFamily="34" charset="0"/>
              <a:ea typeface="+mn-ea"/>
              <a:cs typeface="+mn-cs"/>
            </a:endParaRPr>
          </a:p>
        </p:txBody>
      </p:sp>
      <p:sp>
        <p:nvSpPr>
          <p:cNvPr id="24" name="Shape 44411">
            <a:extLst>
              <a:ext uri="{FF2B5EF4-FFF2-40B4-BE49-F238E27FC236}">
                <a16:creationId xmlns:a16="http://schemas.microsoft.com/office/drawing/2014/main" id="{5D030BD3-7CC7-4DE5-A812-6FD3A1ED5415}"/>
              </a:ext>
            </a:extLst>
          </p:cNvPr>
          <p:cNvSpPr/>
          <p:nvPr/>
        </p:nvSpPr>
        <p:spPr>
          <a:xfrm>
            <a:off x="2932578" y="3003925"/>
            <a:ext cx="8649822" cy="960120"/>
          </a:xfrm>
          <a:prstGeom prst="rect">
            <a:avLst/>
          </a:prstGeom>
          <a:solidFill>
            <a:schemeClr val="accent4">
              <a:lumMod val="20000"/>
              <a:lumOff val="80000"/>
            </a:schemeClr>
          </a:solidFill>
          <a:ln w="12700" cap="flat">
            <a:noFill/>
            <a:miter lim="400000"/>
          </a:ln>
          <a:effectLst/>
        </p:spPr>
        <p:txBody>
          <a:bodyPr wrap="square" lIns="182880" tIns="0" rIns="0" bIns="0" numCol="1" anchor="ctr" anchorCtr="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Empower any business analyst to make predictions without writing code with Amazon </a:t>
            </a:r>
            <a:r>
              <a:rPr kumimoji="0" lang="en-US" sz="1400" b="0" i="0" u="none" strike="noStrike" kern="1200" cap="none" spc="0" normalizeH="0" baseline="0" noProof="0" dirty="0" err="1">
                <a:ln>
                  <a:noFill/>
                </a:ln>
                <a:solidFill>
                  <a:srgbClr val="000000"/>
                </a:solidFill>
                <a:effectLst/>
                <a:uLnTx/>
                <a:uFillTx/>
                <a:latin typeface="Amazon Ember Display"/>
                <a:ea typeface="+mn-ea"/>
                <a:cs typeface="+mn-cs"/>
              </a:rPr>
              <a:t>SageMaker</a:t>
            </a: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 </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Display"/>
                <a:ea typeface="+mn-ea"/>
                <a:cs typeface="+mn-cs"/>
              </a:rPr>
              <a:t>AI Services to easily add AI capabilities to your applications, no ML skills required</a:t>
            </a:r>
          </a:p>
        </p:txBody>
      </p:sp>
    </p:spTree>
    <p:extLst>
      <p:ext uri="{BB962C8B-B14F-4D97-AF65-F5344CB8AC3E}">
        <p14:creationId xmlns:p14="http://schemas.microsoft.com/office/powerpoint/2010/main" val="423974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26AD675A-71B5-739B-355C-88AAAF63236A}"/>
              </a:ext>
            </a:extLst>
          </p:cNvPr>
          <p:cNvSpPr/>
          <p:nvPr/>
        </p:nvSpPr>
        <p:spPr>
          <a:xfrm>
            <a:off x="4937618" y="3200635"/>
            <a:ext cx="2588584" cy="2293063"/>
          </a:xfrm>
          <a:prstGeom prst="rect">
            <a:avLst/>
          </a:prstGeom>
          <a:gradFill flip="none" rotWithShape="1">
            <a:gsLst>
              <a:gs pos="0">
                <a:schemeClr val="accent1">
                  <a:lumMod val="5000"/>
                  <a:lumOff val="95000"/>
                  <a:alpha val="0"/>
                </a:schemeClr>
              </a:gs>
              <a:gs pos="100000">
                <a:schemeClr val="accent2">
                  <a:alpha val="5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Amazon Ember Display"/>
              <a:ea typeface="+mn-ea"/>
              <a:cs typeface="+mn-cs"/>
            </a:endParaRPr>
          </a:p>
        </p:txBody>
      </p:sp>
      <p:sp>
        <p:nvSpPr>
          <p:cNvPr id="79" name="Oval 78">
            <a:extLst>
              <a:ext uri="{FF2B5EF4-FFF2-40B4-BE49-F238E27FC236}">
                <a16:creationId xmlns:a16="http://schemas.microsoft.com/office/drawing/2014/main" id="{E6E9E181-BD33-0F1C-E506-61AEF442A1D3}"/>
              </a:ext>
            </a:extLst>
          </p:cNvPr>
          <p:cNvSpPr/>
          <p:nvPr/>
        </p:nvSpPr>
        <p:spPr>
          <a:xfrm>
            <a:off x="297180" y="-1642110"/>
            <a:ext cx="10142220" cy="10142220"/>
          </a:xfrm>
          <a:prstGeom prst="ellipse">
            <a:avLst/>
          </a:prstGeom>
          <a:gradFill flip="none" rotWithShape="1">
            <a:gsLst>
              <a:gs pos="0">
                <a:schemeClr val="accent1">
                  <a:alpha val="25000"/>
                </a:schemeClr>
              </a:gs>
              <a:gs pos="100000">
                <a:schemeClr val="bg1">
                  <a:alpha val="0"/>
                </a:schemeClr>
              </a:gs>
            </a:gsLst>
            <a:lin ang="10800000" scaled="1"/>
            <a:tileRect/>
          </a:gradFill>
          <a:ln w="25400">
            <a:gradFill>
              <a:gsLst>
                <a:gs pos="0">
                  <a:schemeClr val="accent1">
                    <a:lumMod val="5000"/>
                    <a:lumOff val="95000"/>
                    <a:alpha val="0"/>
                  </a:schemeClr>
                </a:gs>
                <a:gs pos="100000">
                  <a:schemeClr val="accent2">
                    <a:alpha val="65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Amazon Ember Display"/>
              <a:ea typeface="+mn-ea"/>
              <a:cs typeface="+mn-cs"/>
            </a:endParaRPr>
          </a:p>
        </p:txBody>
      </p:sp>
      <p:sp>
        <p:nvSpPr>
          <p:cNvPr id="80" name="Oval 79">
            <a:extLst>
              <a:ext uri="{FF2B5EF4-FFF2-40B4-BE49-F238E27FC236}">
                <a16:creationId xmlns:a16="http://schemas.microsoft.com/office/drawing/2014/main" id="{DC0CD70B-80D8-5106-1785-9059AF281EFF}"/>
              </a:ext>
            </a:extLst>
          </p:cNvPr>
          <p:cNvSpPr/>
          <p:nvPr/>
        </p:nvSpPr>
        <p:spPr>
          <a:xfrm>
            <a:off x="3012384" y="945914"/>
            <a:ext cx="4518715" cy="4518715"/>
          </a:xfrm>
          <a:prstGeom prst="ellipse">
            <a:avLst/>
          </a:prstGeom>
          <a:gradFill flip="none" rotWithShape="1">
            <a:gsLst>
              <a:gs pos="0">
                <a:schemeClr val="accent1">
                  <a:alpha val="25000"/>
                </a:schemeClr>
              </a:gs>
              <a:gs pos="100000">
                <a:schemeClr val="bg1">
                  <a:alpha val="0"/>
                </a:schemeClr>
              </a:gs>
            </a:gsLst>
            <a:lin ang="10800000" scaled="1"/>
            <a:tileRect/>
          </a:gradFill>
          <a:ln w="25400">
            <a:gradFill flip="none" rotWithShape="1">
              <a:gsLst>
                <a:gs pos="0">
                  <a:schemeClr val="accent2">
                    <a:alpha val="65000"/>
                  </a:schemeClr>
                </a:gs>
                <a:gs pos="100000">
                  <a:schemeClr val="accent2">
                    <a:alpha val="5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Amazon Ember Display"/>
              <a:ea typeface="+mn-ea"/>
              <a:cs typeface="+mn-cs"/>
            </a:endParaRPr>
          </a:p>
        </p:txBody>
      </p:sp>
      <p:sp>
        <p:nvSpPr>
          <p:cNvPr id="4" name="Rectangle 3">
            <a:extLst>
              <a:ext uri="{FF2B5EF4-FFF2-40B4-BE49-F238E27FC236}">
                <a16:creationId xmlns:a16="http://schemas.microsoft.com/office/drawing/2014/main" id="{1BC331D8-1F49-A721-36F9-2B95114B7DE6}"/>
              </a:ext>
            </a:extLst>
          </p:cNvPr>
          <p:cNvSpPr/>
          <p:nvPr/>
        </p:nvSpPr>
        <p:spPr>
          <a:xfrm>
            <a:off x="-73" y="5269781"/>
            <a:ext cx="12192073" cy="940520"/>
          </a:xfrm>
          <a:prstGeom prst="rect">
            <a:avLst/>
          </a:prstGeom>
          <a:solidFill>
            <a:schemeClr val="tx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a:ea typeface="+mn-ea"/>
              <a:cs typeface="+mn-cs"/>
            </a:endParaRPr>
          </a:p>
        </p:txBody>
      </p:sp>
      <p:grpSp>
        <p:nvGrpSpPr>
          <p:cNvPr id="6" name="Group 5">
            <a:extLst>
              <a:ext uri="{FF2B5EF4-FFF2-40B4-BE49-F238E27FC236}">
                <a16:creationId xmlns:a16="http://schemas.microsoft.com/office/drawing/2014/main" id="{26FA7479-380B-D676-81A0-9F4DC96FDD3D}"/>
              </a:ext>
            </a:extLst>
          </p:cNvPr>
          <p:cNvGrpSpPr>
            <a:grpSpLocks/>
          </p:cNvGrpSpPr>
          <p:nvPr/>
        </p:nvGrpSpPr>
        <p:grpSpPr>
          <a:xfrm>
            <a:off x="275740" y="2774641"/>
            <a:ext cx="11528916" cy="1638593"/>
            <a:chOff x="275740" y="2774641"/>
            <a:chExt cx="11528916" cy="1638593"/>
          </a:xfrm>
        </p:grpSpPr>
        <p:cxnSp>
          <p:nvCxnSpPr>
            <p:cNvPr id="7" name="Straight Arrow Connector 6">
              <a:extLst>
                <a:ext uri="{FF2B5EF4-FFF2-40B4-BE49-F238E27FC236}">
                  <a16:creationId xmlns:a16="http://schemas.microsoft.com/office/drawing/2014/main" id="{914A80EC-8451-1F14-45BD-FCAFD6D17216}"/>
                </a:ext>
              </a:extLst>
            </p:cNvPr>
            <p:cNvCxnSpPr>
              <a:cxnSpLocks/>
            </p:cNvCxnSpPr>
            <p:nvPr/>
          </p:nvCxnSpPr>
          <p:spPr>
            <a:xfrm>
              <a:off x="4547106" y="3200636"/>
              <a:ext cx="6282150" cy="0"/>
            </a:xfrm>
            <a:prstGeom prst="straightConnector1">
              <a:avLst/>
            </a:prstGeom>
            <a:ln w="25400" cap="rnd">
              <a:solidFill>
                <a:schemeClr val="accent1"/>
              </a:solidFill>
              <a:round/>
              <a:tailEnd type="arrow" w="lg" len="sm"/>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B7422BD-71EC-E98E-A8A0-010A5E030CAE}"/>
                </a:ext>
              </a:extLst>
            </p:cNvPr>
            <p:cNvSpPr txBox="1">
              <a:spLocks/>
            </p:cNvSpPr>
            <p:nvPr/>
          </p:nvSpPr>
          <p:spPr>
            <a:xfrm>
              <a:off x="10783431" y="3082968"/>
              <a:ext cx="1021225" cy="246221"/>
            </a:xfrm>
            <a:prstGeom prst="rect">
              <a:avLst/>
            </a:prstGeom>
          </p:spPr>
          <p:txBody>
            <a:bodyPr wrap="square">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APPS</a:t>
              </a:r>
            </a:p>
          </p:txBody>
        </p:sp>
        <p:sp>
          <p:nvSpPr>
            <p:cNvPr id="9" name="TextBox 8">
              <a:extLst>
                <a:ext uri="{FF2B5EF4-FFF2-40B4-BE49-F238E27FC236}">
                  <a16:creationId xmlns:a16="http://schemas.microsoft.com/office/drawing/2014/main" id="{9BFE3B74-AC3B-EB15-764C-EE1E601024AF}"/>
                </a:ext>
              </a:extLst>
            </p:cNvPr>
            <p:cNvSpPr txBox="1">
              <a:spLocks/>
            </p:cNvSpPr>
            <p:nvPr/>
          </p:nvSpPr>
          <p:spPr>
            <a:xfrm>
              <a:off x="10783431" y="3391295"/>
              <a:ext cx="1021225" cy="246221"/>
            </a:xfrm>
            <a:prstGeom prst="rect">
              <a:avLst/>
            </a:prstGeom>
          </p:spPr>
          <p:txBody>
            <a:bodyPr wrap="square">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DEVICES</a:t>
              </a:r>
            </a:p>
          </p:txBody>
        </p:sp>
        <p:sp>
          <p:nvSpPr>
            <p:cNvPr id="10" name="TextBox 9">
              <a:extLst>
                <a:ext uri="{FF2B5EF4-FFF2-40B4-BE49-F238E27FC236}">
                  <a16:creationId xmlns:a16="http://schemas.microsoft.com/office/drawing/2014/main" id="{3438217F-CB9B-5CCA-67CF-396D89A8EFC5}"/>
                </a:ext>
              </a:extLst>
            </p:cNvPr>
            <p:cNvSpPr txBox="1">
              <a:spLocks/>
            </p:cNvSpPr>
            <p:nvPr/>
          </p:nvSpPr>
          <p:spPr>
            <a:xfrm>
              <a:off x="10783431" y="2774641"/>
              <a:ext cx="1021225" cy="246221"/>
            </a:xfrm>
            <a:prstGeom prst="rect">
              <a:avLst/>
            </a:prstGeom>
          </p:spPr>
          <p:txBody>
            <a:bodyPr wrap="square">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PEOPLE</a:t>
              </a:r>
            </a:p>
          </p:txBody>
        </p:sp>
        <p:grpSp>
          <p:nvGrpSpPr>
            <p:cNvPr id="11" name="Group 10">
              <a:extLst>
                <a:ext uri="{FF2B5EF4-FFF2-40B4-BE49-F238E27FC236}">
                  <a16:creationId xmlns:a16="http://schemas.microsoft.com/office/drawing/2014/main" id="{CBC20C24-0C45-0107-DDEB-50801FDA3DB4}"/>
                </a:ext>
              </a:extLst>
            </p:cNvPr>
            <p:cNvGrpSpPr>
              <a:grpSpLocks/>
            </p:cNvGrpSpPr>
            <p:nvPr/>
          </p:nvGrpSpPr>
          <p:grpSpPr>
            <a:xfrm>
              <a:off x="10146861" y="2894119"/>
              <a:ext cx="479199" cy="610158"/>
              <a:chOff x="15025835" y="2414346"/>
              <a:chExt cx="1228091" cy="610158"/>
            </a:xfrm>
          </p:grpSpPr>
          <p:cxnSp>
            <p:nvCxnSpPr>
              <p:cNvPr id="24" name="Straight Arrow Connector 23">
                <a:extLst>
                  <a:ext uri="{FF2B5EF4-FFF2-40B4-BE49-F238E27FC236}">
                    <a16:creationId xmlns:a16="http://schemas.microsoft.com/office/drawing/2014/main" id="{F45E0A60-8C59-182F-D19A-48386DEB135A}"/>
                  </a:ext>
                </a:extLst>
              </p:cNvPr>
              <p:cNvCxnSpPr>
                <a:cxnSpLocks/>
              </p:cNvCxnSpPr>
              <p:nvPr/>
            </p:nvCxnSpPr>
            <p:spPr>
              <a:xfrm>
                <a:off x="15025835" y="2414346"/>
                <a:ext cx="1228091" cy="0"/>
              </a:xfrm>
              <a:prstGeom prst="straightConnector1">
                <a:avLst/>
              </a:prstGeom>
              <a:ln w="25400" cap="rnd">
                <a:solidFill>
                  <a:schemeClr val="accent1"/>
                </a:solidFill>
                <a:round/>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328601-4920-9AC3-36B3-49356FDB4B7D}"/>
                  </a:ext>
                </a:extLst>
              </p:cNvPr>
              <p:cNvCxnSpPr>
                <a:cxnSpLocks/>
              </p:cNvCxnSpPr>
              <p:nvPr/>
            </p:nvCxnSpPr>
            <p:spPr>
              <a:xfrm>
                <a:off x="15025835" y="3024504"/>
                <a:ext cx="1228091" cy="0"/>
              </a:xfrm>
              <a:prstGeom prst="straightConnector1">
                <a:avLst/>
              </a:prstGeom>
              <a:ln w="25400" cap="rnd">
                <a:solidFill>
                  <a:schemeClr val="accent1"/>
                </a:solidFill>
                <a:round/>
                <a:tailEnd type="arrow" w="lg" len="sm"/>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0FB615-2D6E-D07C-86B2-633C6A751564}"/>
                </a:ext>
              </a:extLst>
            </p:cNvPr>
            <p:cNvGrpSpPr>
              <a:grpSpLocks/>
            </p:cNvGrpSpPr>
            <p:nvPr/>
          </p:nvGrpSpPr>
          <p:grpSpPr>
            <a:xfrm>
              <a:off x="275740" y="3510400"/>
              <a:ext cx="1756250" cy="902834"/>
              <a:chOff x="15294726" y="3709267"/>
              <a:chExt cx="2955232" cy="1046890"/>
            </a:xfrm>
          </p:grpSpPr>
          <p:sp>
            <p:nvSpPr>
              <p:cNvPr id="21" name="TextBox 20">
                <a:extLst>
                  <a:ext uri="{FF2B5EF4-FFF2-40B4-BE49-F238E27FC236}">
                    <a16:creationId xmlns:a16="http://schemas.microsoft.com/office/drawing/2014/main" id="{947E17A3-159D-A627-CB48-59D40B943760}"/>
                  </a:ext>
                </a:extLst>
              </p:cNvPr>
              <p:cNvSpPr txBox="1">
                <a:spLocks/>
              </p:cNvSpPr>
              <p:nvPr/>
            </p:nvSpPr>
            <p:spPr>
              <a:xfrm>
                <a:off x="16531548" y="4089959"/>
                <a:ext cx="1718410" cy="285508"/>
              </a:xfrm>
              <a:prstGeom prst="rect">
                <a:avLst/>
              </a:prstGeom>
              <a:noFill/>
            </p:spPr>
            <p:txBody>
              <a:bodyPr wrap="square">
                <a:spAutoFit/>
              </a:bodyPr>
              <a:lstStyle/>
              <a:p>
                <a:pPr marL="0" marR="0" lvl="0" indent="0" algn="r" defTabSz="27093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APP/LOGS</a:t>
                </a:r>
              </a:p>
            </p:txBody>
          </p:sp>
          <p:sp>
            <p:nvSpPr>
              <p:cNvPr id="22" name="TextBox 21">
                <a:extLst>
                  <a:ext uri="{FF2B5EF4-FFF2-40B4-BE49-F238E27FC236}">
                    <a16:creationId xmlns:a16="http://schemas.microsoft.com/office/drawing/2014/main" id="{EE1E6A2E-4F21-43FD-60E8-57A5D1241B57}"/>
                  </a:ext>
                </a:extLst>
              </p:cNvPr>
              <p:cNvSpPr txBox="1">
                <a:spLocks/>
              </p:cNvSpPr>
              <p:nvPr/>
            </p:nvSpPr>
            <p:spPr>
              <a:xfrm>
                <a:off x="15294726" y="4470649"/>
                <a:ext cx="2955232" cy="285508"/>
              </a:xfrm>
              <a:prstGeom prst="rect">
                <a:avLst/>
              </a:prstGeom>
              <a:noFill/>
            </p:spPr>
            <p:txBody>
              <a:bodyPr wrap="square">
                <a:spAutoFit/>
              </a:bodyPr>
              <a:lstStyle/>
              <a:p>
                <a:pPr marL="0" marR="0" lvl="0" indent="0" algn="r" defTabSz="27093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THIRD-PARTY DATA</a:t>
                </a:r>
              </a:p>
            </p:txBody>
          </p:sp>
          <p:sp>
            <p:nvSpPr>
              <p:cNvPr id="23" name="TextBox 22">
                <a:extLst>
                  <a:ext uri="{FF2B5EF4-FFF2-40B4-BE49-F238E27FC236}">
                    <a16:creationId xmlns:a16="http://schemas.microsoft.com/office/drawing/2014/main" id="{6A93B063-4A91-D722-60AF-72727D626E19}"/>
                  </a:ext>
                </a:extLst>
              </p:cNvPr>
              <p:cNvSpPr txBox="1">
                <a:spLocks/>
              </p:cNvSpPr>
              <p:nvPr/>
            </p:nvSpPr>
            <p:spPr>
              <a:xfrm>
                <a:off x="15744059" y="3709267"/>
                <a:ext cx="2505899" cy="285508"/>
              </a:xfrm>
              <a:prstGeom prst="rect">
                <a:avLst/>
              </a:prstGeom>
              <a:noFill/>
            </p:spPr>
            <p:txBody>
              <a:bodyPr wrap="square">
                <a:spAutoFit/>
              </a:bodyPr>
              <a:lstStyle/>
              <a:p>
                <a:pPr marL="0" marR="0" lvl="0" indent="0" algn="r" defTabSz="27093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IOT/DEVICES</a:t>
                </a:r>
              </a:p>
            </p:txBody>
          </p:sp>
        </p:grpSp>
        <p:cxnSp>
          <p:nvCxnSpPr>
            <p:cNvPr id="13" name="Straight Arrow Connector 12">
              <a:extLst>
                <a:ext uri="{FF2B5EF4-FFF2-40B4-BE49-F238E27FC236}">
                  <a16:creationId xmlns:a16="http://schemas.microsoft.com/office/drawing/2014/main" id="{6524E255-74CF-CF4A-5E70-8D546E5FDB7D}"/>
                </a:ext>
              </a:extLst>
            </p:cNvPr>
            <p:cNvCxnSpPr>
              <a:cxnSpLocks/>
            </p:cNvCxnSpPr>
            <p:nvPr/>
          </p:nvCxnSpPr>
          <p:spPr>
            <a:xfrm>
              <a:off x="2192867" y="3200636"/>
              <a:ext cx="2737273" cy="0"/>
            </a:xfrm>
            <a:prstGeom prst="straightConnector1">
              <a:avLst/>
            </a:prstGeom>
            <a:ln w="25400">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0989E8-A1A7-04B3-0924-DE46084B6455}"/>
                </a:ext>
              </a:extLst>
            </p:cNvPr>
            <p:cNvSpPr txBox="1">
              <a:spLocks/>
            </p:cNvSpPr>
            <p:nvPr/>
          </p:nvSpPr>
          <p:spPr>
            <a:xfrm>
              <a:off x="467618" y="3012502"/>
              <a:ext cx="1803122" cy="338554"/>
            </a:xfrm>
            <a:prstGeom prst="rect">
              <a:avLst/>
            </a:prstGeom>
            <a:noFill/>
            <a:ln>
              <a:noFill/>
            </a:ln>
          </p:spPr>
          <p:txBody>
            <a:bodyPr wrap="square" rtlCol="0" anchor="ctr"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Data sources</a:t>
              </a:r>
            </a:p>
          </p:txBody>
        </p:sp>
        <p:sp>
          <p:nvSpPr>
            <p:cNvPr id="15" name="Freeform 70">
              <a:extLst>
                <a:ext uri="{FF2B5EF4-FFF2-40B4-BE49-F238E27FC236}">
                  <a16:creationId xmlns:a16="http://schemas.microsoft.com/office/drawing/2014/main" id="{62FAA08F-1850-F304-28C2-1E0F714FFB9C}"/>
                </a:ext>
              </a:extLst>
            </p:cNvPr>
            <p:cNvSpPr>
              <a:spLocks/>
            </p:cNvSpPr>
            <p:nvPr/>
          </p:nvSpPr>
          <p:spPr>
            <a:xfrm flipV="1">
              <a:off x="2471807" y="3201918"/>
              <a:ext cx="726809" cy="308343"/>
            </a:xfrm>
            <a:custGeom>
              <a:avLst/>
              <a:gdLst>
                <a:gd name="connsiteX0" fmla="*/ 0 w 1967948"/>
                <a:gd name="connsiteY0" fmla="*/ 0 h 834887"/>
                <a:gd name="connsiteX1" fmla="*/ 496957 w 1967948"/>
                <a:gd name="connsiteY1" fmla="*/ 83488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Lst>
              <a:ahLst/>
              <a:cxnLst>
                <a:cxn ang="0">
                  <a:pos x="connsiteX0" y="connsiteY0"/>
                </a:cxn>
                <a:cxn ang="0">
                  <a:pos x="connsiteX1" y="connsiteY1"/>
                </a:cxn>
                <a:cxn ang="0">
                  <a:pos x="connsiteX2" y="connsiteY2"/>
                </a:cxn>
              </a:cxnLst>
              <a:rect l="l" t="t" r="r" b="b"/>
              <a:pathLst>
                <a:path w="1967948" h="834887">
                  <a:moveTo>
                    <a:pt x="0" y="0"/>
                  </a:moveTo>
                  <a:cubicBezTo>
                    <a:pt x="176636" y="215139"/>
                    <a:pt x="419174" y="578559"/>
                    <a:pt x="620525" y="686607"/>
                  </a:cubicBezTo>
                  <a:cubicBezTo>
                    <a:pt x="814293" y="793698"/>
                    <a:pt x="760926" y="810174"/>
                    <a:pt x="1967948" y="834887"/>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Amazon Ember Display"/>
                <a:ea typeface="+mn-ea"/>
                <a:cs typeface="+mn-cs"/>
              </a:endParaRPr>
            </a:p>
          </p:txBody>
        </p:sp>
        <p:sp>
          <p:nvSpPr>
            <p:cNvPr id="16" name="Freeform 75">
              <a:extLst>
                <a:ext uri="{FF2B5EF4-FFF2-40B4-BE49-F238E27FC236}">
                  <a16:creationId xmlns:a16="http://schemas.microsoft.com/office/drawing/2014/main" id="{890F8AEA-ED03-19E3-260B-5B2024EF0429}"/>
                </a:ext>
              </a:extLst>
            </p:cNvPr>
            <p:cNvSpPr>
              <a:spLocks/>
            </p:cNvSpPr>
            <p:nvPr/>
          </p:nvSpPr>
          <p:spPr>
            <a:xfrm rot="10800000" flipV="1">
              <a:off x="2013440" y="3442838"/>
              <a:ext cx="511548" cy="175725"/>
            </a:xfrm>
            <a:custGeom>
              <a:avLst/>
              <a:gdLst>
                <a:gd name="connsiteX0" fmla="*/ 0 w 1967948"/>
                <a:gd name="connsiteY0" fmla="*/ 0 h 834887"/>
                <a:gd name="connsiteX1" fmla="*/ 496957 w 1967948"/>
                <a:gd name="connsiteY1" fmla="*/ 83488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Lst>
              <a:ahLst/>
              <a:cxnLst>
                <a:cxn ang="0">
                  <a:pos x="connsiteX0" y="connsiteY0"/>
                </a:cxn>
                <a:cxn ang="0">
                  <a:pos x="connsiteX1" y="connsiteY1"/>
                </a:cxn>
                <a:cxn ang="0">
                  <a:pos x="connsiteX2" y="connsiteY2"/>
                </a:cxn>
              </a:cxnLst>
              <a:rect l="l" t="t" r="r" b="b"/>
              <a:pathLst>
                <a:path w="1967948" h="834887">
                  <a:moveTo>
                    <a:pt x="0" y="0"/>
                  </a:moveTo>
                  <a:cubicBezTo>
                    <a:pt x="176636" y="215139"/>
                    <a:pt x="419174" y="578559"/>
                    <a:pt x="620525" y="686607"/>
                  </a:cubicBezTo>
                  <a:cubicBezTo>
                    <a:pt x="882042" y="861445"/>
                    <a:pt x="760926" y="810174"/>
                    <a:pt x="1967948" y="834887"/>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17" name="Freeform 79">
              <a:extLst>
                <a:ext uri="{FF2B5EF4-FFF2-40B4-BE49-F238E27FC236}">
                  <a16:creationId xmlns:a16="http://schemas.microsoft.com/office/drawing/2014/main" id="{8C538FE4-C41A-ECE8-3D82-67F5D7BA025F}"/>
                </a:ext>
              </a:extLst>
            </p:cNvPr>
            <p:cNvSpPr>
              <a:spLocks/>
            </p:cNvSpPr>
            <p:nvPr/>
          </p:nvSpPr>
          <p:spPr>
            <a:xfrm rot="10800000" flipV="1">
              <a:off x="2013440" y="3332550"/>
              <a:ext cx="611392" cy="608102"/>
            </a:xfrm>
            <a:custGeom>
              <a:avLst/>
              <a:gdLst>
                <a:gd name="connsiteX0" fmla="*/ 0 w 1967948"/>
                <a:gd name="connsiteY0" fmla="*/ 0 h 834887"/>
                <a:gd name="connsiteX1" fmla="*/ 496957 w 1967948"/>
                <a:gd name="connsiteY1" fmla="*/ 83488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2817254"/>
                <a:gd name="connsiteY0" fmla="*/ 0 h 2374257"/>
                <a:gd name="connsiteX1" fmla="*/ 1469831 w 2817254"/>
                <a:gd name="connsiteY1" fmla="*/ 2225977 h 2374257"/>
                <a:gd name="connsiteX2" fmla="*/ 2817254 w 2817254"/>
                <a:gd name="connsiteY2" fmla="*/ 2374257 h 2374257"/>
                <a:gd name="connsiteX0" fmla="*/ 0 w 3155999"/>
                <a:gd name="connsiteY0" fmla="*/ 0 h 2889149"/>
                <a:gd name="connsiteX1" fmla="*/ 1808576 w 3155999"/>
                <a:gd name="connsiteY1" fmla="*/ 2740869 h 2889149"/>
                <a:gd name="connsiteX2" fmla="*/ 3155999 w 3155999"/>
                <a:gd name="connsiteY2" fmla="*/ 2889149 h 2889149"/>
                <a:gd name="connsiteX0" fmla="*/ 0 w 3155999"/>
                <a:gd name="connsiteY0" fmla="*/ 0 h 2889149"/>
                <a:gd name="connsiteX1" fmla="*/ 1808576 w 3155999"/>
                <a:gd name="connsiteY1" fmla="*/ 2740869 h 2889149"/>
                <a:gd name="connsiteX2" fmla="*/ 3155999 w 3155999"/>
                <a:gd name="connsiteY2" fmla="*/ 2889149 h 2889149"/>
                <a:gd name="connsiteX0" fmla="*/ 0 w 3155999"/>
                <a:gd name="connsiteY0" fmla="*/ 0 h 2889149"/>
                <a:gd name="connsiteX1" fmla="*/ 1808576 w 3155999"/>
                <a:gd name="connsiteY1" fmla="*/ 2740869 h 2889149"/>
                <a:gd name="connsiteX2" fmla="*/ 3155999 w 3155999"/>
                <a:gd name="connsiteY2" fmla="*/ 2889149 h 2889149"/>
                <a:gd name="connsiteX0" fmla="*/ 0 w 3155999"/>
                <a:gd name="connsiteY0" fmla="*/ 0 h 2889149"/>
                <a:gd name="connsiteX1" fmla="*/ 1808576 w 3155999"/>
                <a:gd name="connsiteY1" fmla="*/ 2740869 h 2889149"/>
                <a:gd name="connsiteX2" fmla="*/ 3155999 w 3155999"/>
                <a:gd name="connsiteY2" fmla="*/ 2889149 h 2889149"/>
              </a:gdLst>
              <a:ahLst/>
              <a:cxnLst>
                <a:cxn ang="0">
                  <a:pos x="connsiteX0" y="connsiteY0"/>
                </a:cxn>
                <a:cxn ang="0">
                  <a:pos x="connsiteX1" y="connsiteY1"/>
                </a:cxn>
                <a:cxn ang="0">
                  <a:pos x="connsiteX2" y="connsiteY2"/>
                </a:cxn>
              </a:cxnLst>
              <a:rect l="l" t="t" r="r" b="b"/>
              <a:pathLst>
                <a:path w="3155999" h="2889149">
                  <a:moveTo>
                    <a:pt x="0" y="0"/>
                  </a:moveTo>
                  <a:cubicBezTo>
                    <a:pt x="1016722" y="1272024"/>
                    <a:pt x="1471729" y="2524422"/>
                    <a:pt x="1808576" y="2740869"/>
                  </a:cubicBezTo>
                  <a:cubicBezTo>
                    <a:pt x="2124293" y="2902156"/>
                    <a:pt x="1948977" y="2864436"/>
                    <a:pt x="3155999" y="2889149"/>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18" name="Freeform 80">
              <a:extLst>
                <a:ext uri="{FF2B5EF4-FFF2-40B4-BE49-F238E27FC236}">
                  <a16:creationId xmlns:a16="http://schemas.microsoft.com/office/drawing/2014/main" id="{A4755EFF-B701-125A-43C9-359709E090ED}"/>
                </a:ext>
              </a:extLst>
            </p:cNvPr>
            <p:cNvSpPr>
              <a:spLocks/>
            </p:cNvSpPr>
            <p:nvPr/>
          </p:nvSpPr>
          <p:spPr>
            <a:xfrm rot="10800000" flipV="1">
              <a:off x="2013350" y="3371602"/>
              <a:ext cx="566683" cy="879035"/>
            </a:xfrm>
            <a:custGeom>
              <a:avLst/>
              <a:gdLst>
                <a:gd name="connsiteX0" fmla="*/ 0 w 1967948"/>
                <a:gd name="connsiteY0" fmla="*/ 0 h 834887"/>
                <a:gd name="connsiteX1" fmla="*/ 496957 w 1967948"/>
                <a:gd name="connsiteY1" fmla="*/ 83488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529909 w 1967948"/>
                <a:gd name="connsiteY1" fmla="*/ 64541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1967948"/>
                <a:gd name="connsiteY0" fmla="*/ 0 h 834887"/>
                <a:gd name="connsiteX1" fmla="*/ 620525 w 1967948"/>
                <a:gd name="connsiteY1" fmla="*/ 686607 h 834887"/>
                <a:gd name="connsiteX2" fmla="*/ 1967948 w 1967948"/>
                <a:gd name="connsiteY2" fmla="*/ 834887 h 834887"/>
                <a:gd name="connsiteX0" fmla="*/ 0 w 2817254"/>
                <a:gd name="connsiteY0" fmla="*/ 0 h 2374257"/>
                <a:gd name="connsiteX1" fmla="*/ 1469831 w 2817254"/>
                <a:gd name="connsiteY1" fmla="*/ 2225977 h 2374257"/>
                <a:gd name="connsiteX2" fmla="*/ 2817254 w 2817254"/>
                <a:gd name="connsiteY2" fmla="*/ 2374257 h 2374257"/>
                <a:gd name="connsiteX0" fmla="*/ 0 w 3155999"/>
                <a:gd name="connsiteY0" fmla="*/ 0 h 2889149"/>
                <a:gd name="connsiteX1" fmla="*/ 1808576 w 3155999"/>
                <a:gd name="connsiteY1" fmla="*/ 2740869 h 2889149"/>
                <a:gd name="connsiteX2" fmla="*/ 3155999 w 3155999"/>
                <a:gd name="connsiteY2" fmla="*/ 2889149 h 2889149"/>
                <a:gd name="connsiteX0" fmla="*/ 0 w 3155999"/>
                <a:gd name="connsiteY0" fmla="*/ 0 h 2889149"/>
                <a:gd name="connsiteX1" fmla="*/ 1808576 w 3155999"/>
                <a:gd name="connsiteY1" fmla="*/ 2740869 h 2889149"/>
                <a:gd name="connsiteX2" fmla="*/ 3155999 w 3155999"/>
                <a:gd name="connsiteY2" fmla="*/ 2889149 h 2889149"/>
                <a:gd name="connsiteX0" fmla="*/ 0 w 3155999"/>
                <a:gd name="connsiteY0" fmla="*/ 0 h 2889149"/>
                <a:gd name="connsiteX1" fmla="*/ 1808576 w 3155999"/>
                <a:gd name="connsiteY1" fmla="*/ 2740869 h 2889149"/>
                <a:gd name="connsiteX2" fmla="*/ 3155999 w 3155999"/>
                <a:gd name="connsiteY2" fmla="*/ 2889149 h 2889149"/>
                <a:gd name="connsiteX0" fmla="*/ 0 w 3155999"/>
                <a:gd name="connsiteY0" fmla="*/ 0 h 2889149"/>
                <a:gd name="connsiteX1" fmla="*/ 1808576 w 3155999"/>
                <a:gd name="connsiteY1" fmla="*/ 2740869 h 2889149"/>
                <a:gd name="connsiteX2" fmla="*/ 3155999 w 3155999"/>
                <a:gd name="connsiteY2" fmla="*/ 2889149 h 2889149"/>
                <a:gd name="connsiteX0" fmla="*/ 0 w 2464958"/>
                <a:gd name="connsiteY0" fmla="*/ 0 h 4176380"/>
                <a:gd name="connsiteX1" fmla="*/ 1117535 w 2464958"/>
                <a:gd name="connsiteY1" fmla="*/ 4028100 h 4176380"/>
                <a:gd name="connsiteX2" fmla="*/ 2464958 w 2464958"/>
                <a:gd name="connsiteY2" fmla="*/ 4176380 h 4176380"/>
                <a:gd name="connsiteX0" fmla="*/ 0 w 2464958"/>
                <a:gd name="connsiteY0" fmla="*/ 0 h 4176380"/>
                <a:gd name="connsiteX1" fmla="*/ 1117535 w 2464958"/>
                <a:gd name="connsiteY1" fmla="*/ 4028100 h 4176380"/>
                <a:gd name="connsiteX2" fmla="*/ 2464958 w 2464958"/>
                <a:gd name="connsiteY2" fmla="*/ 4176380 h 4176380"/>
                <a:gd name="connsiteX0" fmla="*/ 0 w 2464958"/>
                <a:gd name="connsiteY0" fmla="*/ 0 h 4176380"/>
                <a:gd name="connsiteX1" fmla="*/ 1117535 w 2464958"/>
                <a:gd name="connsiteY1" fmla="*/ 4028100 h 4176380"/>
                <a:gd name="connsiteX2" fmla="*/ 2464958 w 2464958"/>
                <a:gd name="connsiteY2" fmla="*/ 4176380 h 4176380"/>
                <a:gd name="connsiteX0" fmla="*/ 0 w 2464958"/>
                <a:gd name="connsiteY0" fmla="*/ 0 h 4179784"/>
                <a:gd name="connsiteX1" fmla="*/ 1117535 w 2464958"/>
                <a:gd name="connsiteY1" fmla="*/ 4028100 h 4179784"/>
                <a:gd name="connsiteX2" fmla="*/ 2464958 w 2464958"/>
                <a:gd name="connsiteY2" fmla="*/ 4176380 h 4179784"/>
                <a:gd name="connsiteX0" fmla="*/ 0 w 2464958"/>
                <a:gd name="connsiteY0" fmla="*/ 0 h 4176380"/>
                <a:gd name="connsiteX1" fmla="*/ 1117535 w 2464958"/>
                <a:gd name="connsiteY1" fmla="*/ 4028100 h 4176380"/>
                <a:gd name="connsiteX2" fmla="*/ 2464958 w 2464958"/>
                <a:gd name="connsiteY2" fmla="*/ 4176380 h 4176380"/>
              </a:gdLst>
              <a:ahLst/>
              <a:cxnLst>
                <a:cxn ang="0">
                  <a:pos x="connsiteX0" y="connsiteY0"/>
                </a:cxn>
                <a:cxn ang="0">
                  <a:pos x="connsiteX1" y="connsiteY1"/>
                </a:cxn>
                <a:cxn ang="0">
                  <a:pos x="connsiteX2" y="connsiteY2"/>
                </a:cxn>
              </a:cxnLst>
              <a:rect l="l" t="t" r="r" b="b"/>
              <a:pathLst>
                <a:path w="2464958" h="4176380">
                  <a:moveTo>
                    <a:pt x="0" y="0"/>
                  </a:moveTo>
                  <a:cubicBezTo>
                    <a:pt x="962524" y="1610770"/>
                    <a:pt x="590990" y="3635507"/>
                    <a:pt x="1117535" y="4028100"/>
                  </a:cubicBezTo>
                  <a:cubicBezTo>
                    <a:pt x="1379052" y="4189385"/>
                    <a:pt x="1257936" y="4151667"/>
                    <a:pt x="2464958" y="417638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Amazon Ember Display"/>
                <a:ea typeface="+mn-ea"/>
                <a:cs typeface="+mn-cs"/>
              </a:endParaRPr>
            </a:p>
          </p:txBody>
        </p:sp>
        <p:cxnSp>
          <p:nvCxnSpPr>
            <p:cNvPr id="19" name="Straight Arrow Connector 18">
              <a:extLst>
                <a:ext uri="{FF2B5EF4-FFF2-40B4-BE49-F238E27FC236}">
                  <a16:creationId xmlns:a16="http://schemas.microsoft.com/office/drawing/2014/main" id="{27E89720-37EE-17F4-E37C-8C5DA3D6ADB1}"/>
                </a:ext>
              </a:extLst>
            </p:cNvPr>
            <p:cNvCxnSpPr>
              <a:cxnSpLocks/>
            </p:cNvCxnSpPr>
            <p:nvPr/>
          </p:nvCxnSpPr>
          <p:spPr>
            <a:xfrm>
              <a:off x="5378384" y="3200636"/>
              <a:ext cx="1512125" cy="0"/>
            </a:xfrm>
            <a:prstGeom prst="straightConnector1">
              <a:avLst/>
            </a:prstGeom>
            <a:ln w="25400" cap="rnd">
              <a:solidFill>
                <a:schemeClr val="accent1"/>
              </a:solidFill>
              <a:round/>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9B09-52F9-28DB-4C8C-D885EF8DD084}"/>
                </a:ext>
              </a:extLst>
            </p:cNvPr>
            <p:cNvCxnSpPr>
              <a:cxnSpLocks/>
            </p:cNvCxnSpPr>
            <p:nvPr/>
          </p:nvCxnSpPr>
          <p:spPr>
            <a:xfrm>
              <a:off x="7887608" y="3200636"/>
              <a:ext cx="986552" cy="0"/>
            </a:xfrm>
            <a:prstGeom prst="straightConnector1">
              <a:avLst/>
            </a:prstGeom>
            <a:ln w="25400" cap="rnd">
              <a:solidFill>
                <a:schemeClr val="accent1"/>
              </a:solidFill>
              <a:round/>
              <a:tailEnd type="arrow" w="lg"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E587A63-4300-FA7B-486D-2A2365876BCF}"/>
              </a:ext>
            </a:extLst>
          </p:cNvPr>
          <p:cNvSpPr txBox="1"/>
          <p:nvPr/>
        </p:nvSpPr>
        <p:spPr>
          <a:xfrm>
            <a:off x="3522520" y="1726384"/>
            <a:ext cx="1376885" cy="276999"/>
          </a:xfrm>
          <a:prstGeom prst="rect">
            <a:avLst/>
          </a:prstGeom>
          <a:noFill/>
        </p:spPr>
        <p:txBody>
          <a:bodyPr wrap="square" lIns="0" tIns="0" rIns="0" bIns="0" anchor="b"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FOR </a:t>
            </a:r>
            <a:br>
              <a:rPr kumimoji="0" lang="en-US" sz="9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br>
            <a:r>
              <a:rPr kumimoji="0" lang="en-US" sz="9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APPLICATIONS</a:t>
            </a:r>
          </a:p>
        </p:txBody>
      </p:sp>
      <p:sp>
        <p:nvSpPr>
          <p:cNvPr id="27" name="Rectangle 26">
            <a:extLst>
              <a:ext uri="{FF2B5EF4-FFF2-40B4-BE49-F238E27FC236}">
                <a16:creationId xmlns:a16="http://schemas.microsoft.com/office/drawing/2014/main" id="{3C2733E6-F286-6BD8-C9B4-8BE381827B1C}"/>
              </a:ext>
            </a:extLst>
          </p:cNvPr>
          <p:cNvSpPr/>
          <p:nvPr/>
        </p:nvSpPr>
        <p:spPr>
          <a:xfrm>
            <a:off x="3742460" y="2747871"/>
            <a:ext cx="937005"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b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Aurora</a:t>
            </a:r>
          </a:p>
        </p:txBody>
      </p:sp>
      <p:pic>
        <p:nvPicPr>
          <p:cNvPr id="28" name="Graphic 27">
            <a:extLst>
              <a:ext uri="{FF2B5EF4-FFF2-40B4-BE49-F238E27FC236}">
                <a16:creationId xmlns:a16="http://schemas.microsoft.com/office/drawing/2014/main" id="{9FE23F29-FA6D-B2AD-38A0-B9FE428BA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3861" y="2262790"/>
            <a:ext cx="434203" cy="434203"/>
          </a:xfrm>
          <a:prstGeom prst="rect">
            <a:avLst/>
          </a:prstGeom>
        </p:spPr>
      </p:pic>
      <p:sp>
        <p:nvSpPr>
          <p:cNvPr id="29" name="Rectangle 28">
            <a:extLst>
              <a:ext uri="{FF2B5EF4-FFF2-40B4-BE49-F238E27FC236}">
                <a16:creationId xmlns:a16="http://schemas.microsoft.com/office/drawing/2014/main" id="{207549AF-1C43-9611-CAB8-6415F63F9FC7}"/>
              </a:ext>
            </a:extLst>
          </p:cNvPr>
          <p:cNvSpPr/>
          <p:nvPr/>
        </p:nvSpPr>
        <p:spPr>
          <a:xfrm>
            <a:off x="3618635" y="4668874"/>
            <a:ext cx="1184655"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Kinesis </a:t>
            </a:r>
            <a:b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&amp; Amazon MSK</a:t>
            </a:r>
          </a:p>
        </p:txBody>
      </p:sp>
      <p:sp>
        <p:nvSpPr>
          <p:cNvPr id="30" name="TextBox 29">
            <a:extLst>
              <a:ext uri="{FF2B5EF4-FFF2-40B4-BE49-F238E27FC236}">
                <a16:creationId xmlns:a16="http://schemas.microsoft.com/office/drawing/2014/main" id="{8CC21B1E-E240-52F3-3F16-F3D4D31D9287}"/>
              </a:ext>
            </a:extLst>
          </p:cNvPr>
          <p:cNvSpPr txBox="1"/>
          <p:nvPr/>
        </p:nvSpPr>
        <p:spPr>
          <a:xfrm>
            <a:off x="4930140" y="1726384"/>
            <a:ext cx="2049780" cy="276999"/>
          </a:xfrm>
          <a:prstGeom prst="rect">
            <a:avLst/>
          </a:prstGeom>
          <a:noFill/>
        </p:spPr>
        <p:txBody>
          <a:bodyPr wrap="square" lIns="0" tIns="0" rIns="0" bIns="0" rtlCol="0" anchor="b"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FOR ANALYTICS AND </a:t>
            </a:r>
            <a:br>
              <a:rPr kumimoji="0" lang="en-US" sz="9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br>
            <a:r>
              <a:rPr kumimoji="0" lang="en-US" sz="9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MACHINE LEARNING</a:t>
            </a:r>
          </a:p>
        </p:txBody>
      </p:sp>
      <p:sp>
        <p:nvSpPr>
          <p:cNvPr id="31" name="Rectangle 30">
            <a:extLst>
              <a:ext uri="{FF2B5EF4-FFF2-40B4-BE49-F238E27FC236}">
                <a16:creationId xmlns:a16="http://schemas.microsoft.com/office/drawing/2014/main" id="{326CB0F4-7ADF-3D0E-5193-5CA03D8E117F}"/>
              </a:ext>
            </a:extLst>
          </p:cNvPr>
          <p:cNvSpPr/>
          <p:nvPr/>
        </p:nvSpPr>
        <p:spPr>
          <a:xfrm>
            <a:off x="5361214" y="3321271"/>
            <a:ext cx="1187632"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Data Lake</a:t>
            </a:r>
          </a:p>
        </p:txBody>
      </p:sp>
      <p:sp>
        <p:nvSpPr>
          <p:cNvPr id="32" name="Rectangle 31">
            <a:extLst>
              <a:ext uri="{FF2B5EF4-FFF2-40B4-BE49-F238E27FC236}">
                <a16:creationId xmlns:a16="http://schemas.microsoft.com/office/drawing/2014/main" id="{2F93C006-346A-AD41-01B2-485201BE90ED}"/>
              </a:ext>
            </a:extLst>
          </p:cNvPr>
          <p:cNvSpPr/>
          <p:nvPr/>
        </p:nvSpPr>
        <p:spPr>
          <a:xfrm>
            <a:off x="5562835" y="3949636"/>
            <a:ext cx="784390"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S3</a:t>
            </a:r>
          </a:p>
        </p:txBody>
      </p:sp>
      <p:sp>
        <p:nvSpPr>
          <p:cNvPr id="33" name="Rectangle 32">
            <a:extLst>
              <a:ext uri="{FF2B5EF4-FFF2-40B4-BE49-F238E27FC236}">
                <a16:creationId xmlns:a16="http://schemas.microsoft.com/office/drawing/2014/main" id="{B50A372C-B991-7264-37BF-BCECBC44E136}"/>
              </a:ext>
            </a:extLst>
          </p:cNvPr>
          <p:cNvSpPr/>
          <p:nvPr/>
        </p:nvSpPr>
        <p:spPr>
          <a:xfrm>
            <a:off x="5398102" y="2909453"/>
            <a:ext cx="1113856"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Redshift</a:t>
            </a:r>
          </a:p>
        </p:txBody>
      </p:sp>
      <p:pic>
        <p:nvPicPr>
          <p:cNvPr id="34" name="Graphic 33">
            <a:extLst>
              <a:ext uri="{FF2B5EF4-FFF2-40B4-BE49-F238E27FC236}">
                <a16:creationId xmlns:a16="http://schemas.microsoft.com/office/drawing/2014/main" id="{17D0E0B3-3B69-058B-F193-9F2ECFE83E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8626" y="2498369"/>
            <a:ext cx="332809" cy="332810"/>
          </a:xfrm>
          <a:prstGeom prst="rect">
            <a:avLst/>
          </a:prstGeom>
        </p:spPr>
      </p:pic>
      <p:sp>
        <p:nvSpPr>
          <p:cNvPr id="35" name="Rectangle 34">
            <a:extLst>
              <a:ext uri="{FF2B5EF4-FFF2-40B4-BE49-F238E27FC236}">
                <a16:creationId xmlns:a16="http://schemas.microsoft.com/office/drawing/2014/main" id="{2C0E4D12-568F-49FE-572A-F44D1AF5E33E}"/>
              </a:ext>
            </a:extLst>
          </p:cNvPr>
          <p:cNvSpPr/>
          <p:nvPr/>
        </p:nvSpPr>
        <p:spPr>
          <a:xfrm>
            <a:off x="5019552" y="2238563"/>
            <a:ext cx="1870957"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Data Warehouse</a:t>
            </a:r>
          </a:p>
        </p:txBody>
      </p:sp>
      <p:pic>
        <p:nvPicPr>
          <p:cNvPr id="36" name="Graphic 35">
            <a:extLst>
              <a:ext uri="{FF2B5EF4-FFF2-40B4-BE49-F238E27FC236}">
                <a16:creationId xmlns:a16="http://schemas.microsoft.com/office/drawing/2014/main" id="{66D336D5-81F6-65E9-52D7-D13657688E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85064" y="2350681"/>
            <a:ext cx="346312" cy="346312"/>
          </a:xfrm>
          <a:prstGeom prst="rect">
            <a:avLst/>
          </a:prstGeom>
        </p:spPr>
      </p:pic>
      <p:pic>
        <p:nvPicPr>
          <p:cNvPr id="37" name="Graphic 36">
            <a:extLst>
              <a:ext uri="{FF2B5EF4-FFF2-40B4-BE49-F238E27FC236}">
                <a16:creationId xmlns:a16="http://schemas.microsoft.com/office/drawing/2014/main" id="{628B07E4-645C-5921-41FE-D3AC1BB37D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32168" y="2385741"/>
            <a:ext cx="311252" cy="311252"/>
          </a:xfrm>
          <a:prstGeom prst="rect">
            <a:avLst/>
          </a:prstGeom>
        </p:spPr>
      </p:pic>
      <p:sp>
        <p:nvSpPr>
          <p:cNvPr id="38" name="TextBox 37">
            <a:extLst>
              <a:ext uri="{FF2B5EF4-FFF2-40B4-BE49-F238E27FC236}">
                <a16:creationId xmlns:a16="http://schemas.microsoft.com/office/drawing/2014/main" id="{59F38D68-9D7D-C641-B4B4-93AA1A01E06D}"/>
              </a:ext>
            </a:extLst>
          </p:cNvPr>
          <p:cNvSpPr txBox="1"/>
          <p:nvPr/>
        </p:nvSpPr>
        <p:spPr>
          <a:xfrm>
            <a:off x="7823457" y="2747871"/>
            <a:ext cx="1186234" cy="323165"/>
          </a:xfrm>
          <a:prstGeom prst="rect">
            <a:avLst/>
          </a:prstGeom>
          <a:noFill/>
        </p:spPr>
        <p:txBody>
          <a:bodyPr wrap="square" lIns="0" tIns="0" rIns="0" bIns="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b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Redshift</a:t>
            </a:r>
            <a:endParaRPr kumimoji="0" lang="en-US" sz="105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39" name="TextBox 38">
            <a:extLst>
              <a:ext uri="{FF2B5EF4-FFF2-40B4-BE49-F238E27FC236}">
                <a16:creationId xmlns:a16="http://schemas.microsoft.com/office/drawing/2014/main" id="{2DDE0A24-096F-84B7-D8A9-D705476D4EAA}"/>
              </a:ext>
            </a:extLst>
          </p:cNvPr>
          <p:cNvSpPr txBox="1"/>
          <p:nvPr/>
        </p:nvSpPr>
        <p:spPr>
          <a:xfrm>
            <a:off x="8908115" y="2747871"/>
            <a:ext cx="1115820" cy="323165"/>
          </a:xfrm>
          <a:prstGeom prst="rect">
            <a:avLst/>
          </a:prstGeom>
          <a:noFill/>
        </p:spPr>
        <p:txBody>
          <a:bodyPr wrap="square" lIns="0" tIns="0" rIns="0" bIns="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b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EMR</a:t>
            </a:r>
            <a:endParaRPr kumimoji="0" lang="en-US" sz="105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0" name="Rectangle 39">
            <a:extLst>
              <a:ext uri="{FF2B5EF4-FFF2-40B4-BE49-F238E27FC236}">
                <a16:creationId xmlns:a16="http://schemas.microsoft.com/office/drawing/2014/main" id="{25002F87-6EE4-CE0A-F622-DA404E2C7C81}"/>
              </a:ext>
            </a:extLst>
          </p:cNvPr>
          <p:cNvSpPr/>
          <p:nvPr/>
        </p:nvSpPr>
        <p:spPr>
          <a:xfrm>
            <a:off x="8992698" y="3723311"/>
            <a:ext cx="122453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BUSINESS INTELLIGENCE</a:t>
            </a:r>
            <a:r>
              <a:rPr kumimoji="0" lang="en-US" sz="900" b="0" i="0" u="none" strike="noStrike" kern="1200" cap="none" spc="178"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 </a:t>
            </a:r>
          </a:p>
        </p:txBody>
      </p:sp>
      <p:pic>
        <p:nvPicPr>
          <p:cNvPr id="41" name="Graphic 40">
            <a:extLst>
              <a:ext uri="{FF2B5EF4-FFF2-40B4-BE49-F238E27FC236}">
                <a16:creationId xmlns:a16="http://schemas.microsoft.com/office/drawing/2014/main" id="{CBD7CD4C-C8F8-58C4-E5DC-C400B13CE5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4343" y="4181504"/>
            <a:ext cx="361245" cy="361244"/>
          </a:xfrm>
          <a:prstGeom prst="rect">
            <a:avLst/>
          </a:prstGeom>
        </p:spPr>
      </p:pic>
      <p:sp>
        <p:nvSpPr>
          <p:cNvPr id="42" name="Rectangle 41">
            <a:extLst>
              <a:ext uri="{FF2B5EF4-FFF2-40B4-BE49-F238E27FC236}">
                <a16:creationId xmlns:a16="http://schemas.microsoft.com/office/drawing/2014/main" id="{DD1A89E8-84F2-EB66-27DB-32CADD848D48}"/>
              </a:ext>
            </a:extLst>
          </p:cNvPr>
          <p:cNvSpPr/>
          <p:nvPr/>
        </p:nvSpPr>
        <p:spPr>
          <a:xfrm>
            <a:off x="9085257" y="4668874"/>
            <a:ext cx="103941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b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QuickSight</a:t>
            </a:r>
          </a:p>
        </p:txBody>
      </p:sp>
      <p:sp>
        <p:nvSpPr>
          <p:cNvPr id="43" name="Graphic 6">
            <a:extLst>
              <a:ext uri="{FF2B5EF4-FFF2-40B4-BE49-F238E27FC236}">
                <a16:creationId xmlns:a16="http://schemas.microsoft.com/office/drawing/2014/main" id="{9DB1A71D-BF10-E038-95ED-8EB22CA949F2}"/>
              </a:ext>
            </a:extLst>
          </p:cNvPr>
          <p:cNvSpPr/>
          <p:nvPr/>
        </p:nvSpPr>
        <p:spPr>
          <a:xfrm>
            <a:off x="8220285" y="4240751"/>
            <a:ext cx="296506" cy="301997"/>
          </a:xfrm>
          <a:custGeom>
            <a:avLst/>
            <a:gdLst>
              <a:gd name="connsiteX0" fmla="*/ 1367971 w 1800225"/>
              <a:gd name="connsiteY0" fmla="*/ 434508 h 1833562"/>
              <a:gd name="connsiteX1" fmla="*/ 1334067 w 1800225"/>
              <a:gd name="connsiteY1" fmla="*/ 468379 h 1833562"/>
              <a:gd name="connsiteX2" fmla="*/ 1300229 w 1800225"/>
              <a:gd name="connsiteY2" fmla="*/ 434508 h 1833562"/>
              <a:gd name="connsiteX3" fmla="*/ 1334067 w 1800225"/>
              <a:gd name="connsiteY3" fmla="*/ 400637 h 1833562"/>
              <a:gd name="connsiteX4" fmla="*/ 1367971 w 1800225"/>
              <a:gd name="connsiteY4" fmla="*/ 434508 h 1833562"/>
              <a:gd name="connsiteX5" fmla="*/ 1367971 w 1800225"/>
              <a:gd name="connsiteY5" fmla="*/ 434508 h 1833562"/>
              <a:gd name="connsiteX6" fmla="*/ 1166879 w 1800225"/>
              <a:gd name="connsiteY6" fmla="*/ 766776 h 1833562"/>
              <a:gd name="connsiteX7" fmla="*/ 1200217 w 1800225"/>
              <a:gd name="connsiteY7" fmla="*/ 733442 h 1833562"/>
              <a:gd name="connsiteX8" fmla="*/ 1233554 w 1800225"/>
              <a:gd name="connsiteY8" fmla="*/ 766776 h 1833562"/>
              <a:gd name="connsiteX9" fmla="*/ 1200217 w 1800225"/>
              <a:gd name="connsiteY9" fmla="*/ 800113 h 1833562"/>
              <a:gd name="connsiteX10" fmla="*/ 1166879 w 1800225"/>
              <a:gd name="connsiteY10" fmla="*/ 766776 h 1833562"/>
              <a:gd name="connsiteX11" fmla="*/ 1166879 w 1800225"/>
              <a:gd name="connsiteY11" fmla="*/ 766776 h 1833562"/>
              <a:gd name="connsiteX12" fmla="*/ 1166879 w 1800225"/>
              <a:gd name="connsiteY12" fmla="*/ 1400182 h 1833562"/>
              <a:gd name="connsiteX13" fmla="*/ 1200217 w 1800225"/>
              <a:gd name="connsiteY13" fmla="*/ 1366844 h 1833562"/>
              <a:gd name="connsiteX14" fmla="*/ 1233554 w 1800225"/>
              <a:gd name="connsiteY14" fmla="*/ 1400182 h 1833562"/>
              <a:gd name="connsiteX15" fmla="*/ 1200217 w 1800225"/>
              <a:gd name="connsiteY15" fmla="*/ 1433519 h 1833562"/>
              <a:gd name="connsiteX16" fmla="*/ 1166879 w 1800225"/>
              <a:gd name="connsiteY16" fmla="*/ 1400182 h 1833562"/>
              <a:gd name="connsiteX17" fmla="*/ 1166879 w 1800225"/>
              <a:gd name="connsiteY17" fmla="*/ 1400182 h 1833562"/>
              <a:gd name="connsiteX18" fmla="*/ 1500254 w 1800225"/>
              <a:gd name="connsiteY18" fmla="*/ 966801 h 1833562"/>
              <a:gd name="connsiteX19" fmla="*/ 1466917 w 1800225"/>
              <a:gd name="connsiteY19" fmla="*/ 1000135 h 1833562"/>
              <a:gd name="connsiteX20" fmla="*/ 1433579 w 1800225"/>
              <a:gd name="connsiteY20" fmla="*/ 966801 h 1833562"/>
              <a:gd name="connsiteX21" fmla="*/ 1466917 w 1800225"/>
              <a:gd name="connsiteY21" fmla="*/ 933463 h 1833562"/>
              <a:gd name="connsiteX22" fmla="*/ 1500254 w 1800225"/>
              <a:gd name="connsiteY22" fmla="*/ 966801 h 1833562"/>
              <a:gd name="connsiteX23" fmla="*/ 1500254 w 1800225"/>
              <a:gd name="connsiteY23" fmla="*/ 966801 h 1833562"/>
              <a:gd name="connsiteX24" fmla="*/ 1733550 w 1800225"/>
              <a:gd name="connsiteY24" fmla="*/ 1075878 h 1833562"/>
              <a:gd name="connsiteX25" fmla="*/ 1565629 w 1800225"/>
              <a:gd name="connsiteY25" fmla="*/ 979536 h 1833562"/>
              <a:gd name="connsiteX26" fmla="*/ 1566929 w 1800225"/>
              <a:gd name="connsiteY26" fmla="*/ 966801 h 1833562"/>
              <a:gd name="connsiteX27" fmla="*/ 1466917 w 1800225"/>
              <a:gd name="connsiteY27" fmla="*/ 866788 h 1833562"/>
              <a:gd name="connsiteX28" fmla="*/ 1366904 w 1800225"/>
              <a:gd name="connsiteY28" fmla="*/ 966801 h 1833562"/>
              <a:gd name="connsiteX29" fmla="*/ 1466917 w 1800225"/>
              <a:gd name="connsiteY29" fmla="*/ 1066810 h 1833562"/>
              <a:gd name="connsiteX30" fmla="*/ 1535559 w 1800225"/>
              <a:gd name="connsiteY30" fmla="*/ 1039173 h 1833562"/>
              <a:gd name="connsiteX31" fmla="*/ 1696412 w 1800225"/>
              <a:gd name="connsiteY31" fmla="*/ 1131452 h 1833562"/>
              <a:gd name="connsiteX32" fmla="*/ 1552027 w 1800225"/>
              <a:gd name="connsiteY32" fmla="*/ 1203661 h 1833562"/>
              <a:gd name="connsiteX33" fmla="*/ 1533592 w 1800225"/>
              <a:gd name="connsiteY33" fmla="*/ 1233494 h 1833562"/>
              <a:gd name="connsiteX34" fmla="*/ 1533592 w 1800225"/>
              <a:gd name="connsiteY34" fmla="*/ 1514893 h 1833562"/>
              <a:gd name="connsiteX35" fmla="*/ 1132908 w 1800225"/>
              <a:gd name="connsiteY35" fmla="*/ 1761454 h 1833562"/>
              <a:gd name="connsiteX36" fmla="*/ 933550 w 1800225"/>
              <a:gd name="connsiteY36" fmla="*/ 1647543 h 1833562"/>
              <a:gd name="connsiteX37" fmla="*/ 933550 w 1800225"/>
              <a:gd name="connsiteY37" fmla="*/ 1433519 h 1833562"/>
              <a:gd name="connsiteX38" fmla="*/ 1106338 w 1800225"/>
              <a:gd name="connsiteY38" fmla="*/ 1433519 h 1833562"/>
              <a:gd name="connsiteX39" fmla="*/ 1200217 w 1800225"/>
              <a:gd name="connsiteY39" fmla="*/ 1500191 h 1833562"/>
              <a:gd name="connsiteX40" fmla="*/ 1300229 w 1800225"/>
              <a:gd name="connsiteY40" fmla="*/ 1400182 h 1833562"/>
              <a:gd name="connsiteX41" fmla="*/ 1200217 w 1800225"/>
              <a:gd name="connsiteY41" fmla="*/ 1300169 h 1833562"/>
              <a:gd name="connsiteX42" fmla="*/ 1106338 w 1800225"/>
              <a:gd name="connsiteY42" fmla="*/ 1366844 h 1833562"/>
              <a:gd name="connsiteX43" fmla="*/ 933550 w 1800225"/>
              <a:gd name="connsiteY43" fmla="*/ 1366844 h 1833562"/>
              <a:gd name="connsiteX44" fmla="*/ 933550 w 1800225"/>
              <a:gd name="connsiteY44" fmla="*/ 900126 h 1833562"/>
              <a:gd name="connsiteX45" fmla="*/ 917348 w 1800225"/>
              <a:gd name="connsiteY45" fmla="*/ 871522 h 1833562"/>
              <a:gd name="connsiteX46" fmla="*/ 750627 w 1800225"/>
              <a:gd name="connsiteY46" fmla="*/ 771510 h 1833562"/>
              <a:gd name="connsiteX47" fmla="*/ 716323 w 1800225"/>
              <a:gd name="connsiteY47" fmla="*/ 828684 h 1833562"/>
              <a:gd name="connsiteX48" fmla="*/ 866875 w 1800225"/>
              <a:gd name="connsiteY48" fmla="*/ 918995 h 1833562"/>
              <a:gd name="connsiteX49" fmla="*/ 866875 w 1800225"/>
              <a:gd name="connsiteY49" fmla="*/ 1017037 h 1833562"/>
              <a:gd name="connsiteX50" fmla="*/ 666817 w 1800225"/>
              <a:gd name="connsiteY50" fmla="*/ 1170923 h 1833562"/>
              <a:gd name="connsiteX51" fmla="*/ 666817 w 1800225"/>
              <a:gd name="connsiteY51" fmla="*/ 1033473 h 1833562"/>
              <a:gd name="connsiteX52" fmla="*/ 654315 w 1800225"/>
              <a:gd name="connsiteY52" fmla="*/ 1007436 h 1833562"/>
              <a:gd name="connsiteX53" fmla="*/ 500129 w 1800225"/>
              <a:gd name="connsiteY53" fmla="*/ 884091 h 1833562"/>
              <a:gd name="connsiteX54" fmla="*/ 500129 w 1800225"/>
              <a:gd name="connsiteY54" fmla="*/ 717940 h 1833562"/>
              <a:gd name="connsiteX55" fmla="*/ 685286 w 1800225"/>
              <a:gd name="connsiteY55" fmla="*/ 594491 h 1833562"/>
              <a:gd name="connsiteX56" fmla="*/ 700154 w 1800225"/>
              <a:gd name="connsiteY56" fmla="*/ 566754 h 1833562"/>
              <a:gd name="connsiteX57" fmla="*/ 700154 w 1800225"/>
              <a:gd name="connsiteY57" fmla="*/ 366733 h 1833562"/>
              <a:gd name="connsiteX58" fmla="*/ 633479 w 1800225"/>
              <a:gd name="connsiteY58" fmla="*/ 366733 h 1833562"/>
              <a:gd name="connsiteX59" fmla="*/ 633479 w 1800225"/>
              <a:gd name="connsiteY59" fmla="*/ 548919 h 1833562"/>
              <a:gd name="connsiteX60" fmla="*/ 467158 w 1800225"/>
              <a:gd name="connsiteY60" fmla="*/ 659766 h 1833562"/>
              <a:gd name="connsiteX61" fmla="*/ 300104 w 1800225"/>
              <a:gd name="connsiteY61" fmla="*/ 548852 h 1833562"/>
              <a:gd name="connsiteX62" fmla="*/ 300104 w 1800225"/>
              <a:gd name="connsiteY62" fmla="*/ 285856 h 1833562"/>
              <a:gd name="connsiteX63" fmla="*/ 466792 w 1800225"/>
              <a:gd name="connsiteY63" fmla="*/ 188647 h 1833562"/>
              <a:gd name="connsiteX64" fmla="*/ 466792 w 1800225"/>
              <a:gd name="connsiteY64" fmla="*/ 466745 h 1833562"/>
              <a:gd name="connsiteX65" fmla="*/ 533467 w 1800225"/>
              <a:gd name="connsiteY65" fmla="*/ 466745 h 1833562"/>
              <a:gd name="connsiteX66" fmla="*/ 533467 w 1800225"/>
              <a:gd name="connsiteY66" fmla="*/ 149742 h 1833562"/>
              <a:gd name="connsiteX67" fmla="*/ 666917 w 1800225"/>
              <a:gd name="connsiteY67" fmla="*/ 71900 h 1833562"/>
              <a:gd name="connsiteX68" fmla="*/ 866808 w 1800225"/>
              <a:gd name="connsiteY68" fmla="*/ 187213 h 1833562"/>
              <a:gd name="connsiteX69" fmla="*/ 866842 w 1800225"/>
              <a:gd name="connsiteY69" fmla="*/ 600092 h 1833562"/>
              <a:gd name="connsiteX70" fmla="*/ 883644 w 1800225"/>
              <a:gd name="connsiteY70" fmla="*/ 629029 h 1833562"/>
              <a:gd name="connsiteX71" fmla="*/ 1101538 w 1800225"/>
              <a:gd name="connsiteY71" fmla="*/ 753541 h 1833562"/>
              <a:gd name="connsiteX72" fmla="*/ 1100204 w 1800225"/>
              <a:gd name="connsiteY72" fmla="*/ 766776 h 1833562"/>
              <a:gd name="connsiteX73" fmla="*/ 1200217 w 1800225"/>
              <a:gd name="connsiteY73" fmla="*/ 866788 h 1833562"/>
              <a:gd name="connsiteX74" fmla="*/ 1300229 w 1800225"/>
              <a:gd name="connsiteY74" fmla="*/ 766776 h 1833562"/>
              <a:gd name="connsiteX75" fmla="*/ 1200217 w 1800225"/>
              <a:gd name="connsiteY75" fmla="*/ 666767 h 1833562"/>
              <a:gd name="connsiteX76" fmla="*/ 1131908 w 1800225"/>
              <a:gd name="connsiteY76" fmla="*/ 694103 h 1833562"/>
              <a:gd name="connsiteX77" fmla="*/ 933517 w 1800225"/>
              <a:gd name="connsiteY77" fmla="*/ 580723 h 1833562"/>
              <a:gd name="connsiteX78" fmla="*/ 933483 w 1800225"/>
              <a:gd name="connsiteY78" fmla="*/ 187280 h 1833562"/>
              <a:gd name="connsiteX79" fmla="*/ 1132275 w 1800225"/>
              <a:gd name="connsiteY79" fmla="*/ 72566 h 1833562"/>
              <a:gd name="connsiteX80" fmla="*/ 1500254 w 1800225"/>
              <a:gd name="connsiteY80" fmla="*/ 317893 h 1833562"/>
              <a:gd name="connsiteX81" fmla="*/ 1500254 w 1800225"/>
              <a:gd name="connsiteY81" fmla="*/ 400070 h 1833562"/>
              <a:gd name="connsiteX82" fmla="*/ 1428545 w 1800225"/>
              <a:gd name="connsiteY82" fmla="*/ 400070 h 1833562"/>
              <a:gd name="connsiteX83" fmla="*/ 1334067 w 1800225"/>
              <a:gd name="connsiteY83" fmla="*/ 333962 h 1833562"/>
              <a:gd name="connsiteX84" fmla="*/ 1233554 w 1800225"/>
              <a:gd name="connsiteY84" fmla="*/ 434508 h 1833562"/>
              <a:gd name="connsiteX85" fmla="*/ 1334067 w 1800225"/>
              <a:gd name="connsiteY85" fmla="*/ 535050 h 1833562"/>
              <a:gd name="connsiteX86" fmla="*/ 1429345 w 1800225"/>
              <a:gd name="connsiteY86" fmla="*/ 466745 h 1833562"/>
              <a:gd name="connsiteX87" fmla="*/ 1500254 w 1800225"/>
              <a:gd name="connsiteY87" fmla="*/ 466745 h 1833562"/>
              <a:gd name="connsiteX88" fmla="*/ 1500254 w 1800225"/>
              <a:gd name="connsiteY88" fmla="*/ 566754 h 1833562"/>
              <a:gd name="connsiteX89" fmla="*/ 1517056 w 1800225"/>
              <a:gd name="connsiteY89" fmla="*/ 595691 h 1833562"/>
              <a:gd name="connsiteX90" fmla="*/ 1733550 w 1800225"/>
              <a:gd name="connsiteY90" fmla="*/ 719440 h 1833562"/>
              <a:gd name="connsiteX91" fmla="*/ 1733550 w 1800225"/>
              <a:gd name="connsiteY91" fmla="*/ 1075878 h 1833562"/>
              <a:gd name="connsiteX92" fmla="*/ 667417 w 1800225"/>
              <a:gd name="connsiteY92" fmla="*/ 1761454 h 1833562"/>
              <a:gd name="connsiteX93" fmla="*/ 562304 w 1800225"/>
              <a:gd name="connsiteY93" fmla="*/ 1696782 h 1833562"/>
              <a:gd name="connsiteX94" fmla="*/ 752861 w 1800225"/>
              <a:gd name="connsiteY94" fmla="*/ 1560665 h 1833562"/>
              <a:gd name="connsiteX95" fmla="*/ 714123 w 1800225"/>
              <a:gd name="connsiteY95" fmla="*/ 1506392 h 1833562"/>
              <a:gd name="connsiteX96" fmla="*/ 500663 w 1800225"/>
              <a:gd name="connsiteY96" fmla="*/ 1658844 h 1833562"/>
              <a:gd name="connsiteX97" fmla="*/ 266767 w 1800225"/>
              <a:gd name="connsiteY97" fmla="*/ 1514893 h 1833562"/>
              <a:gd name="connsiteX98" fmla="*/ 266767 w 1800225"/>
              <a:gd name="connsiteY98" fmla="*/ 1252363 h 1833562"/>
              <a:gd name="connsiteX99" fmla="*/ 417252 w 1800225"/>
              <a:gd name="connsiteY99" fmla="*/ 1162055 h 1833562"/>
              <a:gd name="connsiteX100" fmla="*/ 382948 w 1800225"/>
              <a:gd name="connsiteY100" fmla="*/ 1104882 h 1833562"/>
              <a:gd name="connsiteX101" fmla="*/ 231962 w 1800225"/>
              <a:gd name="connsiteY101" fmla="*/ 1195493 h 1833562"/>
              <a:gd name="connsiteX102" fmla="*/ 66742 w 1800225"/>
              <a:gd name="connsiteY102" fmla="*/ 1112883 h 1833562"/>
              <a:gd name="connsiteX103" fmla="*/ 66708 w 1800225"/>
              <a:gd name="connsiteY103" fmla="*/ 920695 h 1833562"/>
              <a:gd name="connsiteX104" fmla="*/ 248331 w 1800225"/>
              <a:gd name="connsiteY104" fmla="*/ 829917 h 1833562"/>
              <a:gd name="connsiteX105" fmla="*/ 218527 w 1800225"/>
              <a:gd name="connsiteY105" fmla="*/ 770276 h 1833562"/>
              <a:gd name="connsiteX106" fmla="*/ 66708 w 1800225"/>
              <a:gd name="connsiteY106" fmla="*/ 846152 h 1833562"/>
              <a:gd name="connsiteX107" fmla="*/ 66742 w 1800225"/>
              <a:gd name="connsiteY107" fmla="*/ 719440 h 1833562"/>
              <a:gd name="connsiteX108" fmla="*/ 265467 w 1800225"/>
              <a:gd name="connsiteY108" fmla="*/ 605892 h 1833562"/>
              <a:gd name="connsiteX109" fmla="*/ 433454 w 1800225"/>
              <a:gd name="connsiteY109" fmla="*/ 717406 h 1833562"/>
              <a:gd name="connsiteX110" fmla="*/ 433454 w 1800225"/>
              <a:gd name="connsiteY110" fmla="*/ 882790 h 1833562"/>
              <a:gd name="connsiteX111" fmla="*/ 248331 w 1800225"/>
              <a:gd name="connsiteY111" fmla="*/ 1005702 h 1833562"/>
              <a:gd name="connsiteX112" fmla="*/ 285202 w 1800225"/>
              <a:gd name="connsiteY112" fmla="*/ 1061243 h 1833562"/>
              <a:gd name="connsiteX113" fmla="*/ 465325 w 1800225"/>
              <a:gd name="connsiteY113" fmla="*/ 941631 h 1833562"/>
              <a:gd name="connsiteX114" fmla="*/ 600142 w 1800225"/>
              <a:gd name="connsiteY114" fmla="*/ 1049475 h 1833562"/>
              <a:gd name="connsiteX115" fmla="*/ 600142 w 1800225"/>
              <a:gd name="connsiteY115" fmla="*/ 1222230 h 1833562"/>
              <a:gd name="connsiteX116" fmla="*/ 446456 w 1800225"/>
              <a:gd name="connsiteY116" fmla="*/ 1340408 h 1833562"/>
              <a:gd name="connsiteX117" fmla="*/ 487094 w 1800225"/>
              <a:gd name="connsiteY117" fmla="*/ 1393248 h 1833562"/>
              <a:gd name="connsiteX118" fmla="*/ 866875 w 1800225"/>
              <a:gd name="connsiteY118" fmla="*/ 1101148 h 1833562"/>
              <a:gd name="connsiteX119" fmla="*/ 866875 w 1800225"/>
              <a:gd name="connsiteY119" fmla="*/ 1647509 h 1833562"/>
              <a:gd name="connsiteX120" fmla="*/ 667417 w 1800225"/>
              <a:gd name="connsiteY120" fmla="*/ 1761454 h 1833562"/>
              <a:gd name="connsiteX121" fmla="*/ 1783423 w 1800225"/>
              <a:gd name="connsiteY121" fmla="*/ 671167 h 1833562"/>
              <a:gd name="connsiteX122" fmla="*/ 1566929 w 1800225"/>
              <a:gd name="connsiteY122" fmla="*/ 547418 h 1833562"/>
              <a:gd name="connsiteX123" fmla="*/ 1566929 w 1800225"/>
              <a:gd name="connsiteY123" fmla="*/ 300058 h 1833562"/>
              <a:gd name="connsiteX124" fmla="*/ 1552061 w 1800225"/>
              <a:gd name="connsiteY124" fmla="*/ 272321 h 1833562"/>
              <a:gd name="connsiteX125" fmla="*/ 1152011 w 1800225"/>
              <a:gd name="connsiteY125" fmla="*/ 5626 h 1833562"/>
              <a:gd name="connsiteX126" fmla="*/ 1116873 w 1800225"/>
              <a:gd name="connsiteY126" fmla="*/ 4492 h 1833562"/>
              <a:gd name="connsiteX127" fmla="*/ 900246 w 1800225"/>
              <a:gd name="connsiteY127" fmla="*/ 129506 h 1833562"/>
              <a:gd name="connsiteX128" fmla="*/ 683485 w 1800225"/>
              <a:gd name="connsiteY128" fmla="*/ 4492 h 1833562"/>
              <a:gd name="connsiteX129" fmla="*/ 650015 w 1800225"/>
              <a:gd name="connsiteY129" fmla="*/ 4559 h 1833562"/>
              <a:gd name="connsiteX130" fmla="*/ 249965 w 1800225"/>
              <a:gd name="connsiteY130" fmla="*/ 237920 h 1833562"/>
              <a:gd name="connsiteX131" fmla="*/ 233429 w 1800225"/>
              <a:gd name="connsiteY131" fmla="*/ 266720 h 1833562"/>
              <a:gd name="connsiteX132" fmla="*/ 233429 w 1800225"/>
              <a:gd name="connsiteY132" fmla="*/ 547418 h 1833562"/>
              <a:gd name="connsiteX133" fmla="*/ 16869 w 1800225"/>
              <a:gd name="connsiteY133" fmla="*/ 671167 h 1833562"/>
              <a:gd name="connsiteX134" fmla="*/ 67 w 1800225"/>
              <a:gd name="connsiteY134" fmla="*/ 700104 h 1833562"/>
              <a:gd name="connsiteX135" fmla="*/ 67 w 1800225"/>
              <a:gd name="connsiteY135" fmla="*/ 714006 h 1833562"/>
              <a:gd name="connsiteX136" fmla="*/ 0 w 1800225"/>
              <a:gd name="connsiteY136" fmla="*/ 716073 h 1833562"/>
              <a:gd name="connsiteX137" fmla="*/ 0 w 1800225"/>
              <a:gd name="connsiteY137" fmla="*/ 1078912 h 1833562"/>
              <a:gd name="connsiteX138" fmla="*/ 67 w 1800225"/>
              <a:gd name="connsiteY138" fmla="*/ 1080878 h 1833562"/>
              <a:gd name="connsiteX139" fmla="*/ 67 w 1800225"/>
              <a:gd name="connsiteY139" fmla="*/ 1133485 h 1833562"/>
              <a:gd name="connsiteX140" fmla="*/ 18502 w 1800225"/>
              <a:gd name="connsiteY140" fmla="*/ 1163289 h 1833562"/>
              <a:gd name="connsiteX141" fmla="*/ 200092 w 1800225"/>
              <a:gd name="connsiteY141" fmla="*/ 1254097 h 1833562"/>
              <a:gd name="connsiteX142" fmla="*/ 200092 w 1800225"/>
              <a:gd name="connsiteY142" fmla="*/ 1533528 h 1833562"/>
              <a:gd name="connsiteX143" fmla="*/ 215927 w 1800225"/>
              <a:gd name="connsiteY143" fmla="*/ 1561899 h 1833562"/>
              <a:gd name="connsiteX144" fmla="*/ 649314 w 1800225"/>
              <a:gd name="connsiteY144" fmla="*/ 1828595 h 1833562"/>
              <a:gd name="connsiteX145" fmla="*/ 666817 w 1800225"/>
              <a:gd name="connsiteY145" fmla="*/ 1833563 h 1833562"/>
              <a:gd name="connsiteX146" fmla="*/ 683352 w 1800225"/>
              <a:gd name="connsiteY146" fmla="*/ 1829162 h 1833562"/>
              <a:gd name="connsiteX147" fmla="*/ 900212 w 1800225"/>
              <a:gd name="connsiteY147" fmla="*/ 1705283 h 1833562"/>
              <a:gd name="connsiteX148" fmla="*/ 1117006 w 1800225"/>
              <a:gd name="connsiteY148" fmla="*/ 1829162 h 1833562"/>
              <a:gd name="connsiteX149" fmla="*/ 1151011 w 1800225"/>
              <a:gd name="connsiteY149" fmla="*/ 1828595 h 1833562"/>
              <a:gd name="connsiteX150" fmla="*/ 1584398 w 1800225"/>
              <a:gd name="connsiteY150" fmla="*/ 1561899 h 1833562"/>
              <a:gd name="connsiteX151" fmla="*/ 1600267 w 1800225"/>
              <a:gd name="connsiteY151" fmla="*/ 1533528 h 1833562"/>
              <a:gd name="connsiteX152" fmla="*/ 1600267 w 1800225"/>
              <a:gd name="connsiteY152" fmla="*/ 1254097 h 1833562"/>
              <a:gd name="connsiteX153" fmla="*/ 1781789 w 1800225"/>
              <a:gd name="connsiteY153" fmla="*/ 1163289 h 1833562"/>
              <a:gd name="connsiteX154" fmla="*/ 1800225 w 1800225"/>
              <a:gd name="connsiteY154" fmla="*/ 1133485 h 1833562"/>
              <a:gd name="connsiteX155" fmla="*/ 1800225 w 1800225"/>
              <a:gd name="connsiteY155" fmla="*/ 700104 h 1833562"/>
              <a:gd name="connsiteX156" fmla="*/ 1783423 w 1800225"/>
              <a:gd name="connsiteY156" fmla="*/ 671167 h 1833562"/>
              <a:gd name="connsiteX157" fmla="*/ 1783423 w 1800225"/>
              <a:gd name="connsiteY157" fmla="*/ 671167 h 183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800225" h="1833562">
                <a:moveTo>
                  <a:pt x="1367971" y="434508"/>
                </a:moveTo>
                <a:cubicBezTo>
                  <a:pt x="1367971" y="453177"/>
                  <a:pt x="1352769" y="468379"/>
                  <a:pt x="1334067" y="468379"/>
                </a:cubicBezTo>
                <a:cubicBezTo>
                  <a:pt x="1315431" y="468379"/>
                  <a:pt x="1300229" y="453177"/>
                  <a:pt x="1300229" y="434508"/>
                </a:cubicBezTo>
                <a:cubicBezTo>
                  <a:pt x="1300229" y="415839"/>
                  <a:pt x="1315431" y="400637"/>
                  <a:pt x="1334067" y="400637"/>
                </a:cubicBezTo>
                <a:cubicBezTo>
                  <a:pt x="1352769" y="400637"/>
                  <a:pt x="1367971" y="415839"/>
                  <a:pt x="1367971" y="434508"/>
                </a:cubicBezTo>
                <a:lnTo>
                  <a:pt x="1367971" y="434508"/>
                </a:lnTo>
                <a:close/>
                <a:moveTo>
                  <a:pt x="1166879" y="766776"/>
                </a:moveTo>
                <a:cubicBezTo>
                  <a:pt x="1166879" y="748407"/>
                  <a:pt x="1181814" y="733442"/>
                  <a:pt x="1200217" y="733442"/>
                </a:cubicBezTo>
                <a:cubicBezTo>
                  <a:pt x="1218619" y="733442"/>
                  <a:pt x="1233554" y="748407"/>
                  <a:pt x="1233554" y="766776"/>
                </a:cubicBezTo>
                <a:cubicBezTo>
                  <a:pt x="1233554" y="785145"/>
                  <a:pt x="1218619" y="800113"/>
                  <a:pt x="1200217" y="800113"/>
                </a:cubicBezTo>
                <a:cubicBezTo>
                  <a:pt x="1181814" y="800113"/>
                  <a:pt x="1166879" y="785145"/>
                  <a:pt x="1166879" y="766776"/>
                </a:cubicBezTo>
                <a:lnTo>
                  <a:pt x="1166879" y="766776"/>
                </a:lnTo>
                <a:close/>
                <a:moveTo>
                  <a:pt x="1166879" y="1400182"/>
                </a:moveTo>
                <a:cubicBezTo>
                  <a:pt x="1166879" y="1381813"/>
                  <a:pt x="1181814" y="1366844"/>
                  <a:pt x="1200217" y="1366844"/>
                </a:cubicBezTo>
                <a:cubicBezTo>
                  <a:pt x="1218619" y="1366844"/>
                  <a:pt x="1233554" y="1381813"/>
                  <a:pt x="1233554" y="1400182"/>
                </a:cubicBezTo>
                <a:cubicBezTo>
                  <a:pt x="1233554" y="1418551"/>
                  <a:pt x="1218619" y="1433519"/>
                  <a:pt x="1200217" y="1433519"/>
                </a:cubicBezTo>
                <a:cubicBezTo>
                  <a:pt x="1181814" y="1433519"/>
                  <a:pt x="1166879" y="1418551"/>
                  <a:pt x="1166879" y="1400182"/>
                </a:cubicBezTo>
                <a:lnTo>
                  <a:pt x="1166879" y="1400182"/>
                </a:lnTo>
                <a:close/>
                <a:moveTo>
                  <a:pt x="1500254" y="966801"/>
                </a:moveTo>
                <a:cubicBezTo>
                  <a:pt x="1500254" y="985167"/>
                  <a:pt x="1485319" y="1000135"/>
                  <a:pt x="1466917" y="1000135"/>
                </a:cubicBezTo>
                <a:cubicBezTo>
                  <a:pt x="1448514" y="1000135"/>
                  <a:pt x="1433579" y="985167"/>
                  <a:pt x="1433579" y="966801"/>
                </a:cubicBezTo>
                <a:cubicBezTo>
                  <a:pt x="1433579" y="948432"/>
                  <a:pt x="1448514" y="933463"/>
                  <a:pt x="1466917" y="933463"/>
                </a:cubicBezTo>
                <a:cubicBezTo>
                  <a:pt x="1485319" y="933463"/>
                  <a:pt x="1500254" y="948432"/>
                  <a:pt x="1500254" y="966801"/>
                </a:cubicBezTo>
                <a:lnTo>
                  <a:pt x="1500254" y="966801"/>
                </a:lnTo>
                <a:close/>
                <a:moveTo>
                  <a:pt x="1733550" y="1075878"/>
                </a:moveTo>
                <a:lnTo>
                  <a:pt x="1565629" y="979536"/>
                </a:lnTo>
                <a:cubicBezTo>
                  <a:pt x="1566162" y="975335"/>
                  <a:pt x="1566929" y="971168"/>
                  <a:pt x="1566929" y="966801"/>
                </a:cubicBezTo>
                <a:cubicBezTo>
                  <a:pt x="1566929" y="911661"/>
                  <a:pt x="1522057" y="866788"/>
                  <a:pt x="1466917" y="866788"/>
                </a:cubicBezTo>
                <a:cubicBezTo>
                  <a:pt x="1411743" y="866788"/>
                  <a:pt x="1366904" y="911661"/>
                  <a:pt x="1366904" y="966801"/>
                </a:cubicBezTo>
                <a:cubicBezTo>
                  <a:pt x="1366904" y="1021938"/>
                  <a:pt x="1411743" y="1066810"/>
                  <a:pt x="1466917" y="1066810"/>
                </a:cubicBezTo>
                <a:cubicBezTo>
                  <a:pt x="1493553" y="1066810"/>
                  <a:pt x="1517623" y="1056175"/>
                  <a:pt x="1535559" y="1039173"/>
                </a:cubicBezTo>
                <a:lnTo>
                  <a:pt x="1696412" y="1131452"/>
                </a:lnTo>
                <a:lnTo>
                  <a:pt x="1552027" y="1203661"/>
                </a:lnTo>
                <a:cubicBezTo>
                  <a:pt x="1540726" y="1209328"/>
                  <a:pt x="1533592" y="1220863"/>
                  <a:pt x="1533592" y="1233494"/>
                </a:cubicBezTo>
                <a:lnTo>
                  <a:pt x="1533592" y="1514893"/>
                </a:lnTo>
                <a:lnTo>
                  <a:pt x="1132908" y="1761454"/>
                </a:lnTo>
                <a:lnTo>
                  <a:pt x="933550" y="1647543"/>
                </a:lnTo>
                <a:lnTo>
                  <a:pt x="933550" y="1433519"/>
                </a:lnTo>
                <a:lnTo>
                  <a:pt x="1106338" y="1433519"/>
                </a:lnTo>
                <a:cubicBezTo>
                  <a:pt x="1120140" y="1472221"/>
                  <a:pt x="1156811" y="1500191"/>
                  <a:pt x="1200217" y="1500191"/>
                </a:cubicBezTo>
                <a:cubicBezTo>
                  <a:pt x="1255357" y="1500191"/>
                  <a:pt x="1300229" y="1455322"/>
                  <a:pt x="1300229" y="1400182"/>
                </a:cubicBezTo>
                <a:cubicBezTo>
                  <a:pt x="1300229" y="1345008"/>
                  <a:pt x="1255357" y="1300169"/>
                  <a:pt x="1200217" y="1300169"/>
                </a:cubicBezTo>
                <a:cubicBezTo>
                  <a:pt x="1156811" y="1300169"/>
                  <a:pt x="1120140" y="1328106"/>
                  <a:pt x="1106338" y="1366844"/>
                </a:cubicBezTo>
                <a:lnTo>
                  <a:pt x="933550" y="1366844"/>
                </a:lnTo>
                <a:lnTo>
                  <a:pt x="933550" y="900126"/>
                </a:lnTo>
                <a:cubicBezTo>
                  <a:pt x="933550" y="888424"/>
                  <a:pt x="927383" y="877556"/>
                  <a:pt x="917348" y="871522"/>
                </a:cubicBezTo>
                <a:lnTo>
                  <a:pt x="750627" y="771510"/>
                </a:lnTo>
                <a:lnTo>
                  <a:pt x="716323" y="828684"/>
                </a:lnTo>
                <a:lnTo>
                  <a:pt x="866875" y="918995"/>
                </a:lnTo>
                <a:lnTo>
                  <a:pt x="866875" y="1017037"/>
                </a:lnTo>
                <a:lnTo>
                  <a:pt x="666817" y="1170923"/>
                </a:lnTo>
                <a:lnTo>
                  <a:pt x="666817" y="1033473"/>
                </a:lnTo>
                <a:cubicBezTo>
                  <a:pt x="666817" y="1023338"/>
                  <a:pt x="662216" y="1013737"/>
                  <a:pt x="654315" y="1007436"/>
                </a:cubicBezTo>
                <a:lnTo>
                  <a:pt x="500129" y="884091"/>
                </a:lnTo>
                <a:lnTo>
                  <a:pt x="500129" y="717940"/>
                </a:lnTo>
                <a:lnTo>
                  <a:pt x="685286" y="594491"/>
                </a:lnTo>
                <a:cubicBezTo>
                  <a:pt x="694587" y="588290"/>
                  <a:pt x="700154" y="577889"/>
                  <a:pt x="700154" y="566754"/>
                </a:cubicBezTo>
                <a:lnTo>
                  <a:pt x="700154" y="366733"/>
                </a:lnTo>
                <a:lnTo>
                  <a:pt x="633479" y="366733"/>
                </a:lnTo>
                <a:lnTo>
                  <a:pt x="633479" y="548919"/>
                </a:lnTo>
                <a:lnTo>
                  <a:pt x="467158" y="659766"/>
                </a:lnTo>
                <a:lnTo>
                  <a:pt x="300104" y="548852"/>
                </a:lnTo>
                <a:lnTo>
                  <a:pt x="300104" y="285856"/>
                </a:lnTo>
                <a:lnTo>
                  <a:pt x="466792" y="188647"/>
                </a:lnTo>
                <a:lnTo>
                  <a:pt x="466792" y="466745"/>
                </a:lnTo>
                <a:lnTo>
                  <a:pt x="533467" y="466745"/>
                </a:lnTo>
                <a:lnTo>
                  <a:pt x="533467" y="149742"/>
                </a:lnTo>
                <a:lnTo>
                  <a:pt x="666917" y="71900"/>
                </a:lnTo>
                <a:lnTo>
                  <a:pt x="866808" y="187213"/>
                </a:lnTo>
                <a:lnTo>
                  <a:pt x="866842" y="600092"/>
                </a:lnTo>
                <a:cubicBezTo>
                  <a:pt x="866842" y="612060"/>
                  <a:pt x="873243" y="623095"/>
                  <a:pt x="883644" y="629029"/>
                </a:cubicBezTo>
                <a:lnTo>
                  <a:pt x="1101538" y="753541"/>
                </a:lnTo>
                <a:cubicBezTo>
                  <a:pt x="1100938" y="757908"/>
                  <a:pt x="1100204" y="762242"/>
                  <a:pt x="1100204" y="766776"/>
                </a:cubicBezTo>
                <a:cubicBezTo>
                  <a:pt x="1100204" y="821916"/>
                  <a:pt x="1145043" y="866788"/>
                  <a:pt x="1200217" y="866788"/>
                </a:cubicBezTo>
                <a:cubicBezTo>
                  <a:pt x="1255357" y="866788"/>
                  <a:pt x="1300229" y="821916"/>
                  <a:pt x="1300229" y="766776"/>
                </a:cubicBezTo>
                <a:cubicBezTo>
                  <a:pt x="1300229" y="711639"/>
                  <a:pt x="1255357" y="666767"/>
                  <a:pt x="1200217" y="666767"/>
                </a:cubicBezTo>
                <a:cubicBezTo>
                  <a:pt x="1173747" y="666767"/>
                  <a:pt x="1149810" y="677268"/>
                  <a:pt x="1131908" y="694103"/>
                </a:cubicBezTo>
                <a:lnTo>
                  <a:pt x="933517" y="580723"/>
                </a:lnTo>
                <a:lnTo>
                  <a:pt x="933483" y="187280"/>
                </a:lnTo>
                <a:lnTo>
                  <a:pt x="1132275" y="72566"/>
                </a:lnTo>
                <a:lnTo>
                  <a:pt x="1500254" y="317893"/>
                </a:lnTo>
                <a:lnTo>
                  <a:pt x="1500254" y="400070"/>
                </a:lnTo>
                <a:lnTo>
                  <a:pt x="1428545" y="400070"/>
                </a:lnTo>
                <a:cubicBezTo>
                  <a:pt x="1414477" y="361532"/>
                  <a:pt x="1377439" y="333962"/>
                  <a:pt x="1334067" y="333962"/>
                </a:cubicBezTo>
                <a:cubicBezTo>
                  <a:pt x="1278627" y="333962"/>
                  <a:pt x="1233554" y="379067"/>
                  <a:pt x="1233554" y="434508"/>
                </a:cubicBezTo>
                <a:cubicBezTo>
                  <a:pt x="1233554" y="489948"/>
                  <a:pt x="1278627" y="535050"/>
                  <a:pt x="1334067" y="535050"/>
                </a:cubicBezTo>
                <a:cubicBezTo>
                  <a:pt x="1378272" y="535050"/>
                  <a:pt x="1415877" y="506413"/>
                  <a:pt x="1429345" y="466745"/>
                </a:cubicBezTo>
                <a:lnTo>
                  <a:pt x="1500254" y="466745"/>
                </a:lnTo>
                <a:lnTo>
                  <a:pt x="1500254" y="566754"/>
                </a:lnTo>
                <a:cubicBezTo>
                  <a:pt x="1500254" y="578722"/>
                  <a:pt x="1506655" y="589757"/>
                  <a:pt x="1517056" y="595691"/>
                </a:cubicBezTo>
                <a:lnTo>
                  <a:pt x="1733550" y="719440"/>
                </a:lnTo>
                <a:lnTo>
                  <a:pt x="1733550" y="1075878"/>
                </a:lnTo>
                <a:close/>
                <a:moveTo>
                  <a:pt x="667417" y="1761454"/>
                </a:moveTo>
                <a:lnTo>
                  <a:pt x="562304" y="1696782"/>
                </a:lnTo>
                <a:lnTo>
                  <a:pt x="752861" y="1560665"/>
                </a:lnTo>
                <a:lnTo>
                  <a:pt x="714123" y="1506392"/>
                </a:lnTo>
                <a:lnTo>
                  <a:pt x="500663" y="1658844"/>
                </a:lnTo>
                <a:lnTo>
                  <a:pt x="266767" y="1514893"/>
                </a:lnTo>
                <a:lnTo>
                  <a:pt x="266767" y="1252363"/>
                </a:lnTo>
                <a:lnTo>
                  <a:pt x="417252" y="1162055"/>
                </a:lnTo>
                <a:lnTo>
                  <a:pt x="382948" y="1104882"/>
                </a:lnTo>
                <a:lnTo>
                  <a:pt x="231962" y="1195493"/>
                </a:lnTo>
                <a:lnTo>
                  <a:pt x="66742" y="1112883"/>
                </a:lnTo>
                <a:lnTo>
                  <a:pt x="66708" y="920695"/>
                </a:lnTo>
                <a:lnTo>
                  <a:pt x="248331" y="829917"/>
                </a:lnTo>
                <a:lnTo>
                  <a:pt x="218527" y="770276"/>
                </a:lnTo>
                <a:lnTo>
                  <a:pt x="66708" y="846152"/>
                </a:lnTo>
                <a:lnTo>
                  <a:pt x="66742" y="719440"/>
                </a:lnTo>
                <a:lnTo>
                  <a:pt x="265467" y="605892"/>
                </a:lnTo>
                <a:lnTo>
                  <a:pt x="433454" y="717406"/>
                </a:lnTo>
                <a:lnTo>
                  <a:pt x="433454" y="882790"/>
                </a:lnTo>
                <a:lnTo>
                  <a:pt x="248331" y="1005702"/>
                </a:lnTo>
                <a:lnTo>
                  <a:pt x="285202" y="1061243"/>
                </a:lnTo>
                <a:lnTo>
                  <a:pt x="465325" y="941631"/>
                </a:lnTo>
                <a:lnTo>
                  <a:pt x="600142" y="1049475"/>
                </a:lnTo>
                <a:lnTo>
                  <a:pt x="600142" y="1222230"/>
                </a:lnTo>
                <a:lnTo>
                  <a:pt x="446456" y="1340408"/>
                </a:lnTo>
                <a:lnTo>
                  <a:pt x="487094" y="1393248"/>
                </a:lnTo>
                <a:lnTo>
                  <a:pt x="866875" y="1101148"/>
                </a:lnTo>
                <a:lnTo>
                  <a:pt x="866875" y="1647509"/>
                </a:lnTo>
                <a:lnTo>
                  <a:pt x="667417" y="1761454"/>
                </a:lnTo>
                <a:close/>
                <a:moveTo>
                  <a:pt x="1783423" y="671167"/>
                </a:moveTo>
                <a:lnTo>
                  <a:pt x="1566929" y="547418"/>
                </a:lnTo>
                <a:lnTo>
                  <a:pt x="1566929" y="300058"/>
                </a:lnTo>
                <a:cubicBezTo>
                  <a:pt x="1566929" y="288889"/>
                  <a:pt x="1561362" y="278488"/>
                  <a:pt x="1552061" y="272321"/>
                </a:cubicBezTo>
                <a:lnTo>
                  <a:pt x="1152011" y="5626"/>
                </a:lnTo>
                <a:cubicBezTo>
                  <a:pt x="1141476" y="-1375"/>
                  <a:pt x="1127874" y="-1842"/>
                  <a:pt x="1116873" y="4492"/>
                </a:cubicBezTo>
                <a:lnTo>
                  <a:pt x="900246" y="129506"/>
                </a:lnTo>
                <a:lnTo>
                  <a:pt x="683485" y="4492"/>
                </a:lnTo>
                <a:cubicBezTo>
                  <a:pt x="673084" y="-1508"/>
                  <a:pt x="660316" y="-1508"/>
                  <a:pt x="650015" y="4559"/>
                </a:cubicBezTo>
                <a:lnTo>
                  <a:pt x="249965" y="237920"/>
                </a:lnTo>
                <a:cubicBezTo>
                  <a:pt x="239697" y="243887"/>
                  <a:pt x="233429" y="254852"/>
                  <a:pt x="233429" y="266720"/>
                </a:cubicBezTo>
                <a:lnTo>
                  <a:pt x="233429" y="547418"/>
                </a:lnTo>
                <a:lnTo>
                  <a:pt x="16869" y="671167"/>
                </a:lnTo>
                <a:cubicBezTo>
                  <a:pt x="6467" y="677068"/>
                  <a:pt x="67" y="688136"/>
                  <a:pt x="67" y="700104"/>
                </a:cubicBezTo>
                <a:lnTo>
                  <a:pt x="67" y="714006"/>
                </a:lnTo>
                <a:cubicBezTo>
                  <a:pt x="33" y="714706"/>
                  <a:pt x="0" y="715373"/>
                  <a:pt x="0" y="716073"/>
                </a:cubicBezTo>
                <a:lnTo>
                  <a:pt x="0" y="1078912"/>
                </a:lnTo>
                <a:cubicBezTo>
                  <a:pt x="0" y="1079578"/>
                  <a:pt x="33" y="1080245"/>
                  <a:pt x="67" y="1080878"/>
                </a:cubicBezTo>
                <a:lnTo>
                  <a:pt x="67" y="1133485"/>
                </a:lnTo>
                <a:cubicBezTo>
                  <a:pt x="67" y="1146120"/>
                  <a:pt x="7201" y="1157655"/>
                  <a:pt x="18502" y="1163289"/>
                </a:cubicBezTo>
                <a:lnTo>
                  <a:pt x="200092" y="1254097"/>
                </a:lnTo>
                <a:lnTo>
                  <a:pt x="200092" y="1533528"/>
                </a:lnTo>
                <a:cubicBezTo>
                  <a:pt x="200092" y="1545097"/>
                  <a:pt x="206059" y="1555831"/>
                  <a:pt x="215927" y="1561899"/>
                </a:cubicBezTo>
                <a:lnTo>
                  <a:pt x="649314" y="1828595"/>
                </a:lnTo>
                <a:cubicBezTo>
                  <a:pt x="654682" y="1831896"/>
                  <a:pt x="660749" y="1833563"/>
                  <a:pt x="666817" y="1833563"/>
                </a:cubicBezTo>
                <a:cubicBezTo>
                  <a:pt x="672517" y="1833563"/>
                  <a:pt x="678218" y="1832096"/>
                  <a:pt x="683352" y="1829162"/>
                </a:cubicBezTo>
                <a:lnTo>
                  <a:pt x="900212" y="1705283"/>
                </a:lnTo>
                <a:lnTo>
                  <a:pt x="1117006" y="1829162"/>
                </a:lnTo>
                <a:cubicBezTo>
                  <a:pt x="1127508" y="1835196"/>
                  <a:pt x="1140576" y="1834963"/>
                  <a:pt x="1151011" y="1828595"/>
                </a:cubicBezTo>
                <a:lnTo>
                  <a:pt x="1584398" y="1561899"/>
                </a:lnTo>
                <a:cubicBezTo>
                  <a:pt x="1594266" y="1555831"/>
                  <a:pt x="1600267" y="1545097"/>
                  <a:pt x="1600267" y="1533528"/>
                </a:cubicBezTo>
                <a:lnTo>
                  <a:pt x="1600267" y="1254097"/>
                </a:lnTo>
                <a:lnTo>
                  <a:pt x="1781789" y="1163289"/>
                </a:lnTo>
                <a:cubicBezTo>
                  <a:pt x="1793091" y="1157655"/>
                  <a:pt x="1800225" y="1146120"/>
                  <a:pt x="1800225" y="1133485"/>
                </a:cubicBezTo>
                <a:lnTo>
                  <a:pt x="1800225" y="700104"/>
                </a:lnTo>
                <a:cubicBezTo>
                  <a:pt x="1800225" y="688136"/>
                  <a:pt x="1793791" y="677101"/>
                  <a:pt x="1783423" y="671167"/>
                </a:cubicBezTo>
                <a:lnTo>
                  <a:pt x="1783423" y="671167"/>
                </a:lnTo>
                <a:close/>
              </a:path>
            </a:pathLst>
          </a:custGeom>
          <a:solidFill>
            <a:schemeClr val="tx1"/>
          </a:solidFill>
          <a:ln w="33338" cap="flat">
            <a:noFill/>
            <a:prstDash val="solid"/>
            <a:miter/>
          </a:ln>
        </p:spPr>
        <p:txBody>
          <a:bodyPr rtlCol="0" anchor="ctr"/>
          <a:lstStyle/>
          <a:p>
            <a:pPr marL="0" marR="0" lvl="0" indent="0" algn="ctr" defTabSz="27093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mazon Ember Display"/>
              <a:ea typeface="+mn-ea"/>
              <a:cs typeface="+mn-cs"/>
            </a:endParaRPr>
          </a:p>
        </p:txBody>
      </p:sp>
      <p:sp>
        <p:nvSpPr>
          <p:cNvPr id="44" name="Rectangle 43">
            <a:extLst>
              <a:ext uri="{FF2B5EF4-FFF2-40B4-BE49-F238E27FC236}">
                <a16:creationId xmlns:a16="http://schemas.microsoft.com/office/drawing/2014/main" id="{72493991-3177-7175-B3BE-E00B75326EEB}"/>
              </a:ext>
            </a:extLst>
          </p:cNvPr>
          <p:cNvSpPr/>
          <p:nvPr/>
        </p:nvSpPr>
        <p:spPr>
          <a:xfrm>
            <a:off x="7706163" y="3611232"/>
            <a:ext cx="1287799"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MACHINE LEARNING &amp; ARTIFICIAL</a:t>
            </a:r>
            <a:r>
              <a:rPr kumimoji="0" lang="en-US" sz="900" b="1" i="0" u="none" strike="noStrike" kern="1200" cap="none" spc="178" normalizeH="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 INTELLIGENCE</a:t>
            </a:r>
            <a:endParaRPr kumimoji="0" lang="en-US" sz="900" b="0" i="0" u="none" strike="noStrike" kern="1200" cap="none" spc="178"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endParaRPr>
          </a:p>
        </p:txBody>
      </p:sp>
      <p:sp>
        <p:nvSpPr>
          <p:cNvPr id="45" name="Rectangle 44">
            <a:extLst>
              <a:ext uri="{FF2B5EF4-FFF2-40B4-BE49-F238E27FC236}">
                <a16:creationId xmlns:a16="http://schemas.microsoft.com/office/drawing/2014/main" id="{6B09BDE4-CC4C-7FAA-6E39-F91AB594E312}"/>
              </a:ext>
            </a:extLst>
          </p:cNvPr>
          <p:cNvSpPr/>
          <p:nvPr/>
        </p:nvSpPr>
        <p:spPr>
          <a:xfrm>
            <a:off x="7848829" y="4668874"/>
            <a:ext cx="103941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b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SageMaker</a:t>
            </a:r>
          </a:p>
        </p:txBody>
      </p:sp>
      <p:sp>
        <p:nvSpPr>
          <p:cNvPr id="46" name="Rectangle 45">
            <a:extLst>
              <a:ext uri="{FF2B5EF4-FFF2-40B4-BE49-F238E27FC236}">
                <a16:creationId xmlns:a16="http://schemas.microsoft.com/office/drawing/2014/main" id="{ABE9A985-4325-A589-0816-4D1E45C1B689}"/>
              </a:ext>
            </a:extLst>
          </p:cNvPr>
          <p:cNvSpPr/>
          <p:nvPr/>
        </p:nvSpPr>
        <p:spPr>
          <a:xfrm>
            <a:off x="8279218" y="1864884"/>
            <a:ext cx="1224535"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78" normalizeH="0" baseline="0" noProof="0" dirty="0">
                <a:ln>
                  <a:noFill/>
                </a:ln>
                <a:solidFill>
                  <a:srgbClr val="000000"/>
                </a:solidFill>
                <a:effectLst/>
                <a:uLnTx/>
                <a:uFillTx/>
                <a:latin typeface="Amazon Ember Display"/>
                <a:ea typeface="Amazon Ember Display" panose="020F0603020204020204" pitchFamily="34" charset="0"/>
                <a:cs typeface="Amazon Ember Display" panose="020F0603020204020204" pitchFamily="34" charset="0"/>
              </a:rPr>
              <a:t>ANALYTICS</a:t>
            </a:r>
            <a:endParaRPr kumimoji="0" lang="en-US" sz="900" b="0" i="0" u="none" strike="noStrike" kern="1200" cap="none" spc="178"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endParaRPr>
          </a:p>
        </p:txBody>
      </p:sp>
      <p:sp>
        <p:nvSpPr>
          <p:cNvPr id="47" name="Rectangle 46">
            <a:extLst>
              <a:ext uri="{FF2B5EF4-FFF2-40B4-BE49-F238E27FC236}">
                <a16:creationId xmlns:a16="http://schemas.microsoft.com/office/drawing/2014/main" id="{8906B032-A5EB-2D7A-7071-B5F50AA346BB}"/>
              </a:ext>
            </a:extLst>
          </p:cNvPr>
          <p:cNvSpPr/>
          <p:nvPr/>
        </p:nvSpPr>
        <p:spPr>
          <a:xfrm>
            <a:off x="3756747" y="3788690"/>
            <a:ext cx="90843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Amazon </a:t>
            </a:r>
            <a:b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DynamoDB</a:t>
            </a:r>
          </a:p>
        </p:txBody>
      </p:sp>
      <p:sp>
        <p:nvSpPr>
          <p:cNvPr id="48" name="Rectangle 47">
            <a:extLst>
              <a:ext uri="{FF2B5EF4-FFF2-40B4-BE49-F238E27FC236}">
                <a16:creationId xmlns:a16="http://schemas.microsoft.com/office/drawing/2014/main" id="{CAB036E8-65C3-55D9-80EA-1CB0094F9E82}"/>
              </a:ext>
            </a:extLst>
          </p:cNvPr>
          <p:cNvSpPr/>
          <p:nvPr/>
        </p:nvSpPr>
        <p:spPr>
          <a:xfrm>
            <a:off x="7057363" y="3581425"/>
            <a:ext cx="920062"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mazon Ember Display"/>
                <a:ea typeface="Amazon Ember Display Light" panose="020F0403020204020204" pitchFamily="34" charset="0"/>
                <a:cs typeface="Amazon Ember Display Light" panose="020F0403020204020204" pitchFamily="34" charset="0"/>
              </a:rPr>
              <a:t>AWS Glue</a:t>
            </a:r>
          </a:p>
        </p:txBody>
      </p:sp>
      <p:grpSp>
        <p:nvGrpSpPr>
          <p:cNvPr id="49" name="Graphic 36">
            <a:extLst>
              <a:ext uri="{FF2B5EF4-FFF2-40B4-BE49-F238E27FC236}">
                <a16:creationId xmlns:a16="http://schemas.microsoft.com/office/drawing/2014/main" id="{AB67628E-BE6B-97C4-C48C-352B2B0B4D3A}"/>
              </a:ext>
            </a:extLst>
          </p:cNvPr>
          <p:cNvGrpSpPr/>
          <p:nvPr/>
        </p:nvGrpSpPr>
        <p:grpSpPr>
          <a:xfrm>
            <a:off x="4077218" y="3355068"/>
            <a:ext cx="267488" cy="314067"/>
            <a:chOff x="-15457" y="1228403"/>
            <a:chExt cx="411524" cy="483184"/>
          </a:xfrm>
          <a:solidFill>
            <a:schemeClr val="tx1"/>
          </a:solidFill>
        </p:grpSpPr>
        <p:sp>
          <p:nvSpPr>
            <p:cNvPr id="50" name="Freeform: Shape 49">
              <a:extLst>
                <a:ext uri="{FF2B5EF4-FFF2-40B4-BE49-F238E27FC236}">
                  <a16:creationId xmlns:a16="http://schemas.microsoft.com/office/drawing/2014/main" id="{32E5E365-5268-AE46-A671-8ACC006F261C}"/>
                </a:ext>
              </a:extLst>
            </p:cNvPr>
            <p:cNvSpPr/>
            <p:nvPr/>
          </p:nvSpPr>
          <p:spPr>
            <a:xfrm>
              <a:off x="-15457" y="1228403"/>
              <a:ext cx="328943" cy="483184"/>
            </a:xfrm>
            <a:custGeom>
              <a:avLst/>
              <a:gdLst>
                <a:gd name="connsiteX0" fmla="*/ 328872 w 328943"/>
                <a:gd name="connsiteY0" fmla="*/ 270994 h 483185"/>
                <a:gd name="connsiteX1" fmla="*/ 264943 w 328943"/>
                <a:gd name="connsiteY1" fmla="*/ 334825 h 483185"/>
                <a:gd name="connsiteX2" fmla="*/ 298020 w 328943"/>
                <a:gd name="connsiteY2" fmla="*/ 321382 h 483185"/>
                <a:gd name="connsiteX3" fmla="*/ 309529 w 328943"/>
                <a:gd name="connsiteY3" fmla="*/ 338791 h 483185"/>
                <a:gd name="connsiteX4" fmla="*/ 216296 w 328943"/>
                <a:gd name="connsiteY4" fmla="*/ 383569 h 483185"/>
                <a:gd name="connsiteX5" fmla="*/ 164457 w 328943"/>
                <a:gd name="connsiteY5" fmla="*/ 387244 h 483185"/>
                <a:gd name="connsiteX6" fmla="*/ 154786 w 328943"/>
                <a:gd name="connsiteY6" fmla="*/ 387244 h 483185"/>
                <a:gd name="connsiteX7" fmla="*/ 19386 w 328943"/>
                <a:gd name="connsiteY7" fmla="*/ 338887 h 483185"/>
                <a:gd name="connsiteX8" fmla="*/ 30895 w 328943"/>
                <a:gd name="connsiteY8" fmla="*/ 321479 h 483185"/>
                <a:gd name="connsiteX9" fmla="*/ 164457 w 328943"/>
                <a:gd name="connsiteY9" fmla="*/ 348462 h 483185"/>
                <a:gd name="connsiteX10" fmla="*/ 165521 w 328943"/>
                <a:gd name="connsiteY10" fmla="*/ 348462 h 483185"/>
                <a:gd name="connsiteX11" fmla="*/ 170937 w 328943"/>
                <a:gd name="connsiteY11" fmla="*/ 329119 h 483185"/>
                <a:gd name="connsiteX12" fmla="*/ 164457 w 328943"/>
                <a:gd name="connsiteY12" fmla="*/ 329119 h 483185"/>
                <a:gd name="connsiteX13" fmla="*/ 35730 w 328943"/>
                <a:gd name="connsiteY13" fmla="*/ 301942 h 483185"/>
                <a:gd name="connsiteX14" fmla="*/ 19386 w 328943"/>
                <a:gd name="connsiteY14" fmla="*/ 281149 h 483185"/>
                <a:gd name="connsiteX15" fmla="*/ 19386 w 328943"/>
                <a:gd name="connsiteY15" fmla="*/ 236370 h 483185"/>
                <a:gd name="connsiteX16" fmla="*/ 164457 w 328943"/>
                <a:gd name="connsiteY16" fmla="*/ 270800 h 483185"/>
                <a:gd name="connsiteX17" fmla="*/ 187185 w 328943"/>
                <a:gd name="connsiteY17" fmla="*/ 270123 h 483185"/>
                <a:gd name="connsiteX18" fmla="*/ 192698 w 328943"/>
                <a:gd name="connsiteY18" fmla="*/ 250780 h 483185"/>
                <a:gd name="connsiteX19" fmla="*/ 164457 w 328943"/>
                <a:gd name="connsiteY19" fmla="*/ 251748 h 483185"/>
                <a:gd name="connsiteX20" fmla="*/ 19386 w 328943"/>
                <a:gd name="connsiteY20" fmla="*/ 203390 h 483185"/>
                <a:gd name="connsiteX21" fmla="*/ 30895 w 328943"/>
                <a:gd name="connsiteY21" fmla="*/ 185982 h 483185"/>
                <a:gd name="connsiteX22" fmla="*/ 145114 w 328943"/>
                <a:gd name="connsiteY22" fmla="*/ 212482 h 483185"/>
                <a:gd name="connsiteX23" fmla="*/ 145598 w 328943"/>
                <a:gd name="connsiteY23" fmla="*/ 193139 h 483185"/>
                <a:gd name="connsiteX24" fmla="*/ 35730 w 328943"/>
                <a:gd name="connsiteY24" fmla="*/ 166445 h 483185"/>
                <a:gd name="connsiteX25" fmla="*/ 19386 w 328943"/>
                <a:gd name="connsiteY25" fmla="*/ 145652 h 483185"/>
                <a:gd name="connsiteX26" fmla="*/ 19386 w 328943"/>
                <a:gd name="connsiteY26" fmla="*/ 100970 h 483185"/>
                <a:gd name="connsiteX27" fmla="*/ 164457 w 328943"/>
                <a:gd name="connsiteY27" fmla="*/ 135400 h 483185"/>
                <a:gd name="connsiteX28" fmla="*/ 166585 w 328943"/>
                <a:gd name="connsiteY28" fmla="*/ 135400 h 483185"/>
                <a:gd name="connsiteX29" fmla="*/ 176837 w 328943"/>
                <a:gd name="connsiteY29" fmla="*/ 116057 h 483185"/>
                <a:gd name="connsiteX30" fmla="*/ 164457 w 328943"/>
                <a:gd name="connsiteY30" fmla="*/ 116057 h 483185"/>
                <a:gd name="connsiteX31" fmla="*/ 19386 w 328943"/>
                <a:gd name="connsiteY31" fmla="*/ 67700 h 483185"/>
                <a:gd name="connsiteX32" fmla="*/ 164457 w 328943"/>
                <a:gd name="connsiteY32" fmla="*/ 19343 h 483185"/>
                <a:gd name="connsiteX33" fmla="*/ 247438 w 328943"/>
                <a:gd name="connsiteY33" fmla="*/ 29014 h 483185"/>
                <a:gd name="connsiteX34" fmla="*/ 300534 w 328943"/>
                <a:gd name="connsiteY34" fmla="*/ 29014 h 483185"/>
                <a:gd name="connsiteX35" fmla="*/ 164457 w 328943"/>
                <a:gd name="connsiteY35" fmla="*/ 0 h 483185"/>
                <a:gd name="connsiteX36" fmla="*/ 43 w 328943"/>
                <a:gd name="connsiteY36" fmla="*/ 67700 h 483185"/>
                <a:gd name="connsiteX37" fmla="*/ 43 w 328943"/>
                <a:gd name="connsiteY37" fmla="*/ 145555 h 483185"/>
                <a:gd name="connsiteX38" fmla="*/ 14647 w 328943"/>
                <a:gd name="connsiteY38" fmla="*/ 174086 h 483185"/>
                <a:gd name="connsiteX39" fmla="*/ 43 w 328943"/>
                <a:gd name="connsiteY39" fmla="*/ 203100 h 483185"/>
                <a:gd name="connsiteX40" fmla="*/ 43 w 328943"/>
                <a:gd name="connsiteY40" fmla="*/ 280472 h 483185"/>
                <a:gd name="connsiteX41" fmla="*/ 14647 w 328943"/>
                <a:gd name="connsiteY41" fmla="*/ 309486 h 483185"/>
                <a:gd name="connsiteX42" fmla="*/ 43 w 328943"/>
                <a:gd name="connsiteY42" fmla="*/ 338500 h 483185"/>
                <a:gd name="connsiteX43" fmla="*/ 43 w 328943"/>
                <a:gd name="connsiteY43" fmla="*/ 415872 h 483185"/>
                <a:gd name="connsiteX44" fmla="*/ 43 w 328943"/>
                <a:gd name="connsiteY44" fmla="*/ 417903 h 483185"/>
                <a:gd name="connsiteX45" fmla="*/ 164457 w 328943"/>
                <a:gd name="connsiteY45" fmla="*/ 483185 h 483185"/>
                <a:gd name="connsiteX46" fmla="*/ 328872 w 328943"/>
                <a:gd name="connsiteY46" fmla="*/ 417710 h 483185"/>
                <a:gd name="connsiteX47" fmla="*/ 328872 w 328943"/>
                <a:gd name="connsiteY47" fmla="*/ 415679 h 483185"/>
                <a:gd name="connsiteX48" fmla="*/ 328872 w 328943"/>
                <a:gd name="connsiteY48" fmla="*/ 338307 h 483185"/>
                <a:gd name="connsiteX49" fmla="*/ 314268 w 328943"/>
                <a:gd name="connsiteY49" fmla="*/ 309293 h 483185"/>
                <a:gd name="connsiteX50" fmla="*/ 328872 w 328943"/>
                <a:gd name="connsiteY50" fmla="*/ 280278 h 483185"/>
                <a:gd name="connsiteX51" fmla="*/ 309529 w 328943"/>
                <a:gd name="connsiteY51" fmla="*/ 416065 h 483185"/>
                <a:gd name="connsiteX52" fmla="*/ 164457 w 328943"/>
                <a:gd name="connsiteY52" fmla="*/ 464423 h 483185"/>
                <a:gd name="connsiteX53" fmla="*/ 19386 w 328943"/>
                <a:gd name="connsiteY53" fmla="*/ 416065 h 483185"/>
                <a:gd name="connsiteX54" fmla="*/ 19386 w 328943"/>
                <a:gd name="connsiteY54" fmla="*/ 371577 h 483185"/>
                <a:gd name="connsiteX55" fmla="*/ 164457 w 328943"/>
                <a:gd name="connsiteY55" fmla="*/ 405814 h 483185"/>
                <a:gd name="connsiteX56" fmla="*/ 309529 w 328943"/>
                <a:gd name="connsiteY56" fmla="*/ 371577 h 4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8943" h="483185">
                  <a:moveTo>
                    <a:pt x="328872" y="270994"/>
                  </a:moveTo>
                  <a:lnTo>
                    <a:pt x="264943" y="334825"/>
                  </a:lnTo>
                  <a:cubicBezTo>
                    <a:pt x="276444" y="331617"/>
                    <a:pt x="287542" y="327107"/>
                    <a:pt x="298020" y="321382"/>
                  </a:cubicBezTo>
                  <a:cubicBezTo>
                    <a:pt x="304215" y="325225"/>
                    <a:pt x="308420" y="331585"/>
                    <a:pt x="309529" y="338791"/>
                  </a:cubicBezTo>
                  <a:cubicBezTo>
                    <a:pt x="309529" y="356489"/>
                    <a:pt x="272004" y="375735"/>
                    <a:pt x="216296" y="383569"/>
                  </a:cubicBezTo>
                  <a:cubicBezTo>
                    <a:pt x="199112" y="385894"/>
                    <a:pt x="181797" y="387121"/>
                    <a:pt x="164457" y="387244"/>
                  </a:cubicBezTo>
                  <a:lnTo>
                    <a:pt x="154786" y="387244"/>
                  </a:lnTo>
                  <a:cubicBezTo>
                    <a:pt x="76641" y="385407"/>
                    <a:pt x="19386" y="360745"/>
                    <a:pt x="19386" y="338887"/>
                  </a:cubicBezTo>
                  <a:cubicBezTo>
                    <a:pt x="20495" y="331682"/>
                    <a:pt x="24699" y="325322"/>
                    <a:pt x="30895" y="321479"/>
                  </a:cubicBezTo>
                  <a:cubicBezTo>
                    <a:pt x="61263" y="338404"/>
                    <a:pt x="110491" y="348462"/>
                    <a:pt x="164457" y="348462"/>
                  </a:cubicBezTo>
                  <a:lnTo>
                    <a:pt x="165521" y="348462"/>
                  </a:lnTo>
                  <a:lnTo>
                    <a:pt x="170937" y="329119"/>
                  </a:lnTo>
                  <a:cubicBezTo>
                    <a:pt x="168809" y="329119"/>
                    <a:pt x="166682" y="329119"/>
                    <a:pt x="164457" y="329119"/>
                  </a:cubicBezTo>
                  <a:cubicBezTo>
                    <a:pt x="111264" y="329119"/>
                    <a:pt x="61940" y="318577"/>
                    <a:pt x="35730" y="301942"/>
                  </a:cubicBezTo>
                  <a:cubicBezTo>
                    <a:pt x="25285" y="295076"/>
                    <a:pt x="19482" y="287629"/>
                    <a:pt x="19386" y="281149"/>
                  </a:cubicBezTo>
                  <a:lnTo>
                    <a:pt x="19386" y="236370"/>
                  </a:lnTo>
                  <a:cubicBezTo>
                    <a:pt x="48980" y="259001"/>
                    <a:pt x="107976" y="270800"/>
                    <a:pt x="164457" y="270800"/>
                  </a:cubicBezTo>
                  <a:cubicBezTo>
                    <a:pt x="172098" y="270800"/>
                    <a:pt x="179738" y="270800"/>
                    <a:pt x="187185" y="270123"/>
                  </a:cubicBezTo>
                  <a:lnTo>
                    <a:pt x="192698" y="250780"/>
                  </a:lnTo>
                  <a:cubicBezTo>
                    <a:pt x="183026" y="251457"/>
                    <a:pt x="174032" y="251748"/>
                    <a:pt x="164457" y="251748"/>
                  </a:cubicBezTo>
                  <a:cubicBezTo>
                    <a:pt x="81476" y="251748"/>
                    <a:pt x="19386" y="226312"/>
                    <a:pt x="19386" y="203390"/>
                  </a:cubicBezTo>
                  <a:cubicBezTo>
                    <a:pt x="20495" y="196185"/>
                    <a:pt x="24699" y="189825"/>
                    <a:pt x="30895" y="185982"/>
                  </a:cubicBezTo>
                  <a:cubicBezTo>
                    <a:pt x="57588" y="200973"/>
                    <a:pt x="98595" y="210354"/>
                    <a:pt x="145114" y="212482"/>
                  </a:cubicBezTo>
                  <a:lnTo>
                    <a:pt x="145598" y="193139"/>
                  </a:lnTo>
                  <a:cubicBezTo>
                    <a:pt x="99852" y="190914"/>
                    <a:pt x="58555" y="181049"/>
                    <a:pt x="35730" y="166445"/>
                  </a:cubicBezTo>
                  <a:cubicBezTo>
                    <a:pt x="25382" y="159772"/>
                    <a:pt x="19579" y="152228"/>
                    <a:pt x="19386" y="145652"/>
                  </a:cubicBezTo>
                  <a:lnTo>
                    <a:pt x="19386" y="100970"/>
                  </a:lnTo>
                  <a:cubicBezTo>
                    <a:pt x="48980" y="123601"/>
                    <a:pt x="107976" y="135400"/>
                    <a:pt x="164457" y="135400"/>
                  </a:cubicBezTo>
                  <a:lnTo>
                    <a:pt x="166585" y="135400"/>
                  </a:lnTo>
                  <a:lnTo>
                    <a:pt x="176837" y="116057"/>
                  </a:lnTo>
                  <a:lnTo>
                    <a:pt x="164457" y="116057"/>
                  </a:lnTo>
                  <a:cubicBezTo>
                    <a:pt x="81476" y="116057"/>
                    <a:pt x="19386" y="90621"/>
                    <a:pt x="19386" y="67700"/>
                  </a:cubicBezTo>
                  <a:cubicBezTo>
                    <a:pt x="19386" y="44779"/>
                    <a:pt x="81476" y="19343"/>
                    <a:pt x="164457" y="19343"/>
                  </a:cubicBezTo>
                  <a:cubicBezTo>
                    <a:pt x="192405" y="19224"/>
                    <a:pt x="220266" y="22472"/>
                    <a:pt x="247438" y="29014"/>
                  </a:cubicBezTo>
                  <a:lnTo>
                    <a:pt x="300534" y="29014"/>
                  </a:lnTo>
                  <a:cubicBezTo>
                    <a:pt x="271520" y="11316"/>
                    <a:pt x="221422" y="0"/>
                    <a:pt x="164457" y="0"/>
                  </a:cubicBezTo>
                  <a:cubicBezTo>
                    <a:pt x="84765" y="0"/>
                    <a:pt x="43" y="23598"/>
                    <a:pt x="43" y="67700"/>
                  </a:cubicBezTo>
                  <a:lnTo>
                    <a:pt x="43" y="145555"/>
                  </a:lnTo>
                  <a:cubicBezTo>
                    <a:pt x="631" y="156710"/>
                    <a:pt x="5942" y="167086"/>
                    <a:pt x="14647" y="174086"/>
                  </a:cubicBezTo>
                  <a:cubicBezTo>
                    <a:pt x="5829" y="181204"/>
                    <a:pt x="507" y="191778"/>
                    <a:pt x="43" y="203100"/>
                  </a:cubicBezTo>
                  <a:lnTo>
                    <a:pt x="43" y="280472"/>
                  </a:lnTo>
                  <a:cubicBezTo>
                    <a:pt x="495" y="291798"/>
                    <a:pt x="5819" y="302376"/>
                    <a:pt x="14647" y="309486"/>
                  </a:cubicBezTo>
                  <a:cubicBezTo>
                    <a:pt x="5829" y="316604"/>
                    <a:pt x="507" y="327178"/>
                    <a:pt x="43" y="338500"/>
                  </a:cubicBezTo>
                  <a:lnTo>
                    <a:pt x="43" y="415872"/>
                  </a:lnTo>
                  <a:cubicBezTo>
                    <a:pt x="-14" y="416548"/>
                    <a:pt x="-14" y="417227"/>
                    <a:pt x="43" y="417903"/>
                  </a:cubicBezTo>
                  <a:cubicBezTo>
                    <a:pt x="2654" y="460361"/>
                    <a:pt x="85828" y="483185"/>
                    <a:pt x="164457" y="483185"/>
                  </a:cubicBezTo>
                  <a:cubicBezTo>
                    <a:pt x="243086" y="483185"/>
                    <a:pt x="326260" y="460361"/>
                    <a:pt x="328872" y="417710"/>
                  </a:cubicBezTo>
                  <a:cubicBezTo>
                    <a:pt x="328967" y="417036"/>
                    <a:pt x="328967" y="416352"/>
                    <a:pt x="328872" y="415679"/>
                  </a:cubicBezTo>
                  <a:lnTo>
                    <a:pt x="328872" y="338307"/>
                  </a:lnTo>
                  <a:cubicBezTo>
                    <a:pt x="328496" y="326961"/>
                    <a:pt x="323157" y="316353"/>
                    <a:pt x="314268" y="309293"/>
                  </a:cubicBezTo>
                  <a:cubicBezTo>
                    <a:pt x="323095" y="302182"/>
                    <a:pt x="328420" y="291604"/>
                    <a:pt x="328872" y="280278"/>
                  </a:cubicBezTo>
                  <a:close/>
                  <a:moveTo>
                    <a:pt x="309529" y="416065"/>
                  </a:moveTo>
                  <a:cubicBezTo>
                    <a:pt x="309529" y="438890"/>
                    <a:pt x="247438" y="464423"/>
                    <a:pt x="164457" y="464423"/>
                  </a:cubicBezTo>
                  <a:cubicBezTo>
                    <a:pt x="81476" y="464423"/>
                    <a:pt x="19386" y="439180"/>
                    <a:pt x="19386" y="416065"/>
                  </a:cubicBezTo>
                  <a:lnTo>
                    <a:pt x="19386" y="371577"/>
                  </a:lnTo>
                  <a:cubicBezTo>
                    <a:pt x="48980" y="394014"/>
                    <a:pt x="107976" y="405814"/>
                    <a:pt x="164457" y="405814"/>
                  </a:cubicBezTo>
                  <a:cubicBezTo>
                    <a:pt x="220938" y="405814"/>
                    <a:pt x="279934" y="394014"/>
                    <a:pt x="309529" y="371577"/>
                  </a:cubicBez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51" name="Freeform: Shape 50">
              <a:extLst>
                <a:ext uri="{FF2B5EF4-FFF2-40B4-BE49-F238E27FC236}">
                  <a16:creationId xmlns:a16="http://schemas.microsoft.com/office/drawing/2014/main" id="{7A7AC2C4-1724-6BC4-BCA2-1C8767A6ADD5}"/>
                </a:ext>
              </a:extLst>
            </p:cNvPr>
            <p:cNvSpPr/>
            <p:nvPr/>
          </p:nvSpPr>
          <p:spPr>
            <a:xfrm>
              <a:off x="20853" y="1361964"/>
              <a:ext cx="24179" cy="24179"/>
            </a:xfrm>
            <a:custGeom>
              <a:avLst/>
              <a:gdLst>
                <a:gd name="connsiteX0" fmla="*/ 24179 w 24178"/>
                <a:gd name="connsiteY0" fmla="*/ 12089 h 24178"/>
                <a:gd name="connsiteX1" fmla="*/ 12089 w 24178"/>
                <a:gd name="connsiteY1" fmla="*/ 24179 h 24178"/>
                <a:gd name="connsiteX2" fmla="*/ 0 w 24178"/>
                <a:gd name="connsiteY2" fmla="*/ 12089 h 24178"/>
                <a:gd name="connsiteX3" fmla="*/ 12089 w 24178"/>
                <a:gd name="connsiteY3" fmla="*/ 0 h 24178"/>
                <a:gd name="connsiteX4" fmla="*/ 24179 w 24178"/>
                <a:gd name="connsiteY4" fmla="*/ 12089 h 2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 h="24178">
                  <a:moveTo>
                    <a:pt x="24179" y="12089"/>
                  </a:moveTo>
                  <a:cubicBezTo>
                    <a:pt x="24179" y="18766"/>
                    <a:pt x="18766" y="24179"/>
                    <a:pt x="12089" y="24179"/>
                  </a:cubicBezTo>
                  <a:cubicBezTo>
                    <a:pt x="5413" y="24179"/>
                    <a:pt x="0" y="18766"/>
                    <a:pt x="0" y="12089"/>
                  </a:cubicBezTo>
                  <a:cubicBezTo>
                    <a:pt x="0" y="5413"/>
                    <a:pt x="5413" y="0"/>
                    <a:pt x="12089" y="0"/>
                  </a:cubicBezTo>
                  <a:cubicBezTo>
                    <a:pt x="18766" y="0"/>
                    <a:pt x="24179" y="5413"/>
                    <a:pt x="24179" y="12089"/>
                  </a:cubicBez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52" name="Freeform: Shape 51">
              <a:extLst>
                <a:ext uri="{FF2B5EF4-FFF2-40B4-BE49-F238E27FC236}">
                  <a16:creationId xmlns:a16="http://schemas.microsoft.com/office/drawing/2014/main" id="{F9654EAF-253D-4E51-56EF-2B12C13E84C0}"/>
                </a:ext>
              </a:extLst>
            </p:cNvPr>
            <p:cNvSpPr/>
            <p:nvPr/>
          </p:nvSpPr>
          <p:spPr>
            <a:xfrm>
              <a:off x="20853" y="1497364"/>
              <a:ext cx="24179" cy="24179"/>
            </a:xfrm>
            <a:custGeom>
              <a:avLst/>
              <a:gdLst>
                <a:gd name="connsiteX0" fmla="*/ 24179 w 24178"/>
                <a:gd name="connsiteY0" fmla="*/ 12089 h 24178"/>
                <a:gd name="connsiteX1" fmla="*/ 12089 w 24178"/>
                <a:gd name="connsiteY1" fmla="*/ 24179 h 24178"/>
                <a:gd name="connsiteX2" fmla="*/ 0 w 24178"/>
                <a:gd name="connsiteY2" fmla="*/ 12089 h 24178"/>
                <a:gd name="connsiteX3" fmla="*/ 12089 w 24178"/>
                <a:gd name="connsiteY3" fmla="*/ 0 h 24178"/>
                <a:gd name="connsiteX4" fmla="*/ 24179 w 24178"/>
                <a:gd name="connsiteY4" fmla="*/ 12089 h 2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 h="24178">
                  <a:moveTo>
                    <a:pt x="24179" y="12089"/>
                  </a:moveTo>
                  <a:cubicBezTo>
                    <a:pt x="24179" y="18766"/>
                    <a:pt x="18766" y="24179"/>
                    <a:pt x="12089" y="24179"/>
                  </a:cubicBezTo>
                  <a:cubicBezTo>
                    <a:pt x="5413" y="24179"/>
                    <a:pt x="0" y="18766"/>
                    <a:pt x="0" y="12089"/>
                  </a:cubicBezTo>
                  <a:cubicBezTo>
                    <a:pt x="0" y="5413"/>
                    <a:pt x="5413" y="0"/>
                    <a:pt x="12089" y="0"/>
                  </a:cubicBezTo>
                  <a:cubicBezTo>
                    <a:pt x="18766" y="0"/>
                    <a:pt x="24179" y="5413"/>
                    <a:pt x="24179" y="12089"/>
                  </a:cubicBez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53" name="Freeform: Shape 52">
              <a:extLst>
                <a:ext uri="{FF2B5EF4-FFF2-40B4-BE49-F238E27FC236}">
                  <a16:creationId xmlns:a16="http://schemas.microsoft.com/office/drawing/2014/main" id="{ED123FA6-C691-ABA0-A974-C2D8B2496D0B}"/>
                </a:ext>
              </a:extLst>
            </p:cNvPr>
            <p:cNvSpPr/>
            <p:nvPr/>
          </p:nvSpPr>
          <p:spPr>
            <a:xfrm>
              <a:off x="20853" y="1632765"/>
              <a:ext cx="24179" cy="24179"/>
            </a:xfrm>
            <a:custGeom>
              <a:avLst/>
              <a:gdLst>
                <a:gd name="connsiteX0" fmla="*/ 24179 w 24178"/>
                <a:gd name="connsiteY0" fmla="*/ 12089 h 24178"/>
                <a:gd name="connsiteX1" fmla="*/ 12089 w 24178"/>
                <a:gd name="connsiteY1" fmla="*/ 24179 h 24178"/>
                <a:gd name="connsiteX2" fmla="*/ 0 w 24178"/>
                <a:gd name="connsiteY2" fmla="*/ 12089 h 24178"/>
                <a:gd name="connsiteX3" fmla="*/ 12089 w 24178"/>
                <a:gd name="connsiteY3" fmla="*/ 0 h 24178"/>
                <a:gd name="connsiteX4" fmla="*/ 24179 w 24178"/>
                <a:gd name="connsiteY4" fmla="*/ 12089 h 2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 h="24178">
                  <a:moveTo>
                    <a:pt x="24179" y="12089"/>
                  </a:moveTo>
                  <a:cubicBezTo>
                    <a:pt x="24179" y="18766"/>
                    <a:pt x="18766" y="24179"/>
                    <a:pt x="12089" y="24179"/>
                  </a:cubicBezTo>
                  <a:cubicBezTo>
                    <a:pt x="5413" y="24179"/>
                    <a:pt x="0" y="18766"/>
                    <a:pt x="0" y="12089"/>
                  </a:cubicBezTo>
                  <a:cubicBezTo>
                    <a:pt x="0" y="5413"/>
                    <a:pt x="5413" y="0"/>
                    <a:pt x="12089" y="0"/>
                  </a:cubicBezTo>
                  <a:cubicBezTo>
                    <a:pt x="18766" y="0"/>
                    <a:pt x="24179" y="5413"/>
                    <a:pt x="24179" y="12089"/>
                  </a:cubicBez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54" name="Freeform: Shape 53">
              <a:extLst>
                <a:ext uri="{FF2B5EF4-FFF2-40B4-BE49-F238E27FC236}">
                  <a16:creationId xmlns:a16="http://schemas.microsoft.com/office/drawing/2014/main" id="{62A16A4B-173F-B5F9-823B-A7C94E7D2E71}"/>
                </a:ext>
              </a:extLst>
            </p:cNvPr>
            <p:cNvSpPr/>
            <p:nvPr/>
          </p:nvSpPr>
          <p:spPr>
            <a:xfrm>
              <a:off x="153711" y="1276651"/>
              <a:ext cx="242356" cy="329132"/>
            </a:xfrm>
            <a:custGeom>
              <a:avLst/>
              <a:gdLst>
                <a:gd name="connsiteX0" fmla="*/ 19466 w 242356"/>
                <a:gd name="connsiteY0" fmla="*/ 329131 h 329132"/>
                <a:gd name="connsiteX1" fmla="*/ 14631 w 242356"/>
                <a:gd name="connsiteY1" fmla="*/ 327777 h 329132"/>
                <a:gd name="connsiteX2" fmla="*/ 10182 w 242356"/>
                <a:gd name="connsiteY2" fmla="*/ 316655 h 329132"/>
                <a:gd name="connsiteX3" fmla="*/ 64535 w 242356"/>
                <a:gd name="connsiteY3" fmla="*/ 135702 h 329132"/>
                <a:gd name="connsiteX4" fmla="*/ 9795 w 242356"/>
                <a:gd name="connsiteY4" fmla="*/ 135702 h 329132"/>
                <a:gd name="connsiteX5" fmla="*/ 1 w 242356"/>
                <a:gd name="connsiteY5" fmla="*/ 126155 h 329132"/>
                <a:gd name="connsiteX6" fmla="*/ 1187 w 242356"/>
                <a:gd name="connsiteY6" fmla="*/ 121389 h 329132"/>
                <a:gd name="connsiteX7" fmla="*/ 59216 w 242356"/>
                <a:gd name="connsiteY7" fmla="*/ 5331 h 329132"/>
                <a:gd name="connsiteX8" fmla="*/ 67824 w 242356"/>
                <a:gd name="connsiteY8" fmla="*/ 12 h 329132"/>
                <a:gd name="connsiteX9" fmla="*/ 193552 w 242356"/>
                <a:gd name="connsiteY9" fmla="*/ 12 h 329132"/>
                <a:gd name="connsiteX10" fmla="*/ 203692 w 242356"/>
                <a:gd name="connsiteY10" fmla="*/ 9191 h 329132"/>
                <a:gd name="connsiteX11" fmla="*/ 203224 w 242356"/>
                <a:gd name="connsiteY11" fmla="*/ 12682 h 329132"/>
                <a:gd name="connsiteX12" fmla="*/ 178465 w 242356"/>
                <a:gd name="connsiteY12" fmla="*/ 87055 h 329132"/>
                <a:gd name="connsiteX13" fmla="*/ 232722 w 242356"/>
                <a:gd name="connsiteY13" fmla="*/ 87055 h 329132"/>
                <a:gd name="connsiteX14" fmla="*/ 242356 w 242356"/>
                <a:gd name="connsiteY14" fmla="*/ 96763 h 329132"/>
                <a:gd name="connsiteX15" fmla="*/ 239685 w 242356"/>
                <a:gd name="connsiteY15" fmla="*/ 103400 h 329132"/>
                <a:gd name="connsiteX16" fmla="*/ 26913 w 242356"/>
                <a:gd name="connsiteY16" fmla="*/ 325843 h 329132"/>
                <a:gd name="connsiteX17" fmla="*/ 19466 w 242356"/>
                <a:gd name="connsiteY17" fmla="*/ 329131 h 329132"/>
                <a:gd name="connsiteX18" fmla="*/ 25463 w 242356"/>
                <a:gd name="connsiteY18" fmla="*/ 116360 h 329132"/>
                <a:gd name="connsiteX19" fmla="*/ 77495 w 242356"/>
                <a:gd name="connsiteY19" fmla="*/ 116360 h 329132"/>
                <a:gd name="connsiteX20" fmla="*/ 85232 w 242356"/>
                <a:gd name="connsiteY20" fmla="*/ 120228 h 329132"/>
                <a:gd name="connsiteX21" fmla="*/ 86780 w 242356"/>
                <a:gd name="connsiteY21" fmla="*/ 128739 h 329132"/>
                <a:gd name="connsiteX22" fmla="*/ 40260 w 242356"/>
                <a:gd name="connsiteY22" fmla="*/ 283482 h 329132"/>
                <a:gd name="connsiteX23" fmla="*/ 209607 w 242356"/>
                <a:gd name="connsiteY23" fmla="*/ 106495 h 329132"/>
                <a:gd name="connsiteX24" fmla="*/ 164538 w 242356"/>
                <a:gd name="connsiteY24" fmla="*/ 106495 h 329132"/>
                <a:gd name="connsiteX25" fmla="*/ 154367 w 242356"/>
                <a:gd name="connsiteY25" fmla="*/ 97350 h 329132"/>
                <a:gd name="connsiteX26" fmla="*/ 154867 w 242356"/>
                <a:gd name="connsiteY26" fmla="*/ 93728 h 329132"/>
                <a:gd name="connsiteX27" fmla="*/ 179626 w 242356"/>
                <a:gd name="connsiteY27" fmla="*/ 19452 h 329132"/>
                <a:gd name="connsiteX28" fmla="*/ 73240 w 242356"/>
                <a:gd name="connsiteY28" fmla="*/ 19452 h 32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2356" h="329132">
                  <a:moveTo>
                    <a:pt x="19466" y="329131"/>
                  </a:moveTo>
                  <a:cubicBezTo>
                    <a:pt x="17763" y="329114"/>
                    <a:pt x="16095" y="328646"/>
                    <a:pt x="14631" y="327777"/>
                  </a:cubicBezTo>
                  <a:cubicBezTo>
                    <a:pt x="10754" y="325545"/>
                    <a:pt x="8914" y="320945"/>
                    <a:pt x="10182" y="316655"/>
                  </a:cubicBezTo>
                  <a:lnTo>
                    <a:pt x="64535" y="135702"/>
                  </a:lnTo>
                  <a:lnTo>
                    <a:pt x="9795" y="135702"/>
                  </a:lnTo>
                  <a:cubicBezTo>
                    <a:pt x="4454" y="135771"/>
                    <a:pt x="69" y="131496"/>
                    <a:pt x="1" y="126155"/>
                  </a:cubicBezTo>
                  <a:cubicBezTo>
                    <a:pt x="-20" y="124491"/>
                    <a:pt x="388" y="122849"/>
                    <a:pt x="1187" y="121389"/>
                  </a:cubicBezTo>
                  <a:lnTo>
                    <a:pt x="59216" y="5331"/>
                  </a:lnTo>
                  <a:cubicBezTo>
                    <a:pt x="60855" y="2079"/>
                    <a:pt x="64182" y="23"/>
                    <a:pt x="67824" y="12"/>
                  </a:cubicBezTo>
                  <a:lnTo>
                    <a:pt x="193552" y="12"/>
                  </a:lnTo>
                  <a:cubicBezTo>
                    <a:pt x="198887" y="-253"/>
                    <a:pt x="203427" y="3857"/>
                    <a:pt x="203692" y="9191"/>
                  </a:cubicBezTo>
                  <a:cubicBezTo>
                    <a:pt x="203751" y="10374"/>
                    <a:pt x="203592" y="11557"/>
                    <a:pt x="203224" y="12682"/>
                  </a:cubicBezTo>
                  <a:lnTo>
                    <a:pt x="178465" y="87055"/>
                  </a:lnTo>
                  <a:lnTo>
                    <a:pt x="232722" y="87055"/>
                  </a:lnTo>
                  <a:cubicBezTo>
                    <a:pt x="238063" y="87075"/>
                    <a:pt x="242377" y="91422"/>
                    <a:pt x="242356" y="96763"/>
                  </a:cubicBezTo>
                  <a:cubicBezTo>
                    <a:pt x="242347" y="99236"/>
                    <a:pt x="241391" y="101610"/>
                    <a:pt x="239685" y="103400"/>
                  </a:cubicBezTo>
                  <a:lnTo>
                    <a:pt x="26913" y="325843"/>
                  </a:lnTo>
                  <a:cubicBezTo>
                    <a:pt x="25036" y="327981"/>
                    <a:pt x="22312" y="329184"/>
                    <a:pt x="19466" y="329131"/>
                  </a:cubicBezTo>
                  <a:close/>
                  <a:moveTo>
                    <a:pt x="25463" y="116360"/>
                  </a:moveTo>
                  <a:lnTo>
                    <a:pt x="77495" y="116360"/>
                  </a:lnTo>
                  <a:cubicBezTo>
                    <a:pt x="80539" y="116360"/>
                    <a:pt x="83406" y="117793"/>
                    <a:pt x="85232" y="120228"/>
                  </a:cubicBezTo>
                  <a:cubicBezTo>
                    <a:pt x="87059" y="122663"/>
                    <a:pt x="87632" y="125817"/>
                    <a:pt x="86780" y="128739"/>
                  </a:cubicBezTo>
                  <a:lnTo>
                    <a:pt x="40260" y="283482"/>
                  </a:lnTo>
                  <a:lnTo>
                    <a:pt x="209607" y="106495"/>
                  </a:lnTo>
                  <a:lnTo>
                    <a:pt x="164538" y="106495"/>
                  </a:lnTo>
                  <a:cubicBezTo>
                    <a:pt x="159204" y="106778"/>
                    <a:pt x="154650" y="102684"/>
                    <a:pt x="154367" y="97350"/>
                  </a:cubicBezTo>
                  <a:cubicBezTo>
                    <a:pt x="154302" y="96122"/>
                    <a:pt x="154471" y="94893"/>
                    <a:pt x="154867" y="93728"/>
                  </a:cubicBezTo>
                  <a:lnTo>
                    <a:pt x="179626" y="19452"/>
                  </a:lnTo>
                  <a:lnTo>
                    <a:pt x="73240" y="19452"/>
                  </a:ln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grpSp>
      <p:grpSp>
        <p:nvGrpSpPr>
          <p:cNvPr id="55" name="Graphic 39">
            <a:extLst>
              <a:ext uri="{FF2B5EF4-FFF2-40B4-BE49-F238E27FC236}">
                <a16:creationId xmlns:a16="http://schemas.microsoft.com/office/drawing/2014/main" id="{4A17C5DD-DF10-4BEB-585C-B85F1C26FE11}"/>
              </a:ext>
            </a:extLst>
          </p:cNvPr>
          <p:cNvGrpSpPr/>
          <p:nvPr/>
        </p:nvGrpSpPr>
        <p:grpSpPr>
          <a:xfrm>
            <a:off x="4053707" y="4233173"/>
            <a:ext cx="314510" cy="314383"/>
            <a:chOff x="706321" y="1250734"/>
            <a:chExt cx="483865" cy="483670"/>
          </a:xfrm>
          <a:solidFill>
            <a:schemeClr val="tx1"/>
          </a:solidFill>
        </p:grpSpPr>
        <p:sp>
          <p:nvSpPr>
            <p:cNvPr id="56" name="Freeform: Shape 55">
              <a:extLst>
                <a:ext uri="{FF2B5EF4-FFF2-40B4-BE49-F238E27FC236}">
                  <a16:creationId xmlns:a16="http://schemas.microsoft.com/office/drawing/2014/main" id="{9B5B3943-680D-845C-9030-207FA1081F6E}"/>
                </a:ext>
              </a:extLst>
            </p:cNvPr>
            <p:cNvSpPr/>
            <p:nvPr/>
          </p:nvSpPr>
          <p:spPr>
            <a:xfrm>
              <a:off x="706612" y="1250830"/>
              <a:ext cx="483574" cy="212771"/>
            </a:xfrm>
            <a:custGeom>
              <a:avLst/>
              <a:gdLst>
                <a:gd name="connsiteX0" fmla="*/ 483575 w 483574"/>
                <a:gd name="connsiteY0" fmla="*/ 193429 h 212771"/>
                <a:gd name="connsiteX1" fmla="*/ 483575 w 483574"/>
                <a:gd name="connsiteY1" fmla="*/ 212772 h 212771"/>
                <a:gd name="connsiteX2" fmla="*/ 398272 w 483574"/>
                <a:gd name="connsiteY2" fmla="*/ 212772 h 212771"/>
                <a:gd name="connsiteX3" fmla="*/ 3 w 483574"/>
                <a:gd name="connsiteY3" fmla="*/ 12186 h 212771"/>
                <a:gd name="connsiteX4" fmla="*/ 776 w 483574"/>
                <a:gd name="connsiteY4" fmla="*/ 0 h 212771"/>
                <a:gd name="connsiteX5" fmla="*/ 20119 w 483574"/>
                <a:gd name="connsiteY5" fmla="*/ 0 h 212771"/>
                <a:gd name="connsiteX6" fmla="*/ 19152 w 483574"/>
                <a:gd name="connsiteY6" fmla="*/ 12186 h 212771"/>
                <a:gd name="connsiteX7" fmla="*/ 398272 w 483574"/>
                <a:gd name="connsiteY7" fmla="*/ 193429 h 21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574" h="212771">
                  <a:moveTo>
                    <a:pt x="483575" y="193429"/>
                  </a:moveTo>
                  <a:lnTo>
                    <a:pt x="483575" y="212772"/>
                  </a:lnTo>
                  <a:lnTo>
                    <a:pt x="398272" y="212772"/>
                  </a:lnTo>
                  <a:cubicBezTo>
                    <a:pt x="174959" y="212772"/>
                    <a:pt x="3" y="124762"/>
                    <a:pt x="3" y="12186"/>
                  </a:cubicBezTo>
                  <a:cubicBezTo>
                    <a:pt x="-29" y="8111"/>
                    <a:pt x="230" y="4039"/>
                    <a:pt x="776" y="0"/>
                  </a:cubicBezTo>
                  <a:lnTo>
                    <a:pt x="20119" y="0"/>
                  </a:lnTo>
                  <a:cubicBezTo>
                    <a:pt x="19461" y="4028"/>
                    <a:pt x="19137" y="8104"/>
                    <a:pt x="19152" y="12186"/>
                  </a:cubicBezTo>
                  <a:cubicBezTo>
                    <a:pt x="19152" y="112092"/>
                    <a:pt x="189176" y="193429"/>
                    <a:pt x="398272" y="193429"/>
                  </a:cubicBez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57" name="Freeform: Shape 56">
              <a:extLst>
                <a:ext uri="{FF2B5EF4-FFF2-40B4-BE49-F238E27FC236}">
                  <a16:creationId xmlns:a16="http://schemas.microsoft.com/office/drawing/2014/main" id="{DDAB25D0-910F-5397-43ED-D00E3CE4DB86}"/>
                </a:ext>
              </a:extLst>
            </p:cNvPr>
            <p:cNvSpPr/>
            <p:nvPr/>
          </p:nvSpPr>
          <p:spPr>
            <a:xfrm>
              <a:off x="706518" y="1399286"/>
              <a:ext cx="483668" cy="185110"/>
            </a:xfrm>
            <a:custGeom>
              <a:avLst/>
              <a:gdLst>
                <a:gd name="connsiteX0" fmla="*/ 483669 w 483668"/>
                <a:gd name="connsiteY0" fmla="*/ 83658 h 185111"/>
                <a:gd name="connsiteX1" fmla="*/ 483669 w 483668"/>
                <a:gd name="connsiteY1" fmla="*/ 103001 h 185111"/>
                <a:gd name="connsiteX2" fmla="*/ 365290 w 483668"/>
                <a:gd name="connsiteY2" fmla="*/ 103001 h 185111"/>
                <a:gd name="connsiteX3" fmla="*/ 97 w 483668"/>
                <a:gd name="connsiteY3" fmla="*/ 185111 h 185111"/>
                <a:gd name="connsiteX4" fmla="*/ 97 w 483668"/>
                <a:gd name="connsiteY4" fmla="*/ 159192 h 185111"/>
                <a:gd name="connsiteX5" fmla="*/ 197201 w 483668"/>
                <a:gd name="connsiteY5" fmla="*/ 93329 h 185111"/>
                <a:gd name="connsiteX6" fmla="*/ 197201 w 483668"/>
                <a:gd name="connsiteY6" fmla="*/ 93329 h 185111"/>
                <a:gd name="connsiteX7" fmla="*/ 0 w 483668"/>
                <a:gd name="connsiteY7" fmla="*/ 28241 h 185111"/>
                <a:gd name="connsiteX8" fmla="*/ 0 w 483668"/>
                <a:gd name="connsiteY8" fmla="*/ 0 h 185111"/>
                <a:gd name="connsiteX9" fmla="*/ 358810 w 483668"/>
                <a:gd name="connsiteY9" fmla="*/ 83658 h 18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668" h="185111">
                  <a:moveTo>
                    <a:pt x="483669" y="83658"/>
                  </a:moveTo>
                  <a:lnTo>
                    <a:pt x="483669" y="103001"/>
                  </a:lnTo>
                  <a:lnTo>
                    <a:pt x="365290" y="103001"/>
                  </a:lnTo>
                  <a:cubicBezTo>
                    <a:pt x="176020" y="103001"/>
                    <a:pt x="39943" y="133659"/>
                    <a:pt x="97" y="185111"/>
                  </a:cubicBezTo>
                  <a:lnTo>
                    <a:pt x="97" y="159192"/>
                  </a:lnTo>
                  <a:cubicBezTo>
                    <a:pt x="42361" y="122247"/>
                    <a:pt x="120700" y="103098"/>
                    <a:pt x="197201" y="93329"/>
                  </a:cubicBezTo>
                  <a:lnTo>
                    <a:pt x="197201" y="93329"/>
                  </a:lnTo>
                  <a:cubicBezTo>
                    <a:pt x="120506" y="83658"/>
                    <a:pt x="42458" y="64315"/>
                    <a:pt x="0" y="28241"/>
                  </a:cubicBezTo>
                  <a:lnTo>
                    <a:pt x="0" y="0"/>
                  </a:lnTo>
                  <a:cubicBezTo>
                    <a:pt x="39363" y="51645"/>
                    <a:pt x="172829" y="82691"/>
                    <a:pt x="358810" y="83658"/>
                  </a:cubicBez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58" name="Freeform: Shape 57">
              <a:extLst>
                <a:ext uri="{FF2B5EF4-FFF2-40B4-BE49-F238E27FC236}">
                  <a16:creationId xmlns:a16="http://schemas.microsoft.com/office/drawing/2014/main" id="{6EFC6236-5B92-C2E0-448B-6EAD2283A825}"/>
                </a:ext>
              </a:extLst>
            </p:cNvPr>
            <p:cNvSpPr/>
            <p:nvPr/>
          </p:nvSpPr>
          <p:spPr>
            <a:xfrm>
              <a:off x="815031" y="1250734"/>
              <a:ext cx="375155" cy="174084"/>
            </a:xfrm>
            <a:custGeom>
              <a:avLst/>
              <a:gdLst>
                <a:gd name="connsiteX0" fmla="*/ 375155 w 375155"/>
                <a:gd name="connsiteY0" fmla="*/ 154743 h 174085"/>
                <a:gd name="connsiteX1" fmla="*/ 375155 w 375155"/>
                <a:gd name="connsiteY1" fmla="*/ 174086 h 174085"/>
                <a:gd name="connsiteX2" fmla="*/ 335115 w 375155"/>
                <a:gd name="connsiteY2" fmla="*/ 174086 h 174085"/>
                <a:gd name="connsiteX3" fmla="*/ 0 w 375155"/>
                <a:gd name="connsiteY3" fmla="*/ 17699 h 174085"/>
                <a:gd name="connsiteX4" fmla="*/ 0 w 375155"/>
                <a:gd name="connsiteY4" fmla="*/ 0 h 174085"/>
                <a:gd name="connsiteX5" fmla="*/ 20407 w 375155"/>
                <a:gd name="connsiteY5" fmla="*/ 0 h 174085"/>
                <a:gd name="connsiteX6" fmla="*/ 20407 w 375155"/>
                <a:gd name="connsiteY6" fmla="*/ 17699 h 174085"/>
                <a:gd name="connsiteX7" fmla="*/ 335212 w 375155"/>
                <a:gd name="connsiteY7" fmla="*/ 154743 h 17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155" h="174085">
                  <a:moveTo>
                    <a:pt x="375155" y="154743"/>
                  </a:moveTo>
                  <a:lnTo>
                    <a:pt x="375155" y="174086"/>
                  </a:lnTo>
                  <a:lnTo>
                    <a:pt x="335115" y="174086"/>
                  </a:lnTo>
                  <a:cubicBezTo>
                    <a:pt x="140913" y="174086"/>
                    <a:pt x="0" y="108320"/>
                    <a:pt x="0" y="17699"/>
                  </a:cubicBezTo>
                  <a:cubicBezTo>
                    <a:pt x="0" y="17699"/>
                    <a:pt x="0" y="6577"/>
                    <a:pt x="0" y="0"/>
                  </a:cubicBezTo>
                  <a:lnTo>
                    <a:pt x="20407" y="0"/>
                  </a:lnTo>
                  <a:cubicBezTo>
                    <a:pt x="20407" y="4642"/>
                    <a:pt x="20407" y="14217"/>
                    <a:pt x="20407" y="17699"/>
                  </a:cubicBezTo>
                  <a:cubicBezTo>
                    <a:pt x="20407" y="95070"/>
                    <a:pt x="155807" y="154743"/>
                    <a:pt x="335212" y="154743"/>
                  </a:cubicBez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59" name="Freeform: Shape 58">
              <a:extLst>
                <a:ext uri="{FF2B5EF4-FFF2-40B4-BE49-F238E27FC236}">
                  <a16:creationId xmlns:a16="http://schemas.microsoft.com/office/drawing/2014/main" id="{73E2D361-2279-6148-67D3-399429CAD526}"/>
                </a:ext>
              </a:extLst>
            </p:cNvPr>
            <p:cNvSpPr/>
            <p:nvPr/>
          </p:nvSpPr>
          <p:spPr>
            <a:xfrm>
              <a:off x="706321" y="1521631"/>
              <a:ext cx="483865" cy="212771"/>
            </a:xfrm>
            <a:custGeom>
              <a:avLst/>
              <a:gdLst>
                <a:gd name="connsiteX0" fmla="*/ 483865 w 483865"/>
                <a:gd name="connsiteY0" fmla="*/ 0 h 212771"/>
                <a:gd name="connsiteX1" fmla="*/ 483865 w 483865"/>
                <a:gd name="connsiteY1" fmla="*/ 19343 h 212771"/>
                <a:gd name="connsiteX2" fmla="*/ 398563 w 483865"/>
                <a:gd name="connsiteY2" fmla="*/ 19343 h 212771"/>
                <a:gd name="connsiteX3" fmla="*/ 19249 w 483865"/>
                <a:gd name="connsiteY3" fmla="*/ 200876 h 212771"/>
                <a:gd name="connsiteX4" fmla="*/ 20120 w 483865"/>
                <a:gd name="connsiteY4" fmla="*/ 212772 h 212771"/>
                <a:gd name="connsiteX5" fmla="*/ 777 w 483865"/>
                <a:gd name="connsiteY5" fmla="*/ 212772 h 212771"/>
                <a:gd name="connsiteX6" fmla="*/ 3 w 483865"/>
                <a:gd name="connsiteY6" fmla="*/ 200876 h 212771"/>
                <a:gd name="connsiteX7" fmla="*/ 398757 w 483865"/>
                <a:gd name="connsiteY7" fmla="*/ 0 h 21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65" h="212771">
                  <a:moveTo>
                    <a:pt x="483865" y="0"/>
                  </a:moveTo>
                  <a:lnTo>
                    <a:pt x="483865" y="19343"/>
                  </a:lnTo>
                  <a:lnTo>
                    <a:pt x="398563" y="19343"/>
                  </a:lnTo>
                  <a:cubicBezTo>
                    <a:pt x="189370" y="19343"/>
                    <a:pt x="19249" y="100970"/>
                    <a:pt x="19249" y="200876"/>
                  </a:cubicBezTo>
                  <a:cubicBezTo>
                    <a:pt x="19247" y="204857"/>
                    <a:pt x="19538" y="208833"/>
                    <a:pt x="20120" y="212772"/>
                  </a:cubicBezTo>
                  <a:lnTo>
                    <a:pt x="777" y="212772"/>
                  </a:lnTo>
                  <a:cubicBezTo>
                    <a:pt x="227" y="208831"/>
                    <a:pt x="-31" y="204855"/>
                    <a:pt x="3" y="200876"/>
                  </a:cubicBezTo>
                  <a:cubicBezTo>
                    <a:pt x="3" y="88204"/>
                    <a:pt x="175153" y="0"/>
                    <a:pt x="398757" y="0"/>
                  </a:cubicBez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60" name="Freeform: Shape 59">
              <a:extLst>
                <a:ext uri="{FF2B5EF4-FFF2-40B4-BE49-F238E27FC236}">
                  <a16:creationId xmlns:a16="http://schemas.microsoft.com/office/drawing/2014/main" id="{E4C319DE-328B-BD3B-6C15-DC114A362C95}"/>
                </a:ext>
              </a:extLst>
            </p:cNvPr>
            <p:cNvSpPr/>
            <p:nvPr/>
          </p:nvSpPr>
          <p:spPr>
            <a:xfrm>
              <a:off x="815613" y="1560318"/>
              <a:ext cx="374573" cy="174086"/>
            </a:xfrm>
            <a:custGeom>
              <a:avLst/>
              <a:gdLst>
                <a:gd name="connsiteX0" fmla="*/ 374575 w 374574"/>
                <a:gd name="connsiteY0" fmla="*/ 0 h 174085"/>
                <a:gd name="connsiteX1" fmla="*/ 374575 w 374574"/>
                <a:gd name="connsiteY1" fmla="*/ 19343 h 174085"/>
                <a:gd name="connsiteX2" fmla="*/ 334535 w 374574"/>
                <a:gd name="connsiteY2" fmla="*/ 19343 h 174085"/>
                <a:gd name="connsiteX3" fmla="*/ 19343 w 374574"/>
                <a:gd name="connsiteY3" fmla="*/ 155420 h 174085"/>
                <a:gd name="connsiteX4" fmla="*/ 19343 w 374574"/>
                <a:gd name="connsiteY4" fmla="*/ 174086 h 174085"/>
                <a:gd name="connsiteX5" fmla="*/ 0 w 374574"/>
                <a:gd name="connsiteY5" fmla="*/ 174086 h 174085"/>
                <a:gd name="connsiteX6" fmla="*/ 0 w 374574"/>
                <a:gd name="connsiteY6" fmla="*/ 155420 h 174085"/>
                <a:gd name="connsiteX7" fmla="*/ 334729 w 374574"/>
                <a:gd name="connsiteY7" fmla="*/ 0 h 17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74" h="174085">
                  <a:moveTo>
                    <a:pt x="374575" y="0"/>
                  </a:moveTo>
                  <a:lnTo>
                    <a:pt x="374575" y="19343"/>
                  </a:lnTo>
                  <a:lnTo>
                    <a:pt x="334535" y="19343"/>
                  </a:lnTo>
                  <a:cubicBezTo>
                    <a:pt x="154840" y="19343"/>
                    <a:pt x="19343" y="77372"/>
                    <a:pt x="19343" y="155420"/>
                  </a:cubicBezTo>
                  <a:cubicBezTo>
                    <a:pt x="19343" y="159192"/>
                    <a:pt x="19343" y="170121"/>
                    <a:pt x="19343" y="174086"/>
                  </a:cubicBezTo>
                  <a:lnTo>
                    <a:pt x="0" y="174086"/>
                  </a:lnTo>
                  <a:cubicBezTo>
                    <a:pt x="0" y="167703"/>
                    <a:pt x="0" y="155613"/>
                    <a:pt x="0" y="155420"/>
                  </a:cubicBezTo>
                  <a:cubicBezTo>
                    <a:pt x="0" y="65282"/>
                    <a:pt x="140816" y="0"/>
                    <a:pt x="334729" y="0"/>
                  </a:cubicBezTo>
                  <a:close/>
                </a:path>
              </a:pathLst>
            </a:custGeom>
            <a:grp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grpSp>
      <p:sp>
        <p:nvSpPr>
          <p:cNvPr id="61" name="Freeform: Shape 60">
            <a:extLst>
              <a:ext uri="{FF2B5EF4-FFF2-40B4-BE49-F238E27FC236}">
                <a16:creationId xmlns:a16="http://schemas.microsoft.com/office/drawing/2014/main" id="{6B5FC338-D2AB-1C02-9B76-6EA6C4B63C72}"/>
              </a:ext>
            </a:extLst>
          </p:cNvPr>
          <p:cNvSpPr/>
          <p:nvPr/>
        </p:nvSpPr>
        <p:spPr>
          <a:xfrm>
            <a:off x="5813067" y="3568028"/>
            <a:ext cx="283927" cy="296433"/>
          </a:xfrm>
          <a:custGeom>
            <a:avLst/>
            <a:gdLst>
              <a:gd name="connsiteX0" fmla="*/ 462970 w 463435"/>
              <a:gd name="connsiteY0" fmla="*/ 266350 h 483848"/>
              <a:gd name="connsiteX1" fmla="*/ 431151 w 463435"/>
              <a:gd name="connsiteY1" fmla="*/ 232790 h 483848"/>
              <a:gd name="connsiteX2" fmla="*/ 416161 w 463435"/>
              <a:gd name="connsiteY2" fmla="*/ 223118 h 483848"/>
              <a:gd name="connsiteX3" fmla="*/ 417128 w 463435"/>
              <a:gd name="connsiteY3" fmla="*/ 215961 h 483848"/>
              <a:gd name="connsiteX4" fmla="*/ 426799 w 463435"/>
              <a:gd name="connsiteY4" fmla="*/ 146424 h 483848"/>
              <a:gd name="connsiteX5" fmla="*/ 435117 w 463435"/>
              <a:gd name="connsiteY5" fmla="*/ 85203 h 483848"/>
              <a:gd name="connsiteX6" fmla="*/ 413356 w 463435"/>
              <a:gd name="connsiteY6" fmla="*/ 43326 h 483848"/>
              <a:gd name="connsiteX7" fmla="*/ 304939 w 463435"/>
              <a:gd name="connsiteY7" fmla="*/ 7058 h 483848"/>
              <a:gd name="connsiteX8" fmla="*/ 165864 w 463435"/>
              <a:gd name="connsiteY8" fmla="*/ 2513 h 483848"/>
              <a:gd name="connsiteX9" fmla="*/ 44681 w 463435"/>
              <a:gd name="connsiteY9" fmla="*/ 31527 h 483848"/>
              <a:gd name="connsiteX10" fmla="*/ 289 w 463435"/>
              <a:gd name="connsiteY10" fmla="*/ 82689 h 483848"/>
              <a:gd name="connsiteX11" fmla="*/ 31914 w 463435"/>
              <a:gd name="connsiteY11" fmla="*/ 317995 h 483848"/>
              <a:gd name="connsiteX12" fmla="*/ 46422 w 463435"/>
              <a:gd name="connsiteY12" fmla="*/ 425638 h 483848"/>
              <a:gd name="connsiteX13" fmla="*/ 70213 w 463435"/>
              <a:gd name="connsiteY13" fmla="*/ 457844 h 483848"/>
              <a:gd name="connsiteX14" fmla="*/ 170796 w 463435"/>
              <a:gd name="connsiteY14" fmla="*/ 481829 h 483848"/>
              <a:gd name="connsiteX15" fmla="*/ 304069 w 463435"/>
              <a:gd name="connsiteY15" fmla="*/ 475930 h 483848"/>
              <a:gd name="connsiteX16" fmla="*/ 388210 w 463435"/>
              <a:gd name="connsiteY16" fmla="*/ 427572 h 483848"/>
              <a:gd name="connsiteX17" fmla="*/ 405619 w 463435"/>
              <a:gd name="connsiteY17" fmla="*/ 298265 h 483848"/>
              <a:gd name="connsiteX18" fmla="*/ 407747 w 463435"/>
              <a:gd name="connsiteY18" fmla="*/ 285112 h 483848"/>
              <a:gd name="connsiteX19" fmla="*/ 462970 w 463435"/>
              <a:gd name="connsiteY19" fmla="*/ 266350 h 483848"/>
              <a:gd name="connsiteX20" fmla="*/ 217509 w 463435"/>
              <a:gd name="connsiteY20" fmla="*/ 19148 h 483848"/>
              <a:gd name="connsiteX21" fmla="*/ 394013 w 463435"/>
              <a:gd name="connsiteY21" fmla="*/ 54352 h 483848"/>
              <a:gd name="connsiteX22" fmla="*/ 415097 w 463435"/>
              <a:gd name="connsiteY22" fmla="*/ 80561 h 483848"/>
              <a:gd name="connsiteX23" fmla="*/ 381440 w 463435"/>
              <a:gd name="connsiteY23" fmla="*/ 102515 h 483848"/>
              <a:gd name="connsiteX24" fmla="*/ 334727 w 463435"/>
              <a:gd name="connsiteY24" fmla="*/ 115572 h 483848"/>
              <a:gd name="connsiteX25" fmla="*/ 125244 w 463435"/>
              <a:gd name="connsiteY25" fmla="*/ 119924 h 483848"/>
              <a:gd name="connsiteX26" fmla="*/ 35106 w 463435"/>
              <a:gd name="connsiteY26" fmla="*/ 93521 h 483848"/>
              <a:gd name="connsiteX27" fmla="*/ 19825 w 463435"/>
              <a:gd name="connsiteY27" fmla="*/ 72921 h 483848"/>
              <a:gd name="connsiteX28" fmla="*/ 31237 w 463435"/>
              <a:gd name="connsiteY28" fmla="*/ 60735 h 483848"/>
              <a:gd name="connsiteX29" fmla="*/ 100872 w 463435"/>
              <a:gd name="connsiteY29" fmla="*/ 32591 h 483848"/>
              <a:gd name="connsiteX30" fmla="*/ 217509 w 463435"/>
              <a:gd name="connsiteY30" fmla="*/ 19148 h 483848"/>
              <a:gd name="connsiteX31" fmla="*/ 369157 w 463435"/>
              <a:gd name="connsiteY31" fmla="*/ 426799 h 483848"/>
              <a:gd name="connsiteX32" fmla="*/ 340143 w 463435"/>
              <a:gd name="connsiteY32" fmla="*/ 446915 h 483848"/>
              <a:gd name="connsiteX33" fmla="*/ 283275 w 463435"/>
              <a:gd name="connsiteY33" fmla="*/ 459682 h 483848"/>
              <a:gd name="connsiteX34" fmla="*/ 153968 w 463435"/>
              <a:gd name="connsiteY34" fmla="*/ 459682 h 483848"/>
              <a:gd name="connsiteX35" fmla="*/ 76596 w 463435"/>
              <a:gd name="connsiteY35" fmla="*/ 438695 h 483848"/>
              <a:gd name="connsiteX36" fmla="*/ 64991 w 463435"/>
              <a:gd name="connsiteY36" fmla="*/ 421963 h 483848"/>
              <a:gd name="connsiteX37" fmla="*/ 33945 w 463435"/>
              <a:gd name="connsiteY37" fmla="*/ 191879 h 483848"/>
              <a:gd name="connsiteX38" fmla="*/ 22726 w 463435"/>
              <a:gd name="connsiteY38" fmla="*/ 108705 h 483848"/>
              <a:gd name="connsiteX39" fmla="*/ 93328 w 463435"/>
              <a:gd name="connsiteY39" fmla="*/ 133464 h 483848"/>
              <a:gd name="connsiteX40" fmla="*/ 173698 w 463435"/>
              <a:gd name="connsiteY40" fmla="*/ 144006 h 483848"/>
              <a:gd name="connsiteX41" fmla="*/ 332213 w 463435"/>
              <a:gd name="connsiteY41" fmla="*/ 135205 h 483848"/>
              <a:gd name="connsiteX42" fmla="*/ 411615 w 463435"/>
              <a:gd name="connsiteY42" fmla="*/ 108705 h 483848"/>
              <a:gd name="connsiteX43" fmla="*/ 391112 w 463435"/>
              <a:gd name="connsiteY43" fmla="*/ 260547 h 483848"/>
              <a:gd name="connsiteX44" fmla="*/ 247781 w 463435"/>
              <a:gd name="connsiteY44" fmla="*/ 202518 h 483848"/>
              <a:gd name="connsiteX45" fmla="*/ 241881 w 463435"/>
              <a:gd name="connsiteY45" fmla="*/ 199713 h 483848"/>
              <a:gd name="connsiteX46" fmla="*/ 238690 w 463435"/>
              <a:gd name="connsiteY46" fmla="*/ 195748 h 483848"/>
              <a:gd name="connsiteX47" fmla="*/ 230566 w 463435"/>
              <a:gd name="connsiteY47" fmla="*/ 181531 h 483848"/>
              <a:gd name="connsiteX48" fmla="*/ 199978 w 463435"/>
              <a:gd name="connsiteY48" fmla="*/ 184912 h 483848"/>
              <a:gd name="connsiteX49" fmla="*/ 203359 w 463435"/>
              <a:gd name="connsiteY49" fmla="*/ 215500 h 483848"/>
              <a:gd name="connsiteX50" fmla="*/ 218573 w 463435"/>
              <a:gd name="connsiteY50" fmla="*/ 220217 h 483848"/>
              <a:gd name="connsiteX51" fmla="*/ 228245 w 463435"/>
              <a:gd name="connsiteY51" fmla="*/ 217315 h 483848"/>
              <a:gd name="connsiteX52" fmla="*/ 235982 w 463435"/>
              <a:gd name="connsiteY52" fmla="*/ 218186 h 483848"/>
              <a:gd name="connsiteX53" fmla="*/ 381053 w 463435"/>
              <a:gd name="connsiteY53" fmla="*/ 277762 h 483848"/>
              <a:gd name="connsiteX54" fmla="*/ 388404 w 463435"/>
              <a:gd name="connsiteY54" fmla="*/ 283952 h 483848"/>
              <a:gd name="connsiteX55" fmla="*/ 386566 w 463435"/>
              <a:gd name="connsiteY55" fmla="*/ 297975 h 483848"/>
              <a:gd name="connsiteX56" fmla="*/ 380376 w 463435"/>
              <a:gd name="connsiteY56" fmla="*/ 344108 h 483848"/>
              <a:gd name="connsiteX57" fmla="*/ 219927 w 463435"/>
              <a:gd name="connsiteY57" fmla="*/ 198069 h 483848"/>
              <a:gd name="connsiteX58" fmla="*/ 215285 w 463435"/>
              <a:gd name="connsiteY58" fmla="*/ 198746 h 483848"/>
              <a:gd name="connsiteX59" fmla="*/ 219927 w 463435"/>
              <a:gd name="connsiteY59" fmla="*/ 198069 h 483848"/>
              <a:gd name="connsiteX60" fmla="*/ 410455 w 463435"/>
              <a:gd name="connsiteY60" fmla="*/ 265769 h 483848"/>
              <a:gd name="connsiteX61" fmla="*/ 413356 w 463435"/>
              <a:gd name="connsiteY61" fmla="*/ 244395 h 483848"/>
              <a:gd name="connsiteX62" fmla="*/ 443821 w 463435"/>
              <a:gd name="connsiteY62" fmla="*/ 269251 h 483848"/>
              <a:gd name="connsiteX63" fmla="*/ 410455 w 463435"/>
              <a:gd name="connsiteY63" fmla="*/ 265769 h 48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63435" h="483848">
                <a:moveTo>
                  <a:pt x="462970" y="266350"/>
                </a:moveTo>
                <a:cubicBezTo>
                  <a:pt x="460166" y="251165"/>
                  <a:pt x="442951" y="240430"/>
                  <a:pt x="431151" y="232790"/>
                </a:cubicBezTo>
                <a:cubicBezTo>
                  <a:pt x="427380" y="230372"/>
                  <a:pt x="417031" y="226503"/>
                  <a:pt x="416161" y="223118"/>
                </a:cubicBezTo>
                <a:cubicBezTo>
                  <a:pt x="416101" y="220696"/>
                  <a:pt x="416428" y="218281"/>
                  <a:pt x="417128" y="215961"/>
                </a:cubicBezTo>
                <a:lnTo>
                  <a:pt x="426799" y="146424"/>
                </a:lnTo>
                <a:cubicBezTo>
                  <a:pt x="429604" y="126017"/>
                  <a:pt x="432312" y="105610"/>
                  <a:pt x="435117" y="85203"/>
                </a:cubicBezTo>
                <a:cubicBezTo>
                  <a:pt x="437631" y="66441"/>
                  <a:pt x="428637" y="53868"/>
                  <a:pt x="413356" y="43326"/>
                </a:cubicBezTo>
                <a:cubicBezTo>
                  <a:pt x="382214" y="21759"/>
                  <a:pt x="341594" y="13055"/>
                  <a:pt x="304939" y="7058"/>
                </a:cubicBezTo>
                <a:cubicBezTo>
                  <a:pt x="258971" y="-447"/>
                  <a:pt x="212224" y="-1975"/>
                  <a:pt x="165864" y="2513"/>
                </a:cubicBezTo>
                <a:cubicBezTo>
                  <a:pt x="124167" y="5572"/>
                  <a:pt x="83242" y="15371"/>
                  <a:pt x="44681" y="31527"/>
                </a:cubicBezTo>
                <a:cubicBezTo>
                  <a:pt x="23984" y="41198"/>
                  <a:pt x="-3096" y="56286"/>
                  <a:pt x="289" y="82689"/>
                </a:cubicBezTo>
                <a:cubicBezTo>
                  <a:pt x="9960" y="161221"/>
                  <a:pt x="21372" y="239560"/>
                  <a:pt x="31914" y="317995"/>
                </a:cubicBezTo>
                <a:cubicBezTo>
                  <a:pt x="36750" y="353876"/>
                  <a:pt x="41586" y="389757"/>
                  <a:pt x="46422" y="425638"/>
                </a:cubicBezTo>
                <a:cubicBezTo>
                  <a:pt x="48010" y="439860"/>
                  <a:pt x="57086" y="452146"/>
                  <a:pt x="70213" y="457844"/>
                </a:cubicBezTo>
                <a:cubicBezTo>
                  <a:pt x="100195" y="474092"/>
                  <a:pt x="137333" y="478734"/>
                  <a:pt x="170796" y="481829"/>
                </a:cubicBezTo>
                <a:cubicBezTo>
                  <a:pt x="215284" y="485848"/>
                  <a:pt x="260110" y="483863"/>
                  <a:pt x="304069" y="475930"/>
                </a:cubicBezTo>
                <a:cubicBezTo>
                  <a:pt x="331922" y="470804"/>
                  <a:pt x="383761" y="462390"/>
                  <a:pt x="388210" y="427572"/>
                </a:cubicBezTo>
                <a:cubicBezTo>
                  <a:pt x="393723" y="384438"/>
                  <a:pt x="399816" y="341303"/>
                  <a:pt x="405619" y="298265"/>
                </a:cubicBezTo>
                <a:lnTo>
                  <a:pt x="407747" y="285112"/>
                </a:lnTo>
                <a:cubicBezTo>
                  <a:pt x="423511" y="288884"/>
                  <a:pt x="468483" y="296911"/>
                  <a:pt x="462970" y="266350"/>
                </a:cubicBezTo>
                <a:close/>
                <a:moveTo>
                  <a:pt x="217509" y="19148"/>
                </a:moveTo>
                <a:cubicBezTo>
                  <a:pt x="275538" y="19148"/>
                  <a:pt x="341981" y="25724"/>
                  <a:pt x="394013" y="54352"/>
                </a:cubicBezTo>
                <a:cubicBezTo>
                  <a:pt x="402040" y="58800"/>
                  <a:pt x="420706" y="68762"/>
                  <a:pt x="415097" y="80561"/>
                </a:cubicBezTo>
                <a:cubicBezTo>
                  <a:pt x="409487" y="92360"/>
                  <a:pt x="392079" y="98260"/>
                  <a:pt x="381440" y="102515"/>
                </a:cubicBezTo>
                <a:cubicBezTo>
                  <a:pt x="366249" y="108127"/>
                  <a:pt x="350626" y="112493"/>
                  <a:pt x="334727" y="115572"/>
                </a:cubicBezTo>
                <a:cubicBezTo>
                  <a:pt x="265690" y="129248"/>
                  <a:pt x="194790" y="130721"/>
                  <a:pt x="125244" y="119924"/>
                </a:cubicBezTo>
                <a:cubicBezTo>
                  <a:pt x="93841" y="116686"/>
                  <a:pt x="63293" y="107738"/>
                  <a:pt x="35106" y="93521"/>
                </a:cubicBezTo>
                <a:cubicBezTo>
                  <a:pt x="28142" y="89556"/>
                  <a:pt x="16633" y="82399"/>
                  <a:pt x="19825" y="72921"/>
                </a:cubicBezTo>
                <a:cubicBezTo>
                  <a:pt x="22353" y="67828"/>
                  <a:pt x="26321" y="63591"/>
                  <a:pt x="31237" y="60735"/>
                </a:cubicBezTo>
                <a:cubicBezTo>
                  <a:pt x="52480" y="47073"/>
                  <a:pt x="76102" y="37526"/>
                  <a:pt x="100872" y="32591"/>
                </a:cubicBezTo>
                <a:cubicBezTo>
                  <a:pt x="139066" y="23422"/>
                  <a:pt x="178230" y="18908"/>
                  <a:pt x="217509" y="19148"/>
                </a:cubicBezTo>
                <a:close/>
                <a:moveTo>
                  <a:pt x="369157" y="426799"/>
                </a:moveTo>
                <a:cubicBezTo>
                  <a:pt x="367707" y="438114"/>
                  <a:pt x="349041" y="443724"/>
                  <a:pt x="340143" y="446915"/>
                </a:cubicBezTo>
                <a:cubicBezTo>
                  <a:pt x="321671" y="453094"/>
                  <a:pt x="302616" y="457372"/>
                  <a:pt x="283275" y="459682"/>
                </a:cubicBezTo>
                <a:cubicBezTo>
                  <a:pt x="240362" y="465388"/>
                  <a:pt x="196881" y="465388"/>
                  <a:pt x="153968" y="459682"/>
                </a:cubicBezTo>
                <a:cubicBezTo>
                  <a:pt x="127090" y="457596"/>
                  <a:pt x="100844" y="450477"/>
                  <a:pt x="76596" y="438695"/>
                </a:cubicBezTo>
                <a:cubicBezTo>
                  <a:pt x="69868" y="435770"/>
                  <a:pt x="65373" y="429290"/>
                  <a:pt x="64991" y="421963"/>
                </a:cubicBezTo>
                <a:cubicBezTo>
                  <a:pt x="55319" y="345269"/>
                  <a:pt x="44294" y="268574"/>
                  <a:pt x="33945" y="191879"/>
                </a:cubicBezTo>
                <a:lnTo>
                  <a:pt x="22726" y="108705"/>
                </a:lnTo>
                <a:cubicBezTo>
                  <a:pt x="44713" y="120841"/>
                  <a:pt x="68577" y="129210"/>
                  <a:pt x="93328" y="133464"/>
                </a:cubicBezTo>
                <a:cubicBezTo>
                  <a:pt x="119837" y="138859"/>
                  <a:pt x="146694" y="142382"/>
                  <a:pt x="173698" y="144006"/>
                </a:cubicBezTo>
                <a:cubicBezTo>
                  <a:pt x="226695" y="147804"/>
                  <a:pt x="279961" y="144846"/>
                  <a:pt x="332213" y="135205"/>
                </a:cubicBezTo>
                <a:cubicBezTo>
                  <a:pt x="360054" y="131200"/>
                  <a:pt x="386949" y="122225"/>
                  <a:pt x="411615" y="108705"/>
                </a:cubicBezTo>
                <a:lnTo>
                  <a:pt x="391112" y="260547"/>
                </a:lnTo>
                <a:cubicBezTo>
                  <a:pt x="342102" y="244400"/>
                  <a:pt x="294220" y="225015"/>
                  <a:pt x="247781" y="202518"/>
                </a:cubicBezTo>
                <a:cubicBezTo>
                  <a:pt x="245743" y="201740"/>
                  <a:pt x="243771" y="200803"/>
                  <a:pt x="241881" y="199713"/>
                </a:cubicBezTo>
                <a:cubicBezTo>
                  <a:pt x="239270" y="197779"/>
                  <a:pt x="239947" y="198746"/>
                  <a:pt x="238690" y="195748"/>
                </a:cubicBezTo>
                <a:cubicBezTo>
                  <a:pt x="236272" y="190235"/>
                  <a:pt x="235692" y="186077"/>
                  <a:pt x="230566" y="181531"/>
                </a:cubicBezTo>
                <a:cubicBezTo>
                  <a:pt x="221185" y="174018"/>
                  <a:pt x="207491" y="175532"/>
                  <a:pt x="199978" y="184912"/>
                </a:cubicBezTo>
                <a:cubicBezTo>
                  <a:pt x="192465" y="194293"/>
                  <a:pt x="193979" y="207988"/>
                  <a:pt x="203359" y="215500"/>
                </a:cubicBezTo>
                <a:cubicBezTo>
                  <a:pt x="207652" y="218939"/>
                  <a:pt x="213088" y="220624"/>
                  <a:pt x="218573" y="220217"/>
                </a:cubicBezTo>
                <a:cubicBezTo>
                  <a:pt x="221907" y="219664"/>
                  <a:pt x="225157" y="218689"/>
                  <a:pt x="228245" y="217315"/>
                </a:cubicBezTo>
                <a:cubicBezTo>
                  <a:pt x="232016" y="216155"/>
                  <a:pt x="232016" y="216348"/>
                  <a:pt x="235982" y="218186"/>
                </a:cubicBezTo>
                <a:cubicBezTo>
                  <a:pt x="283017" y="241121"/>
                  <a:pt x="331474" y="261021"/>
                  <a:pt x="381053" y="277762"/>
                </a:cubicBezTo>
                <a:cubicBezTo>
                  <a:pt x="388500" y="280180"/>
                  <a:pt x="388404" y="277762"/>
                  <a:pt x="388404" y="283952"/>
                </a:cubicBezTo>
                <a:cubicBezTo>
                  <a:pt x="388090" y="288660"/>
                  <a:pt x="387476" y="293344"/>
                  <a:pt x="386566" y="297975"/>
                </a:cubicBezTo>
                <a:lnTo>
                  <a:pt x="380376" y="344108"/>
                </a:lnTo>
                <a:close/>
                <a:moveTo>
                  <a:pt x="219927" y="198069"/>
                </a:moveTo>
                <a:cubicBezTo>
                  <a:pt x="219927" y="200680"/>
                  <a:pt x="216252" y="200390"/>
                  <a:pt x="215285" y="198746"/>
                </a:cubicBezTo>
                <a:cubicBezTo>
                  <a:pt x="214318" y="197102"/>
                  <a:pt x="219927" y="194394"/>
                  <a:pt x="219927" y="198069"/>
                </a:cubicBezTo>
                <a:close/>
                <a:moveTo>
                  <a:pt x="410455" y="265769"/>
                </a:moveTo>
                <a:lnTo>
                  <a:pt x="413356" y="244395"/>
                </a:lnTo>
                <a:cubicBezTo>
                  <a:pt x="423027" y="249908"/>
                  <a:pt x="439469" y="258226"/>
                  <a:pt x="443821" y="269251"/>
                </a:cubicBezTo>
                <a:cubicBezTo>
                  <a:pt x="434343" y="273120"/>
                  <a:pt x="419352" y="267994"/>
                  <a:pt x="410455" y="265769"/>
                </a:cubicBezTo>
                <a:close/>
              </a:path>
            </a:pathLst>
          </a:custGeom>
          <a:solidFill>
            <a:schemeClr val="tx1"/>
          </a:solid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62" name="TextBox 61">
            <a:extLst>
              <a:ext uri="{FF2B5EF4-FFF2-40B4-BE49-F238E27FC236}">
                <a16:creationId xmlns:a16="http://schemas.microsoft.com/office/drawing/2014/main" id="{7D8AC5BB-22B5-D5C6-A768-E53DB85D7C9F}"/>
              </a:ext>
            </a:extLst>
          </p:cNvPr>
          <p:cNvSpPr txBox="1"/>
          <p:nvPr/>
        </p:nvSpPr>
        <p:spPr>
          <a:xfrm>
            <a:off x="8487850" y="1251698"/>
            <a:ext cx="837135" cy="400110"/>
          </a:xfrm>
          <a:prstGeom prst="rect">
            <a:avLst/>
          </a:prstGeom>
          <a:noFill/>
          <a:ln>
            <a:noFill/>
          </a:ln>
        </p:spPr>
        <p:txBody>
          <a:bodyPr wrap="square" rtlCol="0">
            <a:spAutoFit/>
          </a:bodyPr>
          <a:lstStyle>
            <a:defPPr>
              <a:defRPr lang="en-US"/>
            </a:defPPr>
            <a:lvl1pPr marR="0" lvl="0" indent="0" algn="ctr" defTabSz="270937" fontAlgn="auto">
              <a:lnSpc>
                <a:spcPct val="100000"/>
              </a:lnSpc>
              <a:spcBef>
                <a:spcPts val="0"/>
              </a:spcBef>
              <a:spcAft>
                <a:spcPts val="0"/>
              </a:spcAft>
              <a:buClrTx/>
              <a:buSzTx/>
              <a:buFontTx/>
              <a:buNone/>
              <a:tabLst/>
              <a:defRPr kumimoji="0" sz="2000" b="1" i="0" u="none" strike="noStrike" cap="none" spc="0" normalizeH="0" baseline="0">
                <a:ln>
                  <a:noFill/>
                </a:ln>
                <a:gradFill flip="none" rotWithShape="1">
                  <a:gsLst>
                    <a:gs pos="0">
                      <a:schemeClr val="accent4"/>
                    </a:gs>
                    <a:gs pos="100000">
                      <a:schemeClr val="accent2"/>
                    </a:gs>
                  </a:gsLst>
                  <a:lin ang="13500000" scaled="1"/>
                  <a:tileRect/>
                </a:gradFill>
                <a:effectLst/>
                <a:uLnTx/>
                <a:uFillTx/>
                <a:latin typeface="Amazon Ember Display"/>
                <a:ea typeface="Amazon Ember Display Light" panose="020F0403020204020204" pitchFamily="34" charset="0"/>
                <a:cs typeface="Amazon Ember Display Light" panose="020F0403020204020204" pitchFamily="34" charset="0"/>
              </a:defRPr>
            </a:lvl1p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flip="none" rotWithShape="1">
                  <a:gsLst>
                    <a:gs pos="0">
                      <a:srgbClr val="F46DBA"/>
                    </a:gs>
                    <a:gs pos="100000">
                      <a:srgbClr val="7C59ED"/>
                    </a:gs>
                  </a:gsLst>
                  <a:lin ang="13500000" scaled="1"/>
                  <a:tileRect/>
                </a:gradFill>
                <a:effectLst/>
                <a:uLnTx/>
                <a:uFillTx/>
                <a:latin typeface="Amazon Ember Display"/>
              </a:rPr>
              <a:t>Act</a:t>
            </a:r>
          </a:p>
        </p:txBody>
      </p:sp>
      <p:sp>
        <p:nvSpPr>
          <p:cNvPr id="63" name="TextBox 62">
            <a:extLst>
              <a:ext uri="{FF2B5EF4-FFF2-40B4-BE49-F238E27FC236}">
                <a16:creationId xmlns:a16="http://schemas.microsoft.com/office/drawing/2014/main" id="{15BB3C2D-4938-D9A7-2A02-F8671CDB3BEF}"/>
              </a:ext>
            </a:extLst>
          </p:cNvPr>
          <p:cNvSpPr txBox="1"/>
          <p:nvPr/>
        </p:nvSpPr>
        <p:spPr>
          <a:xfrm>
            <a:off x="6487311" y="1251698"/>
            <a:ext cx="2060166" cy="400110"/>
          </a:xfrm>
          <a:prstGeom prst="rect">
            <a:avLst/>
          </a:prstGeom>
          <a:noFill/>
          <a:ln>
            <a:noFill/>
          </a:ln>
        </p:spPr>
        <p:txBody>
          <a:bodyPr wrap="square" rtlCol="0">
            <a:spAutoFit/>
          </a:bodyPr>
          <a:lstStyle>
            <a:defPPr>
              <a:defRPr lang="en-US"/>
            </a:defPPr>
            <a:lvl1pPr marR="0" lvl="0" indent="0" algn="ctr" defTabSz="270937" fontAlgn="auto">
              <a:lnSpc>
                <a:spcPct val="100000"/>
              </a:lnSpc>
              <a:spcBef>
                <a:spcPts val="0"/>
              </a:spcBef>
              <a:spcAft>
                <a:spcPts val="0"/>
              </a:spcAft>
              <a:buClrTx/>
              <a:buSzTx/>
              <a:buFontTx/>
              <a:buNone/>
              <a:tabLst/>
              <a:defRPr kumimoji="0" sz="2000" b="1" i="0" u="none" strike="noStrike" cap="none" spc="0" normalizeH="0" baseline="0">
                <a:ln>
                  <a:noFill/>
                </a:ln>
                <a:gradFill flip="none" rotWithShape="1">
                  <a:gsLst>
                    <a:gs pos="0">
                      <a:schemeClr val="accent4"/>
                    </a:gs>
                    <a:gs pos="100000">
                      <a:schemeClr val="accent2"/>
                    </a:gs>
                  </a:gsLst>
                  <a:lin ang="13500000" scaled="1"/>
                  <a:tileRect/>
                </a:gradFill>
                <a:effectLst/>
                <a:uLnTx/>
                <a:uFillTx/>
                <a:latin typeface="Amazon Ember Display"/>
                <a:ea typeface="Amazon Ember Display Light" panose="020F0403020204020204" pitchFamily="34" charset="0"/>
                <a:cs typeface="Amazon Ember Display Light" panose="020F0403020204020204" pitchFamily="34" charset="0"/>
              </a:defRPr>
            </a:lvl1p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flip="none" rotWithShape="1">
                  <a:gsLst>
                    <a:gs pos="0">
                      <a:srgbClr val="F46DBA"/>
                    </a:gs>
                    <a:gs pos="100000">
                      <a:srgbClr val="7C59ED"/>
                    </a:gs>
                  </a:gsLst>
                  <a:lin ang="13500000" scaled="1"/>
                  <a:tileRect/>
                </a:gradFill>
                <a:effectLst/>
                <a:uLnTx/>
                <a:uFillTx/>
                <a:latin typeface="Amazon Ember Display"/>
              </a:rPr>
              <a:t>Integrate</a:t>
            </a:r>
          </a:p>
        </p:txBody>
      </p:sp>
      <p:sp>
        <p:nvSpPr>
          <p:cNvPr id="64" name="TextBox 63">
            <a:extLst>
              <a:ext uri="{FF2B5EF4-FFF2-40B4-BE49-F238E27FC236}">
                <a16:creationId xmlns:a16="http://schemas.microsoft.com/office/drawing/2014/main" id="{25013A0B-C9DB-A400-4BD1-7E10770148E1}"/>
              </a:ext>
            </a:extLst>
          </p:cNvPr>
          <p:cNvSpPr txBox="1"/>
          <p:nvPr/>
        </p:nvSpPr>
        <p:spPr>
          <a:xfrm>
            <a:off x="4087210" y="1251698"/>
            <a:ext cx="2296683" cy="400110"/>
          </a:xfrm>
          <a:prstGeom prst="rect">
            <a:avLst/>
          </a:prstGeom>
          <a:noFill/>
          <a:ln>
            <a:noFill/>
          </a:ln>
        </p:spPr>
        <p:txBody>
          <a:bodyPr wrap="square" rtlCol="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flip="none" rotWithShape="1">
                  <a:gsLst>
                    <a:gs pos="0">
                      <a:srgbClr val="F46DBA"/>
                    </a:gs>
                    <a:gs pos="100000">
                      <a:srgbClr val="7C59ED"/>
                    </a:gs>
                  </a:gsLst>
                  <a:lin ang="13500000" scaled="1"/>
                  <a:tileRect/>
                </a:gradFill>
                <a:effectLst/>
                <a:uLnTx/>
                <a:uFillTx/>
                <a:latin typeface="Amazon Ember Display"/>
                <a:ea typeface="Amazon Ember Display Light" panose="020F0403020204020204" pitchFamily="34" charset="0"/>
                <a:cs typeface="Amazon Ember Display Light" panose="020F0403020204020204" pitchFamily="34" charset="0"/>
              </a:rPr>
              <a:t>Store and query</a:t>
            </a:r>
          </a:p>
        </p:txBody>
      </p:sp>
      <p:grpSp>
        <p:nvGrpSpPr>
          <p:cNvPr id="65" name="Group 64">
            <a:extLst>
              <a:ext uri="{FF2B5EF4-FFF2-40B4-BE49-F238E27FC236}">
                <a16:creationId xmlns:a16="http://schemas.microsoft.com/office/drawing/2014/main" id="{0C3DF746-7707-9204-89BA-F99F6C85EB09}"/>
              </a:ext>
            </a:extLst>
          </p:cNvPr>
          <p:cNvGrpSpPr/>
          <p:nvPr/>
        </p:nvGrpSpPr>
        <p:grpSpPr>
          <a:xfrm>
            <a:off x="7193016" y="2877508"/>
            <a:ext cx="648756" cy="648756"/>
            <a:chOff x="7193016" y="2877508"/>
            <a:chExt cx="648756" cy="648756"/>
          </a:xfrm>
        </p:grpSpPr>
        <p:sp>
          <p:nvSpPr>
            <p:cNvPr id="66" name="Oval 65">
              <a:extLst>
                <a:ext uri="{FF2B5EF4-FFF2-40B4-BE49-F238E27FC236}">
                  <a16:creationId xmlns:a16="http://schemas.microsoft.com/office/drawing/2014/main" id="{C4889DAC-C4D7-685A-8CBD-126232C96193}"/>
                </a:ext>
              </a:extLst>
            </p:cNvPr>
            <p:cNvSpPr/>
            <p:nvPr/>
          </p:nvSpPr>
          <p:spPr>
            <a:xfrm>
              <a:off x="7193016" y="2877508"/>
              <a:ext cx="648756" cy="64875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a:ea typeface="+mn-ea"/>
                <a:cs typeface="+mn-cs"/>
              </a:endParaRPr>
            </a:p>
          </p:txBody>
        </p:sp>
        <p:grpSp>
          <p:nvGrpSpPr>
            <p:cNvPr id="67" name="Graphic 13">
              <a:extLst>
                <a:ext uri="{FF2B5EF4-FFF2-40B4-BE49-F238E27FC236}">
                  <a16:creationId xmlns:a16="http://schemas.microsoft.com/office/drawing/2014/main" id="{E03F8D91-E69E-124B-8301-1123396F11C6}"/>
                </a:ext>
              </a:extLst>
            </p:cNvPr>
            <p:cNvGrpSpPr/>
            <p:nvPr/>
          </p:nvGrpSpPr>
          <p:grpSpPr>
            <a:xfrm>
              <a:off x="7376688" y="2982057"/>
              <a:ext cx="281412" cy="439658"/>
              <a:chOff x="-1364221" y="2687373"/>
              <a:chExt cx="309518" cy="483571"/>
            </a:xfrm>
            <a:solidFill>
              <a:srgbClr val="FFFFFF"/>
            </a:solidFill>
          </p:grpSpPr>
          <p:sp>
            <p:nvSpPr>
              <p:cNvPr id="68" name="Freeform: Shape 67">
                <a:extLst>
                  <a:ext uri="{FF2B5EF4-FFF2-40B4-BE49-F238E27FC236}">
                    <a16:creationId xmlns:a16="http://schemas.microsoft.com/office/drawing/2014/main" id="{EEBB6B88-3C97-CD05-1FF7-A95ABC461EF8}"/>
                  </a:ext>
                </a:extLst>
              </p:cNvPr>
              <p:cNvSpPr/>
              <p:nvPr/>
            </p:nvSpPr>
            <p:spPr>
              <a:xfrm>
                <a:off x="-1277147" y="3074230"/>
                <a:ext cx="135306" cy="96714"/>
              </a:xfrm>
              <a:custGeom>
                <a:avLst/>
                <a:gdLst>
                  <a:gd name="connsiteX0" fmla="*/ 68282 w 135306"/>
                  <a:gd name="connsiteY0" fmla="*/ 96714 h 96714"/>
                  <a:gd name="connsiteX1" fmla="*/ 62092 w 135306"/>
                  <a:gd name="connsiteY1" fmla="*/ 94490 h 96714"/>
                  <a:gd name="connsiteX2" fmla="*/ 3483 w 135306"/>
                  <a:gd name="connsiteY2" fmla="*/ 46133 h 96714"/>
                  <a:gd name="connsiteX3" fmla="*/ 582 w 135306"/>
                  <a:gd name="connsiteY3" fmla="*/ 35397 h 96714"/>
                  <a:gd name="connsiteX4" fmla="*/ 9673 w 135306"/>
                  <a:gd name="connsiteY4" fmla="*/ 29014 h 96714"/>
                  <a:gd name="connsiteX5" fmla="*/ 38687 w 135306"/>
                  <a:gd name="connsiteY5" fmla="*/ 29014 h 96714"/>
                  <a:gd name="connsiteX6" fmla="*/ 38687 w 135306"/>
                  <a:gd name="connsiteY6" fmla="*/ 0 h 96714"/>
                  <a:gd name="connsiteX7" fmla="*/ 58030 w 135306"/>
                  <a:gd name="connsiteY7" fmla="*/ 0 h 96714"/>
                  <a:gd name="connsiteX8" fmla="*/ 58030 w 135306"/>
                  <a:gd name="connsiteY8" fmla="*/ 38686 h 96714"/>
                  <a:gd name="connsiteX9" fmla="*/ 48359 w 135306"/>
                  <a:gd name="connsiteY9" fmla="*/ 48357 h 96714"/>
                  <a:gd name="connsiteX10" fmla="*/ 36560 w 135306"/>
                  <a:gd name="connsiteY10" fmla="*/ 48357 h 96714"/>
                  <a:gd name="connsiteX11" fmla="*/ 68185 w 135306"/>
                  <a:gd name="connsiteY11" fmla="*/ 74470 h 96714"/>
                  <a:gd name="connsiteX12" fmla="*/ 99231 w 135306"/>
                  <a:gd name="connsiteY12" fmla="*/ 48357 h 96714"/>
                  <a:gd name="connsiteX13" fmla="*/ 87045 w 135306"/>
                  <a:gd name="connsiteY13" fmla="*/ 48357 h 96714"/>
                  <a:gd name="connsiteX14" fmla="*/ 77373 w 135306"/>
                  <a:gd name="connsiteY14" fmla="*/ 38686 h 96714"/>
                  <a:gd name="connsiteX15" fmla="*/ 77373 w 135306"/>
                  <a:gd name="connsiteY15" fmla="*/ 0 h 96714"/>
                  <a:gd name="connsiteX16" fmla="*/ 96716 w 135306"/>
                  <a:gd name="connsiteY16" fmla="*/ 0 h 96714"/>
                  <a:gd name="connsiteX17" fmla="*/ 96716 w 135306"/>
                  <a:gd name="connsiteY17" fmla="*/ 29014 h 96714"/>
                  <a:gd name="connsiteX18" fmla="*/ 125730 w 135306"/>
                  <a:gd name="connsiteY18" fmla="*/ 29014 h 96714"/>
                  <a:gd name="connsiteX19" fmla="*/ 135306 w 135306"/>
                  <a:gd name="connsiteY19" fmla="*/ 38781 h 96714"/>
                  <a:gd name="connsiteX20" fmla="*/ 131920 w 135306"/>
                  <a:gd name="connsiteY20" fmla="*/ 46036 h 96714"/>
                  <a:gd name="connsiteX21" fmla="*/ 74472 w 135306"/>
                  <a:gd name="connsiteY21" fmla="*/ 94393 h 96714"/>
                  <a:gd name="connsiteX22" fmla="*/ 68282 w 135306"/>
                  <a:gd name="connsiteY22" fmla="*/ 96714 h 9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5306" h="96714">
                    <a:moveTo>
                      <a:pt x="68282" y="96714"/>
                    </a:moveTo>
                    <a:cubicBezTo>
                      <a:pt x="66022" y="96719"/>
                      <a:pt x="63832" y="95932"/>
                      <a:pt x="62092" y="94490"/>
                    </a:cubicBezTo>
                    <a:lnTo>
                      <a:pt x="3483" y="46133"/>
                    </a:lnTo>
                    <a:cubicBezTo>
                      <a:pt x="350" y="43524"/>
                      <a:pt x="-811" y="39230"/>
                      <a:pt x="582" y="35397"/>
                    </a:cubicBezTo>
                    <a:cubicBezTo>
                      <a:pt x="1966" y="31568"/>
                      <a:pt x="5601" y="29016"/>
                      <a:pt x="9673" y="29014"/>
                    </a:cubicBezTo>
                    <a:lnTo>
                      <a:pt x="38687" y="29014"/>
                    </a:lnTo>
                    <a:lnTo>
                      <a:pt x="38687" y="0"/>
                    </a:lnTo>
                    <a:lnTo>
                      <a:pt x="58030" y="0"/>
                    </a:lnTo>
                    <a:lnTo>
                      <a:pt x="58030" y="38686"/>
                    </a:lnTo>
                    <a:cubicBezTo>
                      <a:pt x="58030" y="44027"/>
                      <a:pt x="53700" y="48357"/>
                      <a:pt x="48359" y="48357"/>
                    </a:cubicBezTo>
                    <a:lnTo>
                      <a:pt x="36560" y="48357"/>
                    </a:lnTo>
                    <a:lnTo>
                      <a:pt x="68185" y="74470"/>
                    </a:lnTo>
                    <a:lnTo>
                      <a:pt x="99231" y="48357"/>
                    </a:lnTo>
                    <a:lnTo>
                      <a:pt x="87045" y="48357"/>
                    </a:lnTo>
                    <a:cubicBezTo>
                      <a:pt x="81703" y="48357"/>
                      <a:pt x="77373" y="44027"/>
                      <a:pt x="77373" y="38686"/>
                    </a:cubicBezTo>
                    <a:lnTo>
                      <a:pt x="77373" y="0"/>
                    </a:lnTo>
                    <a:lnTo>
                      <a:pt x="96716" y="0"/>
                    </a:lnTo>
                    <a:lnTo>
                      <a:pt x="96716" y="29014"/>
                    </a:lnTo>
                    <a:lnTo>
                      <a:pt x="125730" y="29014"/>
                    </a:lnTo>
                    <a:cubicBezTo>
                      <a:pt x="131072" y="29067"/>
                      <a:pt x="135359" y="33440"/>
                      <a:pt x="135306" y="38781"/>
                    </a:cubicBezTo>
                    <a:cubicBezTo>
                      <a:pt x="135278" y="41575"/>
                      <a:pt x="134044" y="44220"/>
                      <a:pt x="131920" y="46036"/>
                    </a:cubicBezTo>
                    <a:lnTo>
                      <a:pt x="74472" y="94393"/>
                    </a:lnTo>
                    <a:cubicBezTo>
                      <a:pt x="72745" y="95870"/>
                      <a:pt x="70554" y="96692"/>
                      <a:pt x="68282" y="96714"/>
                    </a:cubicBezTo>
                    <a:close/>
                  </a:path>
                </a:pathLst>
              </a:custGeom>
              <a:solidFill>
                <a:schemeClr val="tx1"/>
              </a:solid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69" name="Freeform: Shape 68">
                <a:extLst>
                  <a:ext uri="{FF2B5EF4-FFF2-40B4-BE49-F238E27FC236}">
                    <a16:creationId xmlns:a16="http://schemas.microsoft.com/office/drawing/2014/main" id="{9B16503A-008F-BAEB-BC79-3FF1BA899729}"/>
                  </a:ext>
                </a:extLst>
              </p:cNvPr>
              <p:cNvSpPr/>
              <p:nvPr/>
            </p:nvSpPr>
            <p:spPr>
              <a:xfrm>
                <a:off x="-1364221" y="2803430"/>
                <a:ext cx="309518" cy="257163"/>
              </a:xfrm>
              <a:custGeom>
                <a:avLst/>
                <a:gdLst>
                  <a:gd name="connsiteX0" fmla="*/ 241528 w 309518"/>
                  <a:gd name="connsiteY0" fmla="*/ 4836 h 257163"/>
                  <a:gd name="connsiteX1" fmla="*/ 239207 w 309518"/>
                  <a:gd name="connsiteY1" fmla="*/ 24179 h 257163"/>
                  <a:gd name="connsiteX2" fmla="*/ 285920 w 309518"/>
                  <a:gd name="connsiteY2" fmla="*/ 33850 h 257163"/>
                  <a:gd name="connsiteX3" fmla="*/ 154775 w 309518"/>
                  <a:gd name="connsiteY3" fmla="*/ 48357 h 257163"/>
                  <a:gd name="connsiteX4" fmla="*/ 23340 w 309518"/>
                  <a:gd name="connsiteY4" fmla="*/ 33850 h 257163"/>
                  <a:gd name="connsiteX5" fmla="*/ 145104 w 309518"/>
                  <a:gd name="connsiteY5" fmla="*/ 19343 h 257163"/>
                  <a:gd name="connsiteX6" fmla="*/ 145104 w 309518"/>
                  <a:gd name="connsiteY6" fmla="*/ 0 h 257163"/>
                  <a:gd name="connsiteX7" fmla="*/ 32 w 309518"/>
                  <a:gd name="connsiteY7" fmla="*/ 33850 h 257163"/>
                  <a:gd name="connsiteX8" fmla="*/ 32 w 309518"/>
                  <a:gd name="connsiteY8" fmla="*/ 35784 h 257163"/>
                  <a:gd name="connsiteX9" fmla="*/ 1193 w 309518"/>
                  <a:gd name="connsiteY9" fmla="*/ 39169 h 257163"/>
                  <a:gd name="connsiteX10" fmla="*/ 3127 w 309518"/>
                  <a:gd name="connsiteY10" fmla="*/ 42554 h 257163"/>
                  <a:gd name="connsiteX11" fmla="*/ 4675 w 309518"/>
                  <a:gd name="connsiteY11" fmla="*/ 44682 h 257163"/>
                  <a:gd name="connsiteX12" fmla="*/ 7866 w 309518"/>
                  <a:gd name="connsiteY12" fmla="*/ 47293 h 257163"/>
                  <a:gd name="connsiteX13" fmla="*/ 116090 w 309518"/>
                  <a:gd name="connsiteY13" fmla="*/ 216060 h 257163"/>
                  <a:gd name="connsiteX14" fmla="*/ 116090 w 309518"/>
                  <a:gd name="connsiteY14" fmla="*/ 241883 h 257163"/>
                  <a:gd name="connsiteX15" fmla="*/ 122376 w 309518"/>
                  <a:gd name="connsiteY15" fmla="*/ 250974 h 257163"/>
                  <a:gd name="connsiteX16" fmla="*/ 155452 w 309518"/>
                  <a:gd name="connsiteY16" fmla="*/ 257164 h 257163"/>
                  <a:gd name="connsiteX17" fmla="*/ 187368 w 309518"/>
                  <a:gd name="connsiteY17" fmla="*/ 250780 h 257163"/>
                  <a:gd name="connsiteX18" fmla="*/ 193461 w 309518"/>
                  <a:gd name="connsiteY18" fmla="*/ 241883 h 257163"/>
                  <a:gd name="connsiteX19" fmla="*/ 193461 w 309518"/>
                  <a:gd name="connsiteY19" fmla="*/ 215963 h 257163"/>
                  <a:gd name="connsiteX20" fmla="*/ 301201 w 309518"/>
                  <a:gd name="connsiteY20" fmla="*/ 47390 h 257163"/>
                  <a:gd name="connsiteX21" fmla="*/ 301201 w 309518"/>
                  <a:gd name="connsiteY21" fmla="*/ 47390 h 257163"/>
                  <a:gd name="connsiteX22" fmla="*/ 309518 w 309518"/>
                  <a:gd name="connsiteY22" fmla="*/ 33850 h 257163"/>
                  <a:gd name="connsiteX23" fmla="*/ 241528 w 309518"/>
                  <a:gd name="connsiteY23" fmla="*/ 4836 h 257163"/>
                  <a:gd name="connsiteX24" fmla="*/ 175666 w 309518"/>
                  <a:gd name="connsiteY24" fmla="*/ 207936 h 257163"/>
                  <a:gd name="connsiteX25" fmla="*/ 174118 w 309518"/>
                  <a:gd name="connsiteY25" fmla="*/ 213159 h 257163"/>
                  <a:gd name="connsiteX26" fmla="*/ 174118 w 309518"/>
                  <a:gd name="connsiteY26" fmla="*/ 235016 h 257163"/>
                  <a:gd name="connsiteX27" fmla="*/ 135432 w 309518"/>
                  <a:gd name="connsiteY27" fmla="*/ 235016 h 257163"/>
                  <a:gd name="connsiteX28" fmla="*/ 135432 w 309518"/>
                  <a:gd name="connsiteY28" fmla="*/ 213159 h 257163"/>
                  <a:gd name="connsiteX29" fmla="*/ 133885 w 309518"/>
                  <a:gd name="connsiteY29" fmla="*/ 207936 h 257163"/>
                  <a:gd name="connsiteX30" fmla="*/ 37848 w 309518"/>
                  <a:gd name="connsiteY30" fmla="*/ 57932 h 257163"/>
                  <a:gd name="connsiteX31" fmla="*/ 154775 w 309518"/>
                  <a:gd name="connsiteY31" fmla="*/ 67603 h 257163"/>
                  <a:gd name="connsiteX32" fmla="*/ 271510 w 309518"/>
                  <a:gd name="connsiteY32" fmla="*/ 57932 h 25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9518" h="257163">
                    <a:moveTo>
                      <a:pt x="241528" y="4836"/>
                    </a:moveTo>
                    <a:lnTo>
                      <a:pt x="239207" y="24179"/>
                    </a:lnTo>
                    <a:cubicBezTo>
                      <a:pt x="255134" y="25348"/>
                      <a:pt x="270838" y="28600"/>
                      <a:pt x="285920" y="33850"/>
                    </a:cubicBezTo>
                    <a:cubicBezTo>
                      <a:pt x="268802" y="41297"/>
                      <a:pt x="220541" y="48357"/>
                      <a:pt x="154775" y="48357"/>
                    </a:cubicBezTo>
                    <a:cubicBezTo>
                      <a:pt x="87075" y="48357"/>
                      <a:pt x="38718" y="40620"/>
                      <a:pt x="23340" y="33850"/>
                    </a:cubicBezTo>
                    <a:cubicBezTo>
                      <a:pt x="37267" y="27950"/>
                      <a:pt x="77307" y="20020"/>
                      <a:pt x="145104" y="19343"/>
                    </a:cubicBezTo>
                    <a:lnTo>
                      <a:pt x="145104" y="0"/>
                    </a:lnTo>
                    <a:cubicBezTo>
                      <a:pt x="13476" y="1354"/>
                      <a:pt x="32" y="24082"/>
                      <a:pt x="32" y="33850"/>
                    </a:cubicBezTo>
                    <a:cubicBezTo>
                      <a:pt x="-11" y="34494"/>
                      <a:pt x="-11" y="35140"/>
                      <a:pt x="32" y="35784"/>
                    </a:cubicBezTo>
                    <a:cubicBezTo>
                      <a:pt x="229" y="36969"/>
                      <a:pt x="621" y="38113"/>
                      <a:pt x="1193" y="39169"/>
                    </a:cubicBezTo>
                    <a:lnTo>
                      <a:pt x="3127" y="42554"/>
                    </a:lnTo>
                    <a:cubicBezTo>
                      <a:pt x="3555" y="43324"/>
                      <a:pt x="4074" y="44038"/>
                      <a:pt x="4675" y="44682"/>
                    </a:cubicBezTo>
                    <a:cubicBezTo>
                      <a:pt x="5658" y="45646"/>
                      <a:pt x="6727" y="46520"/>
                      <a:pt x="7866" y="47293"/>
                    </a:cubicBezTo>
                    <a:lnTo>
                      <a:pt x="116090" y="216060"/>
                    </a:lnTo>
                    <a:lnTo>
                      <a:pt x="116090" y="241883"/>
                    </a:lnTo>
                    <a:cubicBezTo>
                      <a:pt x="116076" y="245930"/>
                      <a:pt x="118585" y="249557"/>
                      <a:pt x="122376" y="250974"/>
                    </a:cubicBezTo>
                    <a:cubicBezTo>
                      <a:pt x="132948" y="254979"/>
                      <a:pt x="144147" y="257075"/>
                      <a:pt x="155452" y="257164"/>
                    </a:cubicBezTo>
                    <a:cubicBezTo>
                      <a:pt x="166405" y="257131"/>
                      <a:pt x="177246" y="254963"/>
                      <a:pt x="187368" y="250780"/>
                    </a:cubicBezTo>
                    <a:cubicBezTo>
                      <a:pt x="191018" y="249327"/>
                      <a:pt x="193426" y="245811"/>
                      <a:pt x="193461" y="241883"/>
                    </a:cubicBezTo>
                    <a:lnTo>
                      <a:pt x="193461" y="215963"/>
                    </a:lnTo>
                    <a:lnTo>
                      <a:pt x="301201" y="47390"/>
                    </a:lnTo>
                    <a:lnTo>
                      <a:pt x="301201" y="47390"/>
                    </a:lnTo>
                    <a:cubicBezTo>
                      <a:pt x="306142" y="44633"/>
                      <a:pt x="309293" y="39504"/>
                      <a:pt x="309518" y="33850"/>
                    </a:cubicBezTo>
                    <a:cubicBezTo>
                      <a:pt x="309518" y="23502"/>
                      <a:pt x="301491" y="11993"/>
                      <a:pt x="241528" y="4836"/>
                    </a:cubicBezTo>
                    <a:close/>
                    <a:moveTo>
                      <a:pt x="175666" y="207936"/>
                    </a:moveTo>
                    <a:cubicBezTo>
                      <a:pt x="174660" y="209493"/>
                      <a:pt x="174123" y="211305"/>
                      <a:pt x="174118" y="213159"/>
                    </a:cubicBezTo>
                    <a:lnTo>
                      <a:pt x="174118" y="235016"/>
                    </a:lnTo>
                    <a:cubicBezTo>
                      <a:pt x="161520" y="238931"/>
                      <a:pt x="148031" y="238931"/>
                      <a:pt x="135432" y="235016"/>
                    </a:cubicBezTo>
                    <a:lnTo>
                      <a:pt x="135432" y="213159"/>
                    </a:lnTo>
                    <a:cubicBezTo>
                      <a:pt x="135428" y="211305"/>
                      <a:pt x="134891" y="209493"/>
                      <a:pt x="133885" y="207936"/>
                    </a:cubicBezTo>
                    <a:lnTo>
                      <a:pt x="37848" y="57932"/>
                    </a:lnTo>
                    <a:cubicBezTo>
                      <a:pt x="76417" y="64944"/>
                      <a:pt x="115578" y="68183"/>
                      <a:pt x="154775" y="67603"/>
                    </a:cubicBezTo>
                    <a:cubicBezTo>
                      <a:pt x="193905" y="68089"/>
                      <a:pt x="232993" y="64850"/>
                      <a:pt x="271510" y="57932"/>
                    </a:cubicBezTo>
                    <a:close/>
                  </a:path>
                </a:pathLst>
              </a:custGeom>
              <a:solidFill>
                <a:schemeClr val="tx1"/>
              </a:solid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70" name="Freeform: Shape 69">
                <a:extLst>
                  <a:ext uri="{FF2B5EF4-FFF2-40B4-BE49-F238E27FC236}">
                    <a16:creationId xmlns:a16="http://schemas.microsoft.com/office/drawing/2014/main" id="{F2BD6644-D0E6-B78D-1AF9-864FD0D41180}"/>
                  </a:ext>
                </a:extLst>
              </p:cNvPr>
              <p:cNvSpPr/>
              <p:nvPr/>
            </p:nvSpPr>
            <p:spPr>
              <a:xfrm>
                <a:off x="-1199774" y="2774415"/>
                <a:ext cx="58028" cy="58028"/>
              </a:xfrm>
              <a:custGeom>
                <a:avLst/>
                <a:gdLst>
                  <a:gd name="connsiteX0" fmla="*/ 48357 w 58028"/>
                  <a:gd name="connsiteY0" fmla="*/ 58029 h 58028"/>
                  <a:gd name="connsiteX1" fmla="*/ 9671 w 58028"/>
                  <a:gd name="connsiteY1" fmla="*/ 58029 h 58028"/>
                  <a:gd name="connsiteX2" fmla="*/ 0 w 58028"/>
                  <a:gd name="connsiteY2" fmla="*/ 48357 h 58028"/>
                  <a:gd name="connsiteX3" fmla="*/ 0 w 58028"/>
                  <a:gd name="connsiteY3" fmla="*/ 9671 h 58028"/>
                  <a:gd name="connsiteX4" fmla="*/ 9671 w 58028"/>
                  <a:gd name="connsiteY4" fmla="*/ 0 h 58028"/>
                  <a:gd name="connsiteX5" fmla="*/ 48357 w 58028"/>
                  <a:gd name="connsiteY5" fmla="*/ 0 h 58028"/>
                  <a:gd name="connsiteX6" fmla="*/ 58029 w 58028"/>
                  <a:gd name="connsiteY6" fmla="*/ 9671 h 58028"/>
                  <a:gd name="connsiteX7" fmla="*/ 58029 w 58028"/>
                  <a:gd name="connsiteY7" fmla="*/ 48357 h 58028"/>
                  <a:gd name="connsiteX8" fmla="*/ 48357 w 58028"/>
                  <a:gd name="connsiteY8" fmla="*/ 58029 h 58028"/>
                  <a:gd name="connsiteX9" fmla="*/ 19343 w 58028"/>
                  <a:gd name="connsiteY9" fmla="*/ 38686 h 58028"/>
                  <a:gd name="connsiteX10" fmla="*/ 38686 w 58028"/>
                  <a:gd name="connsiteY10" fmla="*/ 38686 h 58028"/>
                  <a:gd name="connsiteX11" fmla="*/ 38686 w 58028"/>
                  <a:gd name="connsiteY11" fmla="*/ 19343 h 58028"/>
                  <a:gd name="connsiteX12" fmla="*/ 19343 w 58028"/>
                  <a:gd name="connsiteY12" fmla="*/ 19343 h 5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028" h="58028">
                    <a:moveTo>
                      <a:pt x="48357" y="58029"/>
                    </a:moveTo>
                    <a:lnTo>
                      <a:pt x="9671" y="58029"/>
                    </a:lnTo>
                    <a:cubicBezTo>
                      <a:pt x="4330" y="58029"/>
                      <a:pt x="0" y="53699"/>
                      <a:pt x="0" y="48357"/>
                    </a:cubicBezTo>
                    <a:lnTo>
                      <a:pt x="0" y="9671"/>
                    </a:lnTo>
                    <a:cubicBezTo>
                      <a:pt x="0" y="4330"/>
                      <a:pt x="4330" y="0"/>
                      <a:pt x="9671" y="0"/>
                    </a:cubicBezTo>
                    <a:lnTo>
                      <a:pt x="48357" y="0"/>
                    </a:lnTo>
                    <a:cubicBezTo>
                      <a:pt x="53699" y="0"/>
                      <a:pt x="58029" y="4330"/>
                      <a:pt x="58029" y="9671"/>
                    </a:cubicBezTo>
                    <a:lnTo>
                      <a:pt x="58029" y="48357"/>
                    </a:lnTo>
                    <a:cubicBezTo>
                      <a:pt x="58029" y="53699"/>
                      <a:pt x="53699" y="58029"/>
                      <a:pt x="48357" y="58029"/>
                    </a:cubicBezTo>
                    <a:close/>
                    <a:moveTo>
                      <a:pt x="19343" y="38686"/>
                    </a:moveTo>
                    <a:lnTo>
                      <a:pt x="38686" y="38686"/>
                    </a:lnTo>
                    <a:lnTo>
                      <a:pt x="38686" y="19343"/>
                    </a:lnTo>
                    <a:lnTo>
                      <a:pt x="19343" y="19343"/>
                    </a:lnTo>
                    <a:close/>
                  </a:path>
                </a:pathLst>
              </a:custGeom>
              <a:solidFill>
                <a:schemeClr val="tx1"/>
              </a:solid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71" name="Freeform: Shape 70">
                <a:extLst>
                  <a:ext uri="{FF2B5EF4-FFF2-40B4-BE49-F238E27FC236}">
                    <a16:creationId xmlns:a16="http://schemas.microsoft.com/office/drawing/2014/main" id="{1ABF3F8B-06E0-B1F0-15F7-EA65235BFE12}"/>
                  </a:ext>
                </a:extLst>
              </p:cNvPr>
              <p:cNvSpPr/>
              <p:nvPr/>
            </p:nvSpPr>
            <p:spPr>
              <a:xfrm>
                <a:off x="-1219117" y="2687373"/>
                <a:ext cx="58028" cy="58028"/>
              </a:xfrm>
              <a:custGeom>
                <a:avLst/>
                <a:gdLst>
                  <a:gd name="connsiteX0" fmla="*/ 48357 w 58028"/>
                  <a:gd name="connsiteY0" fmla="*/ 58029 h 58028"/>
                  <a:gd name="connsiteX1" fmla="*/ 9671 w 58028"/>
                  <a:gd name="connsiteY1" fmla="*/ 58029 h 58028"/>
                  <a:gd name="connsiteX2" fmla="*/ 0 w 58028"/>
                  <a:gd name="connsiteY2" fmla="*/ 48357 h 58028"/>
                  <a:gd name="connsiteX3" fmla="*/ 0 w 58028"/>
                  <a:gd name="connsiteY3" fmla="*/ 9671 h 58028"/>
                  <a:gd name="connsiteX4" fmla="*/ 9671 w 58028"/>
                  <a:gd name="connsiteY4" fmla="*/ 0 h 58028"/>
                  <a:gd name="connsiteX5" fmla="*/ 48357 w 58028"/>
                  <a:gd name="connsiteY5" fmla="*/ 0 h 58028"/>
                  <a:gd name="connsiteX6" fmla="*/ 58029 w 58028"/>
                  <a:gd name="connsiteY6" fmla="*/ 9671 h 58028"/>
                  <a:gd name="connsiteX7" fmla="*/ 58029 w 58028"/>
                  <a:gd name="connsiteY7" fmla="*/ 48357 h 58028"/>
                  <a:gd name="connsiteX8" fmla="*/ 48357 w 58028"/>
                  <a:gd name="connsiteY8" fmla="*/ 58029 h 58028"/>
                  <a:gd name="connsiteX9" fmla="*/ 19343 w 58028"/>
                  <a:gd name="connsiteY9" fmla="*/ 38686 h 58028"/>
                  <a:gd name="connsiteX10" fmla="*/ 38686 w 58028"/>
                  <a:gd name="connsiteY10" fmla="*/ 38686 h 58028"/>
                  <a:gd name="connsiteX11" fmla="*/ 38686 w 58028"/>
                  <a:gd name="connsiteY11" fmla="*/ 19343 h 58028"/>
                  <a:gd name="connsiteX12" fmla="*/ 19343 w 58028"/>
                  <a:gd name="connsiteY12" fmla="*/ 19343 h 5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028" h="58028">
                    <a:moveTo>
                      <a:pt x="48357" y="58029"/>
                    </a:moveTo>
                    <a:lnTo>
                      <a:pt x="9671" y="58029"/>
                    </a:lnTo>
                    <a:cubicBezTo>
                      <a:pt x="4330" y="58029"/>
                      <a:pt x="0" y="53699"/>
                      <a:pt x="0" y="48357"/>
                    </a:cubicBezTo>
                    <a:lnTo>
                      <a:pt x="0" y="9671"/>
                    </a:lnTo>
                    <a:cubicBezTo>
                      <a:pt x="0" y="4330"/>
                      <a:pt x="4330" y="0"/>
                      <a:pt x="9671" y="0"/>
                    </a:cubicBezTo>
                    <a:lnTo>
                      <a:pt x="48357" y="0"/>
                    </a:lnTo>
                    <a:cubicBezTo>
                      <a:pt x="53699" y="0"/>
                      <a:pt x="58029" y="4330"/>
                      <a:pt x="58029" y="9671"/>
                    </a:cubicBezTo>
                    <a:lnTo>
                      <a:pt x="58029" y="48357"/>
                    </a:lnTo>
                    <a:cubicBezTo>
                      <a:pt x="58029" y="53699"/>
                      <a:pt x="53699" y="58029"/>
                      <a:pt x="48357" y="58029"/>
                    </a:cubicBezTo>
                    <a:close/>
                    <a:moveTo>
                      <a:pt x="19343" y="38686"/>
                    </a:moveTo>
                    <a:lnTo>
                      <a:pt x="38686" y="38686"/>
                    </a:lnTo>
                    <a:lnTo>
                      <a:pt x="38686" y="19343"/>
                    </a:lnTo>
                    <a:lnTo>
                      <a:pt x="19343" y="19343"/>
                    </a:lnTo>
                    <a:close/>
                  </a:path>
                </a:pathLst>
              </a:custGeom>
              <a:solidFill>
                <a:schemeClr val="tx1"/>
              </a:solid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72" name="Freeform: Shape 71">
                <a:extLst>
                  <a:ext uri="{FF2B5EF4-FFF2-40B4-BE49-F238E27FC236}">
                    <a16:creationId xmlns:a16="http://schemas.microsoft.com/office/drawing/2014/main" id="{DDF3E622-46AF-BCD4-A9F8-746EF1C51077}"/>
                  </a:ext>
                </a:extLst>
              </p:cNvPr>
              <p:cNvSpPr/>
              <p:nvPr/>
            </p:nvSpPr>
            <p:spPr>
              <a:xfrm>
                <a:off x="-1296488" y="2735730"/>
                <a:ext cx="58028" cy="58028"/>
              </a:xfrm>
              <a:custGeom>
                <a:avLst/>
                <a:gdLst>
                  <a:gd name="connsiteX0" fmla="*/ 48357 w 58028"/>
                  <a:gd name="connsiteY0" fmla="*/ 58029 h 58028"/>
                  <a:gd name="connsiteX1" fmla="*/ 9671 w 58028"/>
                  <a:gd name="connsiteY1" fmla="*/ 58029 h 58028"/>
                  <a:gd name="connsiteX2" fmla="*/ 0 w 58028"/>
                  <a:gd name="connsiteY2" fmla="*/ 48357 h 58028"/>
                  <a:gd name="connsiteX3" fmla="*/ 0 w 58028"/>
                  <a:gd name="connsiteY3" fmla="*/ 9671 h 58028"/>
                  <a:gd name="connsiteX4" fmla="*/ 9671 w 58028"/>
                  <a:gd name="connsiteY4" fmla="*/ 0 h 58028"/>
                  <a:gd name="connsiteX5" fmla="*/ 48357 w 58028"/>
                  <a:gd name="connsiteY5" fmla="*/ 0 h 58028"/>
                  <a:gd name="connsiteX6" fmla="*/ 58029 w 58028"/>
                  <a:gd name="connsiteY6" fmla="*/ 9671 h 58028"/>
                  <a:gd name="connsiteX7" fmla="*/ 58029 w 58028"/>
                  <a:gd name="connsiteY7" fmla="*/ 48357 h 58028"/>
                  <a:gd name="connsiteX8" fmla="*/ 48357 w 58028"/>
                  <a:gd name="connsiteY8" fmla="*/ 58029 h 58028"/>
                  <a:gd name="connsiteX9" fmla="*/ 19343 w 58028"/>
                  <a:gd name="connsiteY9" fmla="*/ 38686 h 58028"/>
                  <a:gd name="connsiteX10" fmla="*/ 38686 w 58028"/>
                  <a:gd name="connsiteY10" fmla="*/ 38686 h 58028"/>
                  <a:gd name="connsiteX11" fmla="*/ 38686 w 58028"/>
                  <a:gd name="connsiteY11" fmla="*/ 19343 h 58028"/>
                  <a:gd name="connsiteX12" fmla="*/ 19343 w 58028"/>
                  <a:gd name="connsiteY12" fmla="*/ 19343 h 5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028" h="58028">
                    <a:moveTo>
                      <a:pt x="48357" y="58029"/>
                    </a:moveTo>
                    <a:lnTo>
                      <a:pt x="9671" y="58029"/>
                    </a:lnTo>
                    <a:cubicBezTo>
                      <a:pt x="4330" y="58029"/>
                      <a:pt x="0" y="53699"/>
                      <a:pt x="0" y="48357"/>
                    </a:cubicBezTo>
                    <a:lnTo>
                      <a:pt x="0" y="9671"/>
                    </a:lnTo>
                    <a:cubicBezTo>
                      <a:pt x="0" y="4330"/>
                      <a:pt x="4330" y="0"/>
                      <a:pt x="9671" y="0"/>
                    </a:cubicBezTo>
                    <a:lnTo>
                      <a:pt x="48357" y="0"/>
                    </a:lnTo>
                    <a:cubicBezTo>
                      <a:pt x="53699" y="0"/>
                      <a:pt x="58029" y="4330"/>
                      <a:pt x="58029" y="9671"/>
                    </a:cubicBezTo>
                    <a:lnTo>
                      <a:pt x="58029" y="48357"/>
                    </a:lnTo>
                    <a:cubicBezTo>
                      <a:pt x="58029" y="53699"/>
                      <a:pt x="53699" y="58029"/>
                      <a:pt x="48357" y="58029"/>
                    </a:cubicBezTo>
                    <a:close/>
                    <a:moveTo>
                      <a:pt x="19343" y="38686"/>
                    </a:moveTo>
                    <a:lnTo>
                      <a:pt x="38686" y="38686"/>
                    </a:lnTo>
                    <a:lnTo>
                      <a:pt x="38686" y="19343"/>
                    </a:lnTo>
                    <a:lnTo>
                      <a:pt x="19343" y="19343"/>
                    </a:lnTo>
                    <a:close/>
                  </a:path>
                </a:pathLst>
              </a:custGeom>
              <a:solidFill>
                <a:schemeClr val="tx1"/>
              </a:solidFill>
              <a:ln w="965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grpSp>
      </p:grpSp>
      <p:sp>
        <p:nvSpPr>
          <p:cNvPr id="77" name="TextBox 76">
            <a:extLst>
              <a:ext uri="{FF2B5EF4-FFF2-40B4-BE49-F238E27FC236}">
                <a16:creationId xmlns:a16="http://schemas.microsoft.com/office/drawing/2014/main" id="{7999372A-6F41-C7FC-5D0E-97513A0DDB32}"/>
              </a:ext>
            </a:extLst>
          </p:cNvPr>
          <p:cNvSpPr txBox="1"/>
          <p:nvPr/>
        </p:nvSpPr>
        <p:spPr>
          <a:xfrm>
            <a:off x="2318929" y="5557069"/>
            <a:ext cx="7554068" cy="400110"/>
          </a:xfrm>
          <a:prstGeom prst="rect">
            <a:avLst/>
          </a:prstGeom>
          <a:noFill/>
          <a:ln>
            <a:noFill/>
          </a:ln>
        </p:spPr>
        <p:txBody>
          <a:bodyPr wrap="square" rtlCol="0" anchor="ctr" anchorCtr="0">
            <a:spAutoFit/>
          </a:bodyPr>
          <a:lstStyle/>
          <a:p>
            <a:pPr marL="0" marR="0" lvl="0" indent="0" algn="ctr" defTabSz="27093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flip="none" rotWithShape="1">
                  <a:gsLst>
                    <a:gs pos="0">
                      <a:srgbClr val="EE7674"/>
                    </a:gs>
                    <a:gs pos="100000">
                      <a:srgbClr val="AA87F0"/>
                    </a:gs>
                  </a:gsLst>
                  <a:lin ang="2700000" scaled="1"/>
                  <a:tileRect/>
                </a:gradFill>
                <a:effectLst/>
                <a:uLnTx/>
                <a:uFillTx/>
                <a:latin typeface="Amazon Ember Display"/>
                <a:ea typeface="Amazon Ember Display Light" panose="020F0403020204020204" pitchFamily="34" charset="0"/>
                <a:cs typeface="Amazon Ember Display Light" panose="020F0403020204020204" pitchFamily="34" charset="0"/>
              </a:rPr>
              <a:t>Catalog and govern </a:t>
            </a:r>
            <a:r>
              <a:rPr kumimoji="0" lang="en-US" sz="20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a:t>
            </a:r>
            <a:r>
              <a:rPr kumimoji="0" lang="en-US" sz="2000" b="0" i="0" u="none" strike="noStrike" kern="1200" cap="none" spc="0" normalizeH="0" baseline="0" noProof="0" dirty="0">
                <a:ln>
                  <a:noFill/>
                </a:ln>
                <a:gradFill flip="none" rotWithShape="1">
                  <a:gsLst>
                    <a:gs pos="100000">
                      <a:srgbClr val="EB975C"/>
                    </a:gs>
                    <a:gs pos="0">
                      <a:srgbClr val="4E68E3"/>
                    </a:gs>
                  </a:gsLst>
                  <a:lin ang="2700000" scaled="1"/>
                  <a:tileRect/>
                </a:gradFill>
                <a:effectLst/>
                <a:uLnTx/>
                <a:uFillTx/>
                <a:latin typeface="Amazon Ember Display"/>
                <a:ea typeface="Amazon Ember Display Light" panose="020F0403020204020204" pitchFamily="34" charset="0"/>
                <a:cs typeface="Amazon Ember Display Light" panose="020F0403020204020204" pitchFamily="34" charset="0"/>
              </a:rPr>
              <a:t> </a:t>
            </a:r>
            <a:r>
              <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AWS Lake Formation, Amazon DataZone</a:t>
            </a:r>
            <a:endParaRPr kumimoji="0" lang="en-US" sz="20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endParaRPr>
          </a:p>
        </p:txBody>
      </p:sp>
      <p:sp>
        <p:nvSpPr>
          <p:cNvPr id="2" name="Title 1">
            <a:extLst>
              <a:ext uri="{FF2B5EF4-FFF2-40B4-BE49-F238E27FC236}">
                <a16:creationId xmlns:a16="http://schemas.microsoft.com/office/drawing/2014/main" id="{3F349AB4-CEC5-A009-C0D3-72BAD1888B09}"/>
              </a:ext>
            </a:extLst>
          </p:cNvPr>
          <p:cNvSpPr>
            <a:spLocks noGrp="1"/>
          </p:cNvSpPr>
          <p:nvPr>
            <p:ph type="title"/>
          </p:nvPr>
        </p:nvSpPr>
        <p:spPr/>
        <p:txBody>
          <a:bodyPr/>
          <a:lstStyle/>
          <a:p>
            <a:r>
              <a:rPr lang="en-US" dirty="0"/>
              <a:t>Building an end-to-end data strategy</a:t>
            </a:r>
          </a:p>
        </p:txBody>
      </p:sp>
      <p:cxnSp>
        <p:nvCxnSpPr>
          <p:cNvPr id="82" name="Straight Connector 81">
            <a:extLst>
              <a:ext uri="{FF2B5EF4-FFF2-40B4-BE49-F238E27FC236}">
                <a16:creationId xmlns:a16="http://schemas.microsoft.com/office/drawing/2014/main" id="{DFFAF9BD-58F4-2F16-EBFA-1CDEF2983F27}"/>
              </a:ext>
            </a:extLst>
          </p:cNvPr>
          <p:cNvCxnSpPr>
            <a:cxnSpLocks/>
          </p:cNvCxnSpPr>
          <p:nvPr/>
        </p:nvCxnSpPr>
        <p:spPr>
          <a:xfrm>
            <a:off x="4934978" y="967345"/>
            <a:ext cx="0" cy="4476193"/>
          </a:xfrm>
          <a:prstGeom prst="line">
            <a:avLst/>
          </a:prstGeom>
          <a:ln w="19050" cap="rnd">
            <a:solidFill>
              <a:schemeClr val="accent2">
                <a:alpha val="2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8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7B6EEC43-7288-4116-88F7-CF766245D631}"/>
              </a:ext>
            </a:extLst>
          </p:cNvPr>
          <p:cNvSpPr>
            <a:spLocks noGrp="1"/>
          </p:cNvSpPr>
          <p:nvPr>
            <p:ph type="title"/>
          </p:nvPr>
        </p:nvSpPr>
        <p:spPr/>
        <p:txBody>
          <a:bodyPr/>
          <a:lstStyle/>
          <a:p>
            <a:r>
              <a:rPr lang="en-US" dirty="0"/>
              <a:t>Next steps</a:t>
            </a:r>
          </a:p>
        </p:txBody>
      </p:sp>
      <p:cxnSp>
        <p:nvCxnSpPr>
          <p:cNvPr id="127" name="Straight Connector 126">
            <a:extLst>
              <a:ext uri="{FF2B5EF4-FFF2-40B4-BE49-F238E27FC236}">
                <a16:creationId xmlns:a16="http://schemas.microsoft.com/office/drawing/2014/main" id="{035219AB-E50E-B667-515C-B441AA39C2B0}"/>
              </a:ext>
            </a:extLst>
          </p:cNvPr>
          <p:cNvCxnSpPr>
            <a:cxnSpLocks/>
          </p:cNvCxnSpPr>
          <p:nvPr/>
        </p:nvCxnSpPr>
        <p:spPr>
          <a:xfrm flipH="1">
            <a:off x="1392461" y="3905525"/>
            <a:ext cx="1188720" cy="0"/>
          </a:xfrm>
          <a:prstGeom prst="line">
            <a:avLst/>
          </a:prstGeom>
          <a:solidFill>
            <a:srgbClr val="232F3E"/>
          </a:solidFill>
          <a:ln w="31750" cap="rnd" cmpd="sng" algn="ctr">
            <a:gradFill flip="none" rotWithShape="1">
              <a:gsLst>
                <a:gs pos="20000">
                  <a:schemeClr val="accent2"/>
                </a:gs>
                <a:gs pos="80000">
                  <a:schemeClr val="accent4"/>
                </a:gs>
              </a:gsLst>
              <a:lin ang="10800000" scaled="0"/>
              <a:tileRect/>
            </a:gradFill>
            <a:prstDash val="solid"/>
            <a:tailEnd type="none"/>
          </a:ln>
          <a:effectLst/>
        </p:spPr>
      </p:cxnSp>
      <p:sp>
        <p:nvSpPr>
          <p:cNvPr id="32" name="TextBox 31">
            <a:extLst>
              <a:ext uri="{FF2B5EF4-FFF2-40B4-BE49-F238E27FC236}">
                <a16:creationId xmlns:a16="http://schemas.microsoft.com/office/drawing/2014/main" id="{00387288-2C79-7284-1B1B-7AE55EAC090D}"/>
              </a:ext>
            </a:extLst>
          </p:cNvPr>
          <p:cNvSpPr txBox="1"/>
          <p:nvPr/>
        </p:nvSpPr>
        <p:spPr>
          <a:xfrm>
            <a:off x="3359251" y="4155440"/>
            <a:ext cx="2743200" cy="1486561"/>
          </a:xfrm>
          <a:prstGeom prst="rect">
            <a:avLst/>
          </a:prstGeom>
          <a:noFill/>
        </p:spPr>
        <p:txBody>
          <a:bodyPr wrap="square" lIns="0" rIns="0" rtlCol="0">
            <a:spAutoFit/>
          </a:bodyPr>
          <a:lstStyle/>
          <a:p>
            <a:pPr algn="ctr">
              <a:lnSpc>
                <a:spcPct val="90000"/>
              </a:lnSpc>
            </a:pPr>
            <a:r>
              <a:rPr lang="en-US" b="1" cap="all" dirty="0">
                <a:solidFill>
                  <a:schemeClr val="accent1"/>
                </a:solidFill>
              </a:rPr>
              <a:t>Ideation and</a:t>
            </a:r>
            <a:br>
              <a:rPr lang="en-US" b="1" cap="all" dirty="0">
                <a:solidFill>
                  <a:schemeClr val="accent1"/>
                </a:solidFill>
              </a:rPr>
            </a:br>
            <a:r>
              <a:rPr lang="en-US" b="1" cap="all" dirty="0">
                <a:solidFill>
                  <a:schemeClr val="accent1"/>
                </a:solidFill>
              </a:rPr>
              <a:t>Proof of Concept</a:t>
            </a:r>
          </a:p>
          <a:p>
            <a:pPr algn="ctr">
              <a:lnSpc>
                <a:spcPct val="90000"/>
              </a:lnSpc>
              <a:spcBef>
                <a:spcPts val="864"/>
              </a:spcBef>
            </a:pPr>
            <a:r>
              <a:rPr lang="en-US" sz="1600" dirty="0"/>
              <a:t>ML Solutions Lab</a:t>
            </a:r>
          </a:p>
          <a:p>
            <a:pPr algn="ctr">
              <a:lnSpc>
                <a:spcPct val="90000"/>
              </a:lnSpc>
              <a:spcBef>
                <a:spcPts val="864"/>
              </a:spcBef>
            </a:pPr>
            <a:r>
              <a:rPr lang="en-US" sz="1600" dirty="0"/>
              <a:t>AWS ML </a:t>
            </a:r>
            <a:br>
              <a:rPr lang="en-US" sz="1600" dirty="0"/>
            </a:br>
            <a:r>
              <a:rPr lang="en-US" sz="1600" dirty="0"/>
              <a:t>Embark Program</a:t>
            </a:r>
          </a:p>
        </p:txBody>
      </p:sp>
      <p:sp>
        <p:nvSpPr>
          <p:cNvPr id="128" name="TextBox 127">
            <a:extLst>
              <a:ext uri="{FF2B5EF4-FFF2-40B4-BE49-F238E27FC236}">
                <a16:creationId xmlns:a16="http://schemas.microsoft.com/office/drawing/2014/main" id="{6E7DFB84-3FB7-9DD0-18E4-2DC60C718420}"/>
              </a:ext>
            </a:extLst>
          </p:cNvPr>
          <p:cNvSpPr txBox="1"/>
          <p:nvPr/>
        </p:nvSpPr>
        <p:spPr>
          <a:xfrm>
            <a:off x="6103281" y="4155440"/>
            <a:ext cx="2743200" cy="1371145"/>
          </a:xfrm>
          <a:prstGeom prst="rect">
            <a:avLst/>
          </a:prstGeom>
          <a:noFill/>
        </p:spPr>
        <p:txBody>
          <a:bodyPr wrap="square" lIns="0" rIns="0" rtlCol="0">
            <a:spAutoFit/>
          </a:bodyPr>
          <a:lstStyle/>
          <a:p>
            <a:pPr algn="ctr">
              <a:lnSpc>
                <a:spcPct val="90000"/>
              </a:lnSpc>
            </a:pPr>
            <a:r>
              <a:rPr lang="en-US" b="1" cap="all" dirty="0">
                <a:solidFill>
                  <a:schemeClr val="accent1"/>
                </a:solidFill>
              </a:rPr>
              <a:t>AI services, no</a:t>
            </a:r>
            <a:br>
              <a:rPr lang="en-US" b="1" cap="all" dirty="0">
                <a:solidFill>
                  <a:schemeClr val="accent1"/>
                </a:solidFill>
              </a:rPr>
            </a:br>
            <a:r>
              <a:rPr lang="en-US" b="1" cap="all" dirty="0">
                <a:solidFill>
                  <a:schemeClr val="accent1"/>
                </a:solidFill>
              </a:rPr>
              <a:t>ML skills required</a:t>
            </a:r>
          </a:p>
          <a:p>
            <a:pPr algn="ctr">
              <a:lnSpc>
                <a:spcPct val="90000"/>
              </a:lnSpc>
              <a:spcBef>
                <a:spcPts val="864"/>
              </a:spcBef>
            </a:pPr>
            <a:r>
              <a:rPr lang="en-US" sz="1600" dirty="0"/>
              <a:t>Leverage our AI services to add AI capabilities to your business applications</a:t>
            </a:r>
          </a:p>
        </p:txBody>
      </p:sp>
      <p:sp>
        <p:nvSpPr>
          <p:cNvPr id="129" name="TextBox 128">
            <a:extLst>
              <a:ext uri="{FF2B5EF4-FFF2-40B4-BE49-F238E27FC236}">
                <a16:creationId xmlns:a16="http://schemas.microsoft.com/office/drawing/2014/main" id="{E35EF810-6283-A676-7AAD-DD6F3982E9BF}"/>
              </a:ext>
            </a:extLst>
          </p:cNvPr>
          <p:cNvSpPr txBox="1"/>
          <p:nvPr/>
        </p:nvSpPr>
        <p:spPr>
          <a:xfrm>
            <a:off x="8847312" y="4155440"/>
            <a:ext cx="2743200" cy="1371145"/>
          </a:xfrm>
          <a:prstGeom prst="rect">
            <a:avLst/>
          </a:prstGeom>
          <a:noFill/>
        </p:spPr>
        <p:txBody>
          <a:bodyPr wrap="square" lIns="0" rIns="0" rtlCol="0">
            <a:spAutoFit/>
          </a:bodyPr>
          <a:lstStyle/>
          <a:p>
            <a:pPr algn="ctr">
              <a:lnSpc>
                <a:spcPct val="90000"/>
              </a:lnSpc>
            </a:pPr>
            <a:r>
              <a:rPr lang="en-US" b="1" cap="all" dirty="0">
                <a:solidFill>
                  <a:schemeClr val="accent1"/>
                </a:solidFill>
              </a:rPr>
              <a:t>Build your</a:t>
            </a:r>
            <a:br>
              <a:rPr lang="en-US" b="1" cap="all" dirty="0">
                <a:solidFill>
                  <a:schemeClr val="accent1"/>
                </a:solidFill>
              </a:rPr>
            </a:br>
            <a:r>
              <a:rPr lang="en-US" b="1" cap="all" dirty="0">
                <a:solidFill>
                  <a:schemeClr val="accent1"/>
                </a:solidFill>
              </a:rPr>
              <a:t>own model</a:t>
            </a:r>
          </a:p>
          <a:p>
            <a:pPr algn="ctr">
              <a:lnSpc>
                <a:spcPct val="90000"/>
              </a:lnSpc>
              <a:spcBef>
                <a:spcPts val="864"/>
              </a:spcBef>
            </a:pPr>
            <a:r>
              <a:rPr lang="en-US" sz="1600" dirty="0"/>
              <a:t>Build your own model using </a:t>
            </a:r>
            <a:r>
              <a:rPr lang="en-US" sz="1600" dirty="0" err="1"/>
              <a:t>SageMaker</a:t>
            </a:r>
            <a:r>
              <a:rPr lang="en-US" sz="1600" dirty="0"/>
              <a:t> or </a:t>
            </a:r>
            <a:r>
              <a:rPr lang="en-US" sz="1600" dirty="0" err="1"/>
              <a:t>SageMaker</a:t>
            </a:r>
            <a:r>
              <a:rPr lang="en-US" sz="1600" dirty="0"/>
              <a:t> Canvas</a:t>
            </a:r>
          </a:p>
        </p:txBody>
      </p:sp>
      <p:sp>
        <p:nvSpPr>
          <p:cNvPr id="130" name="TextBox 129">
            <a:extLst>
              <a:ext uri="{FF2B5EF4-FFF2-40B4-BE49-F238E27FC236}">
                <a16:creationId xmlns:a16="http://schemas.microsoft.com/office/drawing/2014/main" id="{09BAE946-DAAD-7E30-3B51-61532CB5466B}"/>
              </a:ext>
            </a:extLst>
          </p:cNvPr>
          <p:cNvSpPr txBox="1"/>
          <p:nvPr/>
        </p:nvSpPr>
        <p:spPr>
          <a:xfrm>
            <a:off x="615221" y="4155440"/>
            <a:ext cx="2743200" cy="1486561"/>
          </a:xfrm>
          <a:prstGeom prst="rect">
            <a:avLst/>
          </a:prstGeom>
          <a:noFill/>
        </p:spPr>
        <p:txBody>
          <a:bodyPr wrap="square" lIns="0" rIns="0" rtlCol="0">
            <a:spAutoFit/>
          </a:bodyPr>
          <a:lstStyle/>
          <a:p>
            <a:pPr algn="ctr">
              <a:lnSpc>
                <a:spcPct val="90000"/>
              </a:lnSpc>
            </a:pPr>
            <a:r>
              <a:rPr lang="en-US" b="1" cap="all" dirty="0">
                <a:solidFill>
                  <a:schemeClr val="accent1"/>
                </a:solidFill>
              </a:rPr>
              <a:t>Training</a:t>
            </a:r>
            <a:br>
              <a:rPr lang="en-US" b="1" cap="all" dirty="0">
                <a:solidFill>
                  <a:schemeClr val="accent1"/>
                </a:solidFill>
              </a:rPr>
            </a:br>
            <a:endParaRPr lang="en-US" b="1" cap="all" dirty="0">
              <a:solidFill>
                <a:schemeClr val="accent1"/>
              </a:solidFill>
            </a:endParaRPr>
          </a:p>
          <a:p>
            <a:pPr algn="ctr">
              <a:lnSpc>
                <a:spcPct val="90000"/>
              </a:lnSpc>
              <a:spcBef>
                <a:spcPts val="864"/>
              </a:spcBef>
            </a:pPr>
            <a:r>
              <a:rPr lang="en-US" sz="1600" dirty="0"/>
              <a:t>In-person, online and certification programs</a:t>
            </a:r>
          </a:p>
          <a:p>
            <a:pPr algn="ctr">
              <a:lnSpc>
                <a:spcPct val="90000"/>
              </a:lnSpc>
              <a:spcBef>
                <a:spcPts val="864"/>
              </a:spcBef>
            </a:pPr>
            <a:r>
              <a:rPr lang="en-US" sz="1600" dirty="0"/>
              <a:t>AWS deep devices</a:t>
            </a:r>
          </a:p>
        </p:txBody>
      </p:sp>
      <p:cxnSp>
        <p:nvCxnSpPr>
          <p:cNvPr id="150" name="Straight Connector 149">
            <a:extLst>
              <a:ext uri="{FF2B5EF4-FFF2-40B4-BE49-F238E27FC236}">
                <a16:creationId xmlns:a16="http://schemas.microsoft.com/office/drawing/2014/main" id="{612DA183-B025-6EAA-177A-592588A2058F}"/>
              </a:ext>
            </a:extLst>
          </p:cNvPr>
          <p:cNvCxnSpPr>
            <a:cxnSpLocks/>
          </p:cNvCxnSpPr>
          <p:nvPr/>
        </p:nvCxnSpPr>
        <p:spPr>
          <a:xfrm flipH="1">
            <a:off x="4136491" y="3905525"/>
            <a:ext cx="1188720" cy="0"/>
          </a:xfrm>
          <a:prstGeom prst="line">
            <a:avLst/>
          </a:prstGeom>
          <a:solidFill>
            <a:srgbClr val="232F3E"/>
          </a:solidFill>
          <a:ln w="31750" cap="rnd" cmpd="sng" algn="ctr">
            <a:gradFill flip="none" rotWithShape="1">
              <a:gsLst>
                <a:gs pos="20000">
                  <a:schemeClr val="accent2"/>
                </a:gs>
                <a:gs pos="80000">
                  <a:schemeClr val="accent4"/>
                </a:gs>
              </a:gsLst>
              <a:lin ang="10800000" scaled="0"/>
              <a:tileRect/>
            </a:gradFill>
            <a:prstDash val="solid"/>
            <a:tailEnd type="none"/>
          </a:ln>
          <a:effectLst/>
        </p:spPr>
      </p:cxnSp>
      <p:cxnSp>
        <p:nvCxnSpPr>
          <p:cNvPr id="152" name="Straight Connector 151">
            <a:extLst>
              <a:ext uri="{FF2B5EF4-FFF2-40B4-BE49-F238E27FC236}">
                <a16:creationId xmlns:a16="http://schemas.microsoft.com/office/drawing/2014/main" id="{962FEA3C-B478-18E8-509A-705055C50739}"/>
              </a:ext>
            </a:extLst>
          </p:cNvPr>
          <p:cNvCxnSpPr>
            <a:cxnSpLocks/>
          </p:cNvCxnSpPr>
          <p:nvPr/>
        </p:nvCxnSpPr>
        <p:spPr>
          <a:xfrm flipH="1">
            <a:off x="6880521" y="3905525"/>
            <a:ext cx="1188720" cy="0"/>
          </a:xfrm>
          <a:prstGeom prst="line">
            <a:avLst/>
          </a:prstGeom>
          <a:solidFill>
            <a:srgbClr val="232F3E"/>
          </a:solidFill>
          <a:ln w="31750" cap="rnd" cmpd="sng" algn="ctr">
            <a:gradFill flip="none" rotWithShape="1">
              <a:gsLst>
                <a:gs pos="20000">
                  <a:schemeClr val="accent2"/>
                </a:gs>
                <a:gs pos="80000">
                  <a:schemeClr val="accent4"/>
                </a:gs>
              </a:gsLst>
              <a:lin ang="10800000" scaled="0"/>
              <a:tileRect/>
            </a:gradFill>
            <a:prstDash val="solid"/>
            <a:tailEnd type="none"/>
          </a:ln>
          <a:effectLst/>
        </p:spPr>
      </p:cxnSp>
      <p:cxnSp>
        <p:nvCxnSpPr>
          <p:cNvPr id="154" name="Straight Connector 153">
            <a:extLst>
              <a:ext uri="{FF2B5EF4-FFF2-40B4-BE49-F238E27FC236}">
                <a16:creationId xmlns:a16="http://schemas.microsoft.com/office/drawing/2014/main" id="{B9DA60F7-8DD0-F1D3-080E-F4EE9835FD19}"/>
              </a:ext>
            </a:extLst>
          </p:cNvPr>
          <p:cNvCxnSpPr>
            <a:cxnSpLocks/>
          </p:cNvCxnSpPr>
          <p:nvPr/>
        </p:nvCxnSpPr>
        <p:spPr>
          <a:xfrm flipH="1">
            <a:off x="9624552" y="3905525"/>
            <a:ext cx="1188720" cy="0"/>
          </a:xfrm>
          <a:prstGeom prst="line">
            <a:avLst/>
          </a:prstGeom>
          <a:solidFill>
            <a:srgbClr val="232F3E"/>
          </a:solidFill>
          <a:ln w="31750" cap="rnd" cmpd="sng" algn="ctr">
            <a:gradFill flip="none" rotWithShape="1">
              <a:gsLst>
                <a:gs pos="20000">
                  <a:schemeClr val="accent2"/>
                </a:gs>
                <a:gs pos="80000">
                  <a:schemeClr val="accent4"/>
                </a:gs>
              </a:gsLst>
              <a:lin ang="10800000" scaled="0"/>
              <a:tileRect/>
            </a:gradFill>
            <a:prstDash val="solid"/>
            <a:tailEnd type="none"/>
          </a:ln>
          <a:effectLst/>
        </p:spPr>
      </p:cxnSp>
      <p:grpSp>
        <p:nvGrpSpPr>
          <p:cNvPr id="54" name="Group 53">
            <a:extLst>
              <a:ext uri="{FF2B5EF4-FFF2-40B4-BE49-F238E27FC236}">
                <a16:creationId xmlns:a16="http://schemas.microsoft.com/office/drawing/2014/main" id="{4E9BEF0E-FDA3-86F8-B739-39C47E980AB9}"/>
              </a:ext>
            </a:extLst>
          </p:cNvPr>
          <p:cNvGrpSpPr/>
          <p:nvPr/>
        </p:nvGrpSpPr>
        <p:grpSpPr>
          <a:xfrm>
            <a:off x="1118604" y="1800104"/>
            <a:ext cx="1736434" cy="1736434"/>
            <a:chOff x="1118604" y="1800104"/>
            <a:chExt cx="1736434" cy="1736434"/>
          </a:xfrm>
        </p:grpSpPr>
        <p:sp>
          <p:nvSpPr>
            <p:cNvPr id="110" name="Oval 109">
              <a:extLst>
                <a:ext uri="{FF2B5EF4-FFF2-40B4-BE49-F238E27FC236}">
                  <a16:creationId xmlns:a16="http://schemas.microsoft.com/office/drawing/2014/main" id="{B94E616B-743D-7248-B3D2-3EDCDFE2DB81}"/>
                </a:ext>
              </a:extLst>
            </p:cNvPr>
            <p:cNvSpPr/>
            <p:nvPr/>
          </p:nvSpPr>
          <p:spPr>
            <a:xfrm>
              <a:off x="1118604" y="1800104"/>
              <a:ext cx="1736434" cy="1736434"/>
            </a:xfrm>
            <a:prstGeom prst="ellipse">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p>
          </p:txBody>
        </p:sp>
        <p:grpSp>
          <p:nvGrpSpPr>
            <p:cNvPr id="155" name="Group 154">
              <a:extLst>
                <a:ext uri="{FF2B5EF4-FFF2-40B4-BE49-F238E27FC236}">
                  <a16:creationId xmlns:a16="http://schemas.microsoft.com/office/drawing/2014/main" id="{D07682B5-8807-D905-D2AB-EC4EDE4BDBF8}"/>
                </a:ext>
              </a:extLst>
            </p:cNvPr>
            <p:cNvGrpSpPr>
              <a:grpSpLocks noChangeAspect="1"/>
            </p:cNvGrpSpPr>
            <p:nvPr/>
          </p:nvGrpSpPr>
          <p:grpSpPr>
            <a:xfrm>
              <a:off x="1501726" y="2319877"/>
              <a:ext cx="1014654" cy="650204"/>
              <a:chOff x="8627357" y="5999880"/>
              <a:chExt cx="506261" cy="324419"/>
            </a:xfrm>
          </p:grpSpPr>
          <p:sp>
            <p:nvSpPr>
              <p:cNvPr id="156" name="Freeform: Shape 125">
                <a:extLst>
                  <a:ext uri="{FF2B5EF4-FFF2-40B4-BE49-F238E27FC236}">
                    <a16:creationId xmlns:a16="http://schemas.microsoft.com/office/drawing/2014/main" id="{998BD44C-DE21-EB05-D536-D4CA15A13B16}"/>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57" name="Freeform: Shape 126">
                <a:extLst>
                  <a:ext uri="{FF2B5EF4-FFF2-40B4-BE49-F238E27FC236}">
                    <a16:creationId xmlns:a16="http://schemas.microsoft.com/office/drawing/2014/main" id="{16D14723-06ED-9485-4A7C-48FB4F0779E6}"/>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58" name="Freeform: Shape 127">
                <a:extLst>
                  <a:ext uri="{FF2B5EF4-FFF2-40B4-BE49-F238E27FC236}">
                    <a16:creationId xmlns:a16="http://schemas.microsoft.com/office/drawing/2014/main" id="{3E38A243-23FF-EB31-4195-26B6A0482F50}"/>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59" name="Freeform: Shape 128">
                <a:extLst>
                  <a:ext uri="{FF2B5EF4-FFF2-40B4-BE49-F238E27FC236}">
                    <a16:creationId xmlns:a16="http://schemas.microsoft.com/office/drawing/2014/main" id="{E352EAB7-6FAE-54BF-AD11-2857940E9C53}"/>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60" name="Freeform: Shape 129">
                <a:extLst>
                  <a:ext uri="{FF2B5EF4-FFF2-40B4-BE49-F238E27FC236}">
                    <a16:creationId xmlns:a16="http://schemas.microsoft.com/office/drawing/2014/main" id="{28A1797D-5420-297D-E3FD-8E63CE964116}"/>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61" name="Freeform: Shape 130">
                <a:extLst>
                  <a:ext uri="{FF2B5EF4-FFF2-40B4-BE49-F238E27FC236}">
                    <a16:creationId xmlns:a16="http://schemas.microsoft.com/office/drawing/2014/main" id="{BEDD4817-B9B9-201B-259F-B84A702769B9}"/>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62" name="Freeform: Shape 131">
                <a:extLst>
                  <a:ext uri="{FF2B5EF4-FFF2-40B4-BE49-F238E27FC236}">
                    <a16:creationId xmlns:a16="http://schemas.microsoft.com/office/drawing/2014/main" id="{8E356DD4-5DFD-EEBC-A2DC-A92D09F1D19B}"/>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63" name="Freeform: Shape 132">
                <a:extLst>
                  <a:ext uri="{FF2B5EF4-FFF2-40B4-BE49-F238E27FC236}">
                    <a16:creationId xmlns:a16="http://schemas.microsoft.com/office/drawing/2014/main" id="{067CDF8B-AAAC-35D5-BBFA-E24945DE2A62}"/>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64" name="Freeform: Shape 133">
                <a:extLst>
                  <a:ext uri="{FF2B5EF4-FFF2-40B4-BE49-F238E27FC236}">
                    <a16:creationId xmlns:a16="http://schemas.microsoft.com/office/drawing/2014/main" id="{35148F66-137B-51E7-B9A5-4B25BEEB3EA4}"/>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grpSp>
      </p:grpSp>
      <p:grpSp>
        <p:nvGrpSpPr>
          <p:cNvPr id="53" name="Group 52">
            <a:extLst>
              <a:ext uri="{FF2B5EF4-FFF2-40B4-BE49-F238E27FC236}">
                <a16:creationId xmlns:a16="http://schemas.microsoft.com/office/drawing/2014/main" id="{AEA9F4A0-135B-CC6F-3B7A-85C77EA9E608}"/>
              </a:ext>
            </a:extLst>
          </p:cNvPr>
          <p:cNvGrpSpPr/>
          <p:nvPr/>
        </p:nvGrpSpPr>
        <p:grpSpPr>
          <a:xfrm>
            <a:off x="3862634" y="1800104"/>
            <a:ext cx="1736434" cy="1736434"/>
            <a:chOff x="3862634" y="1800104"/>
            <a:chExt cx="1736434" cy="1736434"/>
          </a:xfrm>
        </p:grpSpPr>
        <p:sp>
          <p:nvSpPr>
            <p:cNvPr id="149" name="Oval 148">
              <a:extLst>
                <a:ext uri="{FF2B5EF4-FFF2-40B4-BE49-F238E27FC236}">
                  <a16:creationId xmlns:a16="http://schemas.microsoft.com/office/drawing/2014/main" id="{1A09DE5E-6F32-B506-A3AB-F2CB0BAE2E3D}"/>
                </a:ext>
              </a:extLst>
            </p:cNvPr>
            <p:cNvSpPr/>
            <p:nvPr/>
          </p:nvSpPr>
          <p:spPr>
            <a:xfrm>
              <a:off x="3862634" y="1800104"/>
              <a:ext cx="1736434" cy="1736434"/>
            </a:xfrm>
            <a:prstGeom prst="ellipse">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p>
          </p:txBody>
        </p:sp>
        <p:grpSp>
          <p:nvGrpSpPr>
            <p:cNvPr id="165" name="Group 164">
              <a:extLst>
                <a:ext uri="{FF2B5EF4-FFF2-40B4-BE49-F238E27FC236}">
                  <a16:creationId xmlns:a16="http://schemas.microsoft.com/office/drawing/2014/main" id="{241E02C0-F945-4313-FE0C-7417841D4119}"/>
                </a:ext>
              </a:extLst>
            </p:cNvPr>
            <p:cNvGrpSpPr>
              <a:grpSpLocks noChangeAspect="1"/>
            </p:cNvGrpSpPr>
            <p:nvPr/>
          </p:nvGrpSpPr>
          <p:grpSpPr>
            <a:xfrm>
              <a:off x="4469156" y="2139174"/>
              <a:ext cx="523390" cy="949110"/>
              <a:chOff x="12010336" y="6126916"/>
              <a:chExt cx="253935" cy="460483"/>
            </a:xfrm>
          </p:grpSpPr>
          <p:sp>
            <p:nvSpPr>
              <p:cNvPr id="166" name="Freeform: Shape 106">
                <a:extLst>
                  <a:ext uri="{FF2B5EF4-FFF2-40B4-BE49-F238E27FC236}">
                    <a16:creationId xmlns:a16="http://schemas.microsoft.com/office/drawing/2014/main" id="{2092C6A0-B5EC-8CF2-F414-73F9CB82F79B}"/>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67" name="Freeform: Shape 107">
                <a:extLst>
                  <a:ext uri="{FF2B5EF4-FFF2-40B4-BE49-F238E27FC236}">
                    <a16:creationId xmlns:a16="http://schemas.microsoft.com/office/drawing/2014/main" id="{B1121884-15E1-A314-4EA3-3994169F234D}"/>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68" name="Freeform: Shape 108">
                <a:extLst>
                  <a:ext uri="{FF2B5EF4-FFF2-40B4-BE49-F238E27FC236}">
                    <a16:creationId xmlns:a16="http://schemas.microsoft.com/office/drawing/2014/main" id="{4CAB7D87-6F7D-A740-E491-DA2EAA696144}"/>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69" name="Freeform: Shape 109">
                <a:extLst>
                  <a:ext uri="{FF2B5EF4-FFF2-40B4-BE49-F238E27FC236}">
                    <a16:creationId xmlns:a16="http://schemas.microsoft.com/office/drawing/2014/main" id="{5C00C853-5FB0-FCA3-6FED-ECA8BC3E54DA}"/>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0" name="Freeform: Shape 110">
                <a:extLst>
                  <a:ext uri="{FF2B5EF4-FFF2-40B4-BE49-F238E27FC236}">
                    <a16:creationId xmlns:a16="http://schemas.microsoft.com/office/drawing/2014/main" id="{CA13053B-1368-2E78-9415-970E26E3B1F0}"/>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1" name="Freeform: Shape 111">
                <a:extLst>
                  <a:ext uri="{FF2B5EF4-FFF2-40B4-BE49-F238E27FC236}">
                    <a16:creationId xmlns:a16="http://schemas.microsoft.com/office/drawing/2014/main" id="{34ED9C63-3F96-C3E5-02FF-4A075E1E48EE}"/>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2" name="Freeform: Shape 112">
                <a:extLst>
                  <a:ext uri="{FF2B5EF4-FFF2-40B4-BE49-F238E27FC236}">
                    <a16:creationId xmlns:a16="http://schemas.microsoft.com/office/drawing/2014/main" id="{74DA12EC-1328-9A85-4958-56CCC5AB1F6A}"/>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3" name="Freeform: Shape 113">
                <a:extLst>
                  <a:ext uri="{FF2B5EF4-FFF2-40B4-BE49-F238E27FC236}">
                    <a16:creationId xmlns:a16="http://schemas.microsoft.com/office/drawing/2014/main" id="{E632046F-544C-45D3-34E0-F69B274E9749}"/>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4" name="Freeform: Shape 114">
                <a:extLst>
                  <a:ext uri="{FF2B5EF4-FFF2-40B4-BE49-F238E27FC236}">
                    <a16:creationId xmlns:a16="http://schemas.microsoft.com/office/drawing/2014/main" id="{901CC6EC-AED9-E179-24C1-13D58DE20904}"/>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5" name="Freeform: Shape 115">
                <a:extLst>
                  <a:ext uri="{FF2B5EF4-FFF2-40B4-BE49-F238E27FC236}">
                    <a16:creationId xmlns:a16="http://schemas.microsoft.com/office/drawing/2014/main" id="{DFBC3B23-D6A5-14BC-82DA-C4482C1D3859}"/>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6" name="Freeform: Shape 116">
                <a:extLst>
                  <a:ext uri="{FF2B5EF4-FFF2-40B4-BE49-F238E27FC236}">
                    <a16:creationId xmlns:a16="http://schemas.microsoft.com/office/drawing/2014/main" id="{3A34A168-A676-E189-B858-D114146747FA}"/>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7" name="Freeform: Shape 117">
                <a:extLst>
                  <a:ext uri="{FF2B5EF4-FFF2-40B4-BE49-F238E27FC236}">
                    <a16:creationId xmlns:a16="http://schemas.microsoft.com/office/drawing/2014/main" id="{3C184A01-8671-E422-34E5-302E214E5430}"/>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8" name="Freeform: Shape 118">
                <a:extLst>
                  <a:ext uri="{FF2B5EF4-FFF2-40B4-BE49-F238E27FC236}">
                    <a16:creationId xmlns:a16="http://schemas.microsoft.com/office/drawing/2014/main" id="{75593200-DDDC-ADAA-2320-4FB6A8957A3D}"/>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79" name="Freeform: Shape 119">
                <a:extLst>
                  <a:ext uri="{FF2B5EF4-FFF2-40B4-BE49-F238E27FC236}">
                    <a16:creationId xmlns:a16="http://schemas.microsoft.com/office/drawing/2014/main" id="{53620210-21BD-C803-53DE-86191854AE59}"/>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80" name="Freeform: Shape 120">
                <a:extLst>
                  <a:ext uri="{FF2B5EF4-FFF2-40B4-BE49-F238E27FC236}">
                    <a16:creationId xmlns:a16="http://schemas.microsoft.com/office/drawing/2014/main" id="{D2563C88-97C1-2DAA-42E9-26E592C5282F}"/>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81" name="Freeform: Shape 121">
                <a:extLst>
                  <a:ext uri="{FF2B5EF4-FFF2-40B4-BE49-F238E27FC236}">
                    <a16:creationId xmlns:a16="http://schemas.microsoft.com/office/drawing/2014/main" id="{E32A18D5-95EF-D20A-2F18-EFBF5F30769B}"/>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82" name="Freeform: Shape 122">
                <a:extLst>
                  <a:ext uri="{FF2B5EF4-FFF2-40B4-BE49-F238E27FC236}">
                    <a16:creationId xmlns:a16="http://schemas.microsoft.com/office/drawing/2014/main" id="{67FDB60F-4483-0C1E-3C42-75CA25CB1CC9}"/>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83" name="Freeform: Shape 123">
                <a:extLst>
                  <a:ext uri="{FF2B5EF4-FFF2-40B4-BE49-F238E27FC236}">
                    <a16:creationId xmlns:a16="http://schemas.microsoft.com/office/drawing/2014/main" id="{627D4509-EF6A-6D1B-78A0-3C11810C4E1A}"/>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grpSp>
      </p:grpSp>
      <p:grpSp>
        <p:nvGrpSpPr>
          <p:cNvPr id="52" name="Group 51">
            <a:extLst>
              <a:ext uri="{FF2B5EF4-FFF2-40B4-BE49-F238E27FC236}">
                <a16:creationId xmlns:a16="http://schemas.microsoft.com/office/drawing/2014/main" id="{95FD6059-23F1-1E1D-3BF9-512D6D7FF427}"/>
              </a:ext>
            </a:extLst>
          </p:cNvPr>
          <p:cNvGrpSpPr/>
          <p:nvPr/>
        </p:nvGrpSpPr>
        <p:grpSpPr>
          <a:xfrm>
            <a:off x="6606664" y="1800104"/>
            <a:ext cx="1736434" cy="1736434"/>
            <a:chOff x="6606664" y="1800104"/>
            <a:chExt cx="1736434" cy="1736434"/>
          </a:xfrm>
        </p:grpSpPr>
        <p:sp>
          <p:nvSpPr>
            <p:cNvPr id="151" name="Oval 150">
              <a:extLst>
                <a:ext uri="{FF2B5EF4-FFF2-40B4-BE49-F238E27FC236}">
                  <a16:creationId xmlns:a16="http://schemas.microsoft.com/office/drawing/2014/main" id="{B21EC2D7-1AB0-18C8-3CF4-A29E6B7EC23B}"/>
                </a:ext>
              </a:extLst>
            </p:cNvPr>
            <p:cNvSpPr/>
            <p:nvPr/>
          </p:nvSpPr>
          <p:spPr>
            <a:xfrm>
              <a:off x="6606664" y="1800104"/>
              <a:ext cx="1736434" cy="1736434"/>
            </a:xfrm>
            <a:prstGeom prst="ellipse">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p>
          </p:txBody>
        </p:sp>
        <p:grpSp>
          <p:nvGrpSpPr>
            <p:cNvPr id="184" name="Group 183">
              <a:extLst>
                <a:ext uri="{FF2B5EF4-FFF2-40B4-BE49-F238E27FC236}">
                  <a16:creationId xmlns:a16="http://schemas.microsoft.com/office/drawing/2014/main" id="{D0079C1D-8E15-5CED-ED7E-52C30522998D}"/>
                </a:ext>
              </a:extLst>
            </p:cNvPr>
            <p:cNvGrpSpPr>
              <a:grpSpLocks noChangeAspect="1"/>
            </p:cNvGrpSpPr>
            <p:nvPr/>
          </p:nvGrpSpPr>
          <p:grpSpPr>
            <a:xfrm>
              <a:off x="6999364" y="2182568"/>
              <a:ext cx="951034" cy="971506"/>
              <a:chOff x="5171257" y="6039825"/>
              <a:chExt cx="418719" cy="427731"/>
            </a:xfrm>
          </p:grpSpPr>
          <p:sp>
            <p:nvSpPr>
              <p:cNvPr id="185" name="Freeform: Shape 135">
                <a:extLst>
                  <a:ext uri="{FF2B5EF4-FFF2-40B4-BE49-F238E27FC236}">
                    <a16:creationId xmlns:a16="http://schemas.microsoft.com/office/drawing/2014/main" id="{9519EFF8-4351-BEB5-D953-881C54C54CFE}"/>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86" name="Freeform: Shape 136">
                <a:extLst>
                  <a:ext uri="{FF2B5EF4-FFF2-40B4-BE49-F238E27FC236}">
                    <a16:creationId xmlns:a16="http://schemas.microsoft.com/office/drawing/2014/main" id="{DCDF3F14-692D-24D1-41B5-6DD4DC5DC664}"/>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87" name="Freeform: Shape 137">
                <a:extLst>
                  <a:ext uri="{FF2B5EF4-FFF2-40B4-BE49-F238E27FC236}">
                    <a16:creationId xmlns:a16="http://schemas.microsoft.com/office/drawing/2014/main" id="{1A590AD4-AD04-A515-CC6D-B83DDB25FDAC}"/>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88" name="Freeform: Shape 138">
                <a:extLst>
                  <a:ext uri="{FF2B5EF4-FFF2-40B4-BE49-F238E27FC236}">
                    <a16:creationId xmlns:a16="http://schemas.microsoft.com/office/drawing/2014/main" id="{5F0BAC73-A2F5-8DD1-4C89-ACAD49F7533B}"/>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89" name="Freeform: Shape 139">
                <a:extLst>
                  <a:ext uri="{FF2B5EF4-FFF2-40B4-BE49-F238E27FC236}">
                    <a16:creationId xmlns:a16="http://schemas.microsoft.com/office/drawing/2014/main" id="{0223EDD0-4058-72DE-8228-96AB5A1AD588}"/>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0" name="Freeform: Shape 140">
                <a:extLst>
                  <a:ext uri="{FF2B5EF4-FFF2-40B4-BE49-F238E27FC236}">
                    <a16:creationId xmlns:a16="http://schemas.microsoft.com/office/drawing/2014/main" id="{AD1FDF0D-2837-3CDC-DF32-F2A841EFE980}"/>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1" name="Freeform: Shape 141">
                <a:extLst>
                  <a:ext uri="{FF2B5EF4-FFF2-40B4-BE49-F238E27FC236}">
                    <a16:creationId xmlns:a16="http://schemas.microsoft.com/office/drawing/2014/main" id="{122DF0DD-0957-DBE3-B27C-B2A3C2371D63}"/>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2" name="Freeform: Shape 142">
                <a:extLst>
                  <a:ext uri="{FF2B5EF4-FFF2-40B4-BE49-F238E27FC236}">
                    <a16:creationId xmlns:a16="http://schemas.microsoft.com/office/drawing/2014/main" id="{B4B009FA-5450-60B7-B183-499FBBD03420}"/>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3" name="Freeform: Shape 143">
                <a:extLst>
                  <a:ext uri="{FF2B5EF4-FFF2-40B4-BE49-F238E27FC236}">
                    <a16:creationId xmlns:a16="http://schemas.microsoft.com/office/drawing/2014/main" id="{96684FC8-EDB6-2234-9F07-9E60693EF642}"/>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4" name="Freeform: Shape 144">
                <a:extLst>
                  <a:ext uri="{FF2B5EF4-FFF2-40B4-BE49-F238E27FC236}">
                    <a16:creationId xmlns:a16="http://schemas.microsoft.com/office/drawing/2014/main" id="{7DCCE518-E001-3C3F-8A8F-B27C935E8EBB}"/>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5" name="Freeform: Shape 145">
                <a:extLst>
                  <a:ext uri="{FF2B5EF4-FFF2-40B4-BE49-F238E27FC236}">
                    <a16:creationId xmlns:a16="http://schemas.microsoft.com/office/drawing/2014/main" id="{041194AE-66CB-3750-4933-68354BEBBC0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6" name="Freeform: Shape 146">
                <a:extLst>
                  <a:ext uri="{FF2B5EF4-FFF2-40B4-BE49-F238E27FC236}">
                    <a16:creationId xmlns:a16="http://schemas.microsoft.com/office/drawing/2014/main" id="{0B8D63FB-4B49-8819-9C93-43C34696A831}"/>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7" name="Freeform: Shape 147">
                <a:extLst>
                  <a:ext uri="{FF2B5EF4-FFF2-40B4-BE49-F238E27FC236}">
                    <a16:creationId xmlns:a16="http://schemas.microsoft.com/office/drawing/2014/main" id="{6578CAD4-459D-A43C-51E6-054C1E0D7C9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8" name="Freeform: Shape 148">
                <a:extLst>
                  <a:ext uri="{FF2B5EF4-FFF2-40B4-BE49-F238E27FC236}">
                    <a16:creationId xmlns:a16="http://schemas.microsoft.com/office/drawing/2014/main" id="{F4D4B709-A7C5-E741-1103-D929B2A83C25}"/>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199" name="Freeform: Shape 149">
                <a:extLst>
                  <a:ext uri="{FF2B5EF4-FFF2-40B4-BE49-F238E27FC236}">
                    <a16:creationId xmlns:a16="http://schemas.microsoft.com/office/drawing/2014/main" id="{05C2339C-5188-CDD8-341D-FCA70243CC9F}"/>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200" name="Freeform: Shape 150">
                <a:extLst>
                  <a:ext uri="{FF2B5EF4-FFF2-40B4-BE49-F238E27FC236}">
                    <a16:creationId xmlns:a16="http://schemas.microsoft.com/office/drawing/2014/main" id="{3A817123-2E3D-2936-2B5B-D2491893F6BA}"/>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201" name="Freeform: Shape 151">
                <a:extLst>
                  <a:ext uri="{FF2B5EF4-FFF2-40B4-BE49-F238E27FC236}">
                    <a16:creationId xmlns:a16="http://schemas.microsoft.com/office/drawing/2014/main" id="{125063AE-E5AE-C09B-0660-034D1EE4C4BF}"/>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202" name="Freeform: Shape 152">
                <a:extLst>
                  <a:ext uri="{FF2B5EF4-FFF2-40B4-BE49-F238E27FC236}">
                    <a16:creationId xmlns:a16="http://schemas.microsoft.com/office/drawing/2014/main" id="{5A2CC8E2-FDA1-06B4-398B-A0C87D57CCA0}"/>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203" name="Freeform: Shape 153">
                <a:extLst>
                  <a:ext uri="{FF2B5EF4-FFF2-40B4-BE49-F238E27FC236}">
                    <a16:creationId xmlns:a16="http://schemas.microsoft.com/office/drawing/2014/main" id="{B097677C-6045-E389-F298-0348E8087936}"/>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204" name="Freeform: Shape 154">
                <a:extLst>
                  <a:ext uri="{FF2B5EF4-FFF2-40B4-BE49-F238E27FC236}">
                    <a16:creationId xmlns:a16="http://schemas.microsoft.com/office/drawing/2014/main" id="{F11E0E83-E874-7E52-8F15-A69D5887F6E0}"/>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205" name="Freeform: Shape 155">
                <a:extLst>
                  <a:ext uri="{FF2B5EF4-FFF2-40B4-BE49-F238E27FC236}">
                    <a16:creationId xmlns:a16="http://schemas.microsoft.com/office/drawing/2014/main" id="{A9E5C6B2-518D-3B3B-3D99-0F695BDD85F9}"/>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sp>
            <p:nvSpPr>
              <p:cNvPr id="206" name="Freeform: Shape 156">
                <a:extLst>
                  <a:ext uri="{FF2B5EF4-FFF2-40B4-BE49-F238E27FC236}">
                    <a16:creationId xmlns:a16="http://schemas.microsoft.com/office/drawing/2014/main" id="{993C42C9-F33F-780C-B978-656E39C80687}"/>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chemeClr val="accent1"/>
                </a:solidFill>
                <a:prstDash val="solid"/>
                <a:miter/>
              </a:ln>
            </p:spPr>
            <p:txBody>
              <a:bodyPr rtlCol="0" anchor="ctr"/>
              <a:lstStyle/>
              <a:p>
                <a:pPr defTabSz="609576">
                  <a:defRPr/>
                </a:pPr>
                <a:endParaRPr lang="en-US" sz="1500" dirty="0">
                  <a:solidFill>
                    <a:srgbClr val="FFFFFF"/>
                  </a:solidFill>
                  <a:latin typeface="Amazon Ember Display" panose="020F0603020204020204" pitchFamily="34" charset="0"/>
                </a:endParaRPr>
              </a:p>
            </p:txBody>
          </p:sp>
        </p:grpSp>
      </p:grpSp>
      <p:grpSp>
        <p:nvGrpSpPr>
          <p:cNvPr id="34" name="Group 33">
            <a:extLst>
              <a:ext uri="{FF2B5EF4-FFF2-40B4-BE49-F238E27FC236}">
                <a16:creationId xmlns:a16="http://schemas.microsoft.com/office/drawing/2014/main" id="{48A511E5-CE99-EFDB-4515-556A3FE2B473}"/>
              </a:ext>
            </a:extLst>
          </p:cNvPr>
          <p:cNvGrpSpPr/>
          <p:nvPr/>
        </p:nvGrpSpPr>
        <p:grpSpPr>
          <a:xfrm>
            <a:off x="9350695" y="1800104"/>
            <a:ext cx="1736434" cy="1736434"/>
            <a:chOff x="9350695" y="1800104"/>
            <a:chExt cx="1736434" cy="1736434"/>
          </a:xfrm>
        </p:grpSpPr>
        <p:sp>
          <p:nvSpPr>
            <p:cNvPr id="153" name="Oval 152">
              <a:extLst>
                <a:ext uri="{FF2B5EF4-FFF2-40B4-BE49-F238E27FC236}">
                  <a16:creationId xmlns:a16="http://schemas.microsoft.com/office/drawing/2014/main" id="{B06F8D6B-C15F-67DE-1DD4-AA9B8D83B729}"/>
                </a:ext>
              </a:extLst>
            </p:cNvPr>
            <p:cNvSpPr/>
            <p:nvPr/>
          </p:nvSpPr>
          <p:spPr>
            <a:xfrm>
              <a:off x="9350695" y="1800104"/>
              <a:ext cx="1736434" cy="1736434"/>
            </a:xfrm>
            <a:prstGeom prst="ellipse">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p>
          </p:txBody>
        </p:sp>
        <p:grpSp>
          <p:nvGrpSpPr>
            <p:cNvPr id="207" name="Group 206">
              <a:extLst>
                <a:ext uri="{FF2B5EF4-FFF2-40B4-BE49-F238E27FC236}">
                  <a16:creationId xmlns:a16="http://schemas.microsoft.com/office/drawing/2014/main" id="{CEDA8EC9-BD9A-41C6-5BEE-028BB84A7D43}"/>
                </a:ext>
              </a:extLst>
            </p:cNvPr>
            <p:cNvGrpSpPr/>
            <p:nvPr/>
          </p:nvGrpSpPr>
          <p:grpSpPr>
            <a:xfrm>
              <a:off x="9856417" y="2308860"/>
              <a:ext cx="724990" cy="718922"/>
              <a:chOff x="7551255" y="2428686"/>
              <a:chExt cx="745906" cy="739662"/>
            </a:xfrm>
          </p:grpSpPr>
          <p:sp>
            <p:nvSpPr>
              <p:cNvPr id="208" name="Freeform: Shape 39">
                <a:extLst>
                  <a:ext uri="{FF2B5EF4-FFF2-40B4-BE49-F238E27FC236}">
                    <a16:creationId xmlns:a16="http://schemas.microsoft.com/office/drawing/2014/main" id="{2B4DA263-8021-79F3-1155-C0729B71066F}"/>
                  </a:ext>
                </a:extLst>
              </p:cNvPr>
              <p:cNvSpPr/>
              <p:nvPr/>
            </p:nvSpPr>
            <p:spPr>
              <a:xfrm>
                <a:off x="7551255" y="2720529"/>
                <a:ext cx="6244" cy="163966"/>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09" name="Freeform: Shape 40">
                <a:extLst>
                  <a:ext uri="{FF2B5EF4-FFF2-40B4-BE49-F238E27FC236}">
                    <a16:creationId xmlns:a16="http://schemas.microsoft.com/office/drawing/2014/main" id="{1EC558F9-DF8C-EB84-D45C-4D16C46C8A12}"/>
                  </a:ext>
                </a:extLst>
              </p:cNvPr>
              <p:cNvSpPr/>
              <p:nvPr/>
            </p:nvSpPr>
            <p:spPr>
              <a:xfrm>
                <a:off x="7736139" y="2567365"/>
                <a:ext cx="92472" cy="235147"/>
              </a:xfrm>
              <a:custGeom>
                <a:avLst/>
                <a:gdLst>
                  <a:gd name="connsiteX0" fmla="*/ 0 w 33855"/>
                  <a:gd name="connsiteY0" fmla="*/ 86091 h 86090"/>
                  <a:gd name="connsiteX1" fmla="*/ 0 w 33855"/>
                  <a:gd name="connsiteY1" fmla="*/ 50772 h 86090"/>
                  <a:gd name="connsiteX2" fmla="*/ 33856 w 33855"/>
                  <a:gd name="connsiteY2" fmla="*/ 33856 h 86090"/>
                  <a:gd name="connsiteX3" fmla="*/ 33856 w 33855"/>
                  <a:gd name="connsiteY3" fmla="*/ 0 h 86090"/>
                </a:gdLst>
                <a:ahLst/>
                <a:cxnLst>
                  <a:cxn ang="0">
                    <a:pos x="connsiteX0" y="connsiteY0"/>
                  </a:cxn>
                  <a:cxn ang="0">
                    <a:pos x="connsiteX1" y="connsiteY1"/>
                  </a:cxn>
                  <a:cxn ang="0">
                    <a:pos x="connsiteX2" y="connsiteY2"/>
                  </a:cxn>
                  <a:cxn ang="0">
                    <a:pos x="connsiteX3" y="connsiteY3"/>
                  </a:cxn>
                </a:cxnLst>
                <a:rect l="l" t="t" r="r" b="b"/>
                <a:pathLst>
                  <a:path w="33855" h="86090">
                    <a:moveTo>
                      <a:pt x="0" y="86091"/>
                    </a:moveTo>
                    <a:lnTo>
                      <a:pt x="0" y="50772"/>
                    </a:lnTo>
                    <a:lnTo>
                      <a:pt x="33856" y="33856"/>
                    </a:lnTo>
                    <a:lnTo>
                      <a:pt x="33856" y="0"/>
                    </a:lnTo>
                  </a:path>
                </a:pathLst>
              </a:custGeom>
              <a:noFill/>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0" name="Freeform: Shape 41">
                <a:extLst>
                  <a:ext uri="{FF2B5EF4-FFF2-40B4-BE49-F238E27FC236}">
                    <a16:creationId xmlns:a16="http://schemas.microsoft.com/office/drawing/2014/main" id="{7440AAA8-2C55-49D1-093A-7E0FECBFA9D5}"/>
                  </a:ext>
                </a:extLst>
              </p:cNvPr>
              <p:cNvSpPr/>
              <p:nvPr/>
            </p:nvSpPr>
            <p:spPr>
              <a:xfrm>
                <a:off x="7643727" y="2659837"/>
                <a:ext cx="92409" cy="46204"/>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1" name="Freeform: Shape 42">
                <a:extLst>
                  <a:ext uri="{FF2B5EF4-FFF2-40B4-BE49-F238E27FC236}">
                    <a16:creationId xmlns:a16="http://schemas.microsoft.com/office/drawing/2014/main" id="{EF3A00F3-C655-EA2F-10FF-07E3F398EF7D}"/>
                  </a:ext>
                </a:extLst>
              </p:cNvPr>
              <p:cNvSpPr/>
              <p:nvPr/>
            </p:nvSpPr>
            <p:spPr>
              <a:xfrm>
                <a:off x="7736139" y="2484631"/>
                <a:ext cx="6244" cy="113577"/>
              </a:xfrm>
              <a:custGeom>
                <a:avLst/>
                <a:gdLst>
                  <a:gd name="connsiteX0" fmla="*/ 0 w 2286"/>
                  <a:gd name="connsiteY0" fmla="*/ 41582 h 41582"/>
                  <a:gd name="connsiteX1" fmla="*/ 0 w 2286"/>
                  <a:gd name="connsiteY1" fmla="*/ 0 h 41582"/>
                </a:gdLst>
                <a:ahLst/>
                <a:cxnLst>
                  <a:cxn ang="0">
                    <a:pos x="connsiteX0" y="connsiteY0"/>
                  </a:cxn>
                  <a:cxn ang="0">
                    <a:pos x="connsiteX1" y="connsiteY1"/>
                  </a:cxn>
                </a:cxnLst>
                <a:rect l="l" t="t" r="r" b="b"/>
                <a:pathLst>
                  <a:path w="2286" h="41582">
                    <a:moveTo>
                      <a:pt x="0" y="41582"/>
                    </a:moveTo>
                    <a:lnTo>
                      <a:pt x="0" y="0"/>
                    </a:lnTo>
                  </a:path>
                </a:pathLst>
              </a:custGeom>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2" name="Freeform: Shape 43">
                <a:extLst>
                  <a:ext uri="{FF2B5EF4-FFF2-40B4-BE49-F238E27FC236}">
                    <a16:creationId xmlns:a16="http://schemas.microsoft.com/office/drawing/2014/main" id="{A3484069-4ADE-0EEC-B3CD-A4DA8B1FE2AE}"/>
                  </a:ext>
                </a:extLst>
              </p:cNvPr>
              <p:cNvSpPr/>
              <p:nvPr/>
            </p:nvSpPr>
            <p:spPr>
              <a:xfrm>
                <a:off x="7551255" y="2751063"/>
                <a:ext cx="89038" cy="52448"/>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3" name="Freeform: Shape 44">
                <a:extLst>
                  <a:ext uri="{FF2B5EF4-FFF2-40B4-BE49-F238E27FC236}">
                    <a16:creationId xmlns:a16="http://schemas.microsoft.com/office/drawing/2014/main" id="{AC32F389-2888-7EA5-512A-708714E6DFFF}"/>
                  </a:ext>
                </a:extLst>
              </p:cNvPr>
              <p:cNvSpPr/>
              <p:nvPr/>
            </p:nvSpPr>
            <p:spPr>
              <a:xfrm>
                <a:off x="7643727" y="2890990"/>
                <a:ext cx="92409" cy="61626"/>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4" name="Freeform: Shape 45">
                <a:extLst>
                  <a:ext uri="{FF2B5EF4-FFF2-40B4-BE49-F238E27FC236}">
                    <a16:creationId xmlns:a16="http://schemas.microsoft.com/office/drawing/2014/main" id="{CA6B38DC-0DD2-6ED7-1D55-BF8BF792CC9B}"/>
                  </a:ext>
                </a:extLst>
              </p:cNvPr>
              <p:cNvSpPr/>
              <p:nvPr/>
            </p:nvSpPr>
            <p:spPr>
              <a:xfrm>
                <a:off x="7728209" y="3065759"/>
                <a:ext cx="89038" cy="52386"/>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5" name="Freeform: Shape 46">
                <a:extLst>
                  <a:ext uri="{FF2B5EF4-FFF2-40B4-BE49-F238E27FC236}">
                    <a16:creationId xmlns:a16="http://schemas.microsoft.com/office/drawing/2014/main" id="{7B664881-6B4B-DABE-7250-D5AC5A349465}"/>
                  </a:ext>
                </a:extLst>
              </p:cNvPr>
              <p:cNvSpPr/>
              <p:nvPr/>
            </p:nvSpPr>
            <p:spPr>
              <a:xfrm>
                <a:off x="7720780" y="2890990"/>
                <a:ext cx="200305" cy="107833"/>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6" name="Freeform: Shape 47">
                <a:extLst>
                  <a:ext uri="{FF2B5EF4-FFF2-40B4-BE49-F238E27FC236}">
                    <a16:creationId xmlns:a16="http://schemas.microsoft.com/office/drawing/2014/main" id="{EDC8089C-7557-C82E-F743-17ABD67A7D67}"/>
                  </a:ext>
                </a:extLst>
              </p:cNvPr>
              <p:cNvSpPr/>
              <p:nvPr/>
            </p:nvSpPr>
            <p:spPr>
              <a:xfrm>
                <a:off x="7643727" y="2798518"/>
                <a:ext cx="92409" cy="61626"/>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7" name="Freeform: Shape 48">
                <a:extLst>
                  <a:ext uri="{FF2B5EF4-FFF2-40B4-BE49-F238E27FC236}">
                    <a16:creationId xmlns:a16="http://schemas.microsoft.com/office/drawing/2014/main" id="{69679273-40A7-0BE8-52B6-06909E245CB6}"/>
                  </a:ext>
                </a:extLst>
              </p:cNvPr>
              <p:cNvSpPr/>
              <p:nvPr/>
            </p:nvSpPr>
            <p:spPr>
              <a:xfrm>
                <a:off x="7551255" y="2428686"/>
                <a:ext cx="369830" cy="739662"/>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320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83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320"/>
                    </a:lnTo>
                    <a:lnTo>
                      <a:pt x="101544" y="270800"/>
                    </a:lnTo>
                    <a:lnTo>
                      <a:pt x="135400" y="252672"/>
                    </a:lnTo>
                    <a:lnTo>
                      <a:pt x="135400" y="135400"/>
                    </a:lnTo>
                    <a:lnTo>
                      <a:pt x="101544" y="118483"/>
                    </a:lnTo>
                  </a:path>
                </a:pathLst>
              </a:custGeom>
              <a:noFill/>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8" name="Freeform: Shape 49">
                <a:extLst>
                  <a:ext uri="{FF2B5EF4-FFF2-40B4-BE49-F238E27FC236}">
                    <a16:creationId xmlns:a16="http://schemas.microsoft.com/office/drawing/2014/main" id="{026E4D5B-465A-1E75-8065-6E49EBEF3DFC}"/>
                  </a:ext>
                </a:extLst>
              </p:cNvPr>
              <p:cNvSpPr/>
              <p:nvPr/>
            </p:nvSpPr>
            <p:spPr>
              <a:xfrm>
                <a:off x="7736139" y="2798518"/>
                <a:ext cx="92472" cy="138679"/>
              </a:xfrm>
              <a:custGeom>
                <a:avLst/>
                <a:gdLst>
                  <a:gd name="connsiteX0" fmla="*/ 33856 w 33855"/>
                  <a:gd name="connsiteY0" fmla="*/ 50772 h 50772"/>
                  <a:gd name="connsiteX1" fmla="*/ 33856 w 33855"/>
                  <a:gd name="connsiteY1" fmla="*/ 22563 h 50772"/>
                  <a:gd name="connsiteX2" fmla="*/ 0 w 33855"/>
                  <a:gd name="connsiteY2" fmla="*/ 0 h 50772"/>
                </a:gdLst>
                <a:ahLst/>
                <a:cxnLst>
                  <a:cxn ang="0">
                    <a:pos x="connsiteX0" y="connsiteY0"/>
                  </a:cxn>
                  <a:cxn ang="0">
                    <a:pos x="connsiteX1" y="connsiteY1"/>
                  </a:cxn>
                  <a:cxn ang="0">
                    <a:pos x="connsiteX2" y="connsiteY2"/>
                  </a:cxn>
                </a:cxnLst>
                <a:rect l="l" t="t" r="r" b="b"/>
                <a:pathLst>
                  <a:path w="33855" h="50772">
                    <a:moveTo>
                      <a:pt x="33856" y="50772"/>
                    </a:moveTo>
                    <a:lnTo>
                      <a:pt x="33856" y="22563"/>
                    </a:lnTo>
                    <a:lnTo>
                      <a:pt x="0" y="0"/>
                    </a:lnTo>
                  </a:path>
                </a:pathLst>
              </a:custGeom>
              <a:noFill/>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19" name="Freeform: Shape 50">
                <a:extLst>
                  <a:ext uri="{FF2B5EF4-FFF2-40B4-BE49-F238E27FC236}">
                    <a16:creationId xmlns:a16="http://schemas.microsoft.com/office/drawing/2014/main" id="{7EDED9E5-78A3-91F8-094B-024CAAC47E03}"/>
                  </a:ext>
                </a:extLst>
              </p:cNvPr>
              <p:cNvSpPr/>
              <p:nvPr/>
            </p:nvSpPr>
            <p:spPr>
              <a:xfrm>
                <a:off x="8290917" y="2720591"/>
                <a:ext cx="6244" cy="163966"/>
              </a:xfrm>
              <a:custGeom>
                <a:avLst/>
                <a:gdLst>
                  <a:gd name="connsiteX0" fmla="*/ 0 w 2286"/>
                  <a:gd name="connsiteY0" fmla="*/ 0 h 60030"/>
                  <a:gd name="connsiteX1" fmla="*/ 0 w 2286"/>
                  <a:gd name="connsiteY1" fmla="*/ 30015 h 60030"/>
                  <a:gd name="connsiteX2" fmla="*/ 0 w 2286"/>
                  <a:gd name="connsiteY2" fmla="*/ 60030 h 60030"/>
                  <a:gd name="connsiteX3" fmla="*/ 0 w 2286"/>
                  <a:gd name="connsiteY3" fmla="*/ 0 h 60030"/>
                </a:gdLst>
                <a:ahLst/>
                <a:cxnLst>
                  <a:cxn ang="0">
                    <a:pos x="connsiteX0" y="connsiteY0"/>
                  </a:cxn>
                  <a:cxn ang="0">
                    <a:pos x="connsiteX1" y="connsiteY1"/>
                  </a:cxn>
                  <a:cxn ang="0">
                    <a:pos x="connsiteX2" y="connsiteY2"/>
                  </a:cxn>
                  <a:cxn ang="0">
                    <a:pos x="connsiteX3" y="connsiteY3"/>
                  </a:cxn>
                </a:cxnLst>
                <a:rect l="l" t="t" r="r" b="b"/>
                <a:pathLst>
                  <a:path w="2286" h="60030">
                    <a:moveTo>
                      <a:pt x="0" y="0"/>
                    </a:moveTo>
                    <a:lnTo>
                      <a:pt x="0" y="30015"/>
                    </a:lnTo>
                    <a:lnTo>
                      <a:pt x="0" y="60030"/>
                    </a:lnTo>
                    <a:lnTo>
                      <a:pt x="0" y="0"/>
                    </a:lnTo>
                    <a:close/>
                  </a:path>
                </a:pathLst>
              </a:custGeom>
              <a:noFill/>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20" name="Freeform: Shape 51">
                <a:extLst>
                  <a:ext uri="{FF2B5EF4-FFF2-40B4-BE49-F238E27FC236}">
                    <a16:creationId xmlns:a16="http://schemas.microsoft.com/office/drawing/2014/main" id="{C4F9375B-98CA-E66B-0A4B-29E017F74C9C}"/>
                  </a:ext>
                </a:extLst>
              </p:cNvPr>
              <p:cNvSpPr/>
              <p:nvPr/>
            </p:nvSpPr>
            <p:spPr>
              <a:xfrm>
                <a:off x="8198445" y="2844723"/>
                <a:ext cx="92472" cy="46267"/>
              </a:xfrm>
              <a:custGeom>
                <a:avLst/>
                <a:gdLst>
                  <a:gd name="connsiteX0" fmla="*/ 0 w 33855"/>
                  <a:gd name="connsiteY0" fmla="*/ 0 h 16939"/>
                  <a:gd name="connsiteX1" fmla="*/ 33856 w 33855"/>
                  <a:gd name="connsiteY1" fmla="*/ 16939 h 16939"/>
                </a:gdLst>
                <a:ahLst/>
                <a:cxnLst>
                  <a:cxn ang="0">
                    <a:pos x="connsiteX0" y="connsiteY0"/>
                  </a:cxn>
                  <a:cxn ang="0">
                    <a:pos x="connsiteX1" y="connsiteY1"/>
                  </a:cxn>
                </a:cxnLst>
                <a:rect l="l" t="t" r="r" b="b"/>
                <a:pathLst>
                  <a:path w="33855" h="16939">
                    <a:moveTo>
                      <a:pt x="0" y="0"/>
                    </a:moveTo>
                    <a:lnTo>
                      <a:pt x="33856" y="16939"/>
                    </a:lnTo>
                  </a:path>
                </a:pathLst>
              </a:custGeom>
              <a:ln w="19050" cap="flat">
                <a:solidFill>
                  <a:schemeClr val="accent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21" name="Freeform: Shape 52">
                <a:extLst>
                  <a:ext uri="{FF2B5EF4-FFF2-40B4-BE49-F238E27FC236}">
                    <a16:creationId xmlns:a16="http://schemas.microsoft.com/office/drawing/2014/main" id="{CED4D2BE-AD64-BFE0-1EEB-60A5EF8580BA}"/>
                  </a:ext>
                </a:extLst>
              </p:cNvPr>
              <p:cNvSpPr/>
              <p:nvPr/>
            </p:nvSpPr>
            <p:spPr>
              <a:xfrm>
                <a:off x="8136817" y="2598211"/>
                <a:ext cx="61626" cy="6244"/>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9050" cap="flat">
                <a:solidFill>
                  <a:schemeClr val="accent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22" name="Freeform: Shape 53">
                <a:extLst>
                  <a:ext uri="{FF2B5EF4-FFF2-40B4-BE49-F238E27FC236}">
                    <a16:creationId xmlns:a16="http://schemas.microsoft.com/office/drawing/2014/main" id="{0513BB86-108A-B0FE-B7E0-CD774F408531}"/>
                  </a:ext>
                </a:extLst>
              </p:cNvPr>
              <p:cNvSpPr/>
              <p:nvPr/>
            </p:nvSpPr>
            <p:spPr>
              <a:xfrm>
                <a:off x="7921087" y="3014248"/>
                <a:ext cx="92472" cy="6244"/>
              </a:xfrm>
              <a:custGeom>
                <a:avLst/>
                <a:gdLst>
                  <a:gd name="connsiteX0" fmla="*/ 0 w 33855"/>
                  <a:gd name="connsiteY0" fmla="*/ 0 h 2286"/>
                  <a:gd name="connsiteX1" fmla="*/ 33856 w 33855"/>
                  <a:gd name="connsiteY1" fmla="*/ 0 h 2286"/>
                </a:gdLst>
                <a:ahLst/>
                <a:cxnLst>
                  <a:cxn ang="0">
                    <a:pos x="connsiteX0" y="connsiteY0"/>
                  </a:cxn>
                  <a:cxn ang="0">
                    <a:pos x="connsiteX1" y="connsiteY1"/>
                  </a:cxn>
                </a:cxnLst>
                <a:rect l="l" t="t" r="r" b="b"/>
                <a:pathLst>
                  <a:path w="33855" h="2286">
                    <a:moveTo>
                      <a:pt x="0" y="0"/>
                    </a:moveTo>
                    <a:lnTo>
                      <a:pt x="33856" y="0"/>
                    </a:lnTo>
                  </a:path>
                </a:pathLst>
              </a:custGeom>
              <a:ln w="19050" cap="flat">
                <a:solidFill>
                  <a:schemeClr val="accent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23" name="Freeform: Shape 54">
                <a:extLst>
                  <a:ext uri="{FF2B5EF4-FFF2-40B4-BE49-F238E27FC236}">
                    <a16:creationId xmlns:a16="http://schemas.microsoft.com/office/drawing/2014/main" id="{94F90226-4284-737D-644A-1F1708AE00D2}"/>
                  </a:ext>
                </a:extLst>
              </p:cNvPr>
              <p:cNvSpPr/>
              <p:nvPr/>
            </p:nvSpPr>
            <p:spPr>
              <a:xfrm>
                <a:off x="8075188" y="2567365"/>
                <a:ext cx="61689" cy="61689"/>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chemeClr val="accent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24" name="Freeform: Shape 55">
                <a:extLst>
                  <a:ext uri="{FF2B5EF4-FFF2-40B4-BE49-F238E27FC236}">
                    <a16:creationId xmlns:a16="http://schemas.microsoft.com/office/drawing/2014/main" id="{71FABF01-A814-AC74-1AEC-EA85B1C5D007}"/>
                  </a:ext>
                </a:extLst>
              </p:cNvPr>
              <p:cNvSpPr/>
              <p:nvPr/>
            </p:nvSpPr>
            <p:spPr>
              <a:xfrm>
                <a:off x="8013496" y="2983402"/>
                <a:ext cx="61689" cy="61689"/>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chemeClr val="accent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25" name="Freeform: Shape 56">
                <a:extLst>
                  <a:ext uri="{FF2B5EF4-FFF2-40B4-BE49-F238E27FC236}">
                    <a16:creationId xmlns:a16="http://schemas.microsoft.com/office/drawing/2014/main" id="{3E2ADA3B-9EFB-55E6-8825-65051D5AF6EE}"/>
                  </a:ext>
                </a:extLst>
              </p:cNvPr>
              <p:cNvSpPr/>
              <p:nvPr/>
            </p:nvSpPr>
            <p:spPr>
              <a:xfrm>
                <a:off x="7921088" y="2428686"/>
                <a:ext cx="369830" cy="739662"/>
              </a:xfrm>
              <a:custGeom>
                <a:avLst/>
                <a:gdLst>
                  <a:gd name="connsiteX0" fmla="*/ 33856 w 135399"/>
                  <a:gd name="connsiteY0" fmla="*/ 112837 h 270799"/>
                  <a:gd name="connsiteX1" fmla="*/ 0 w 135399"/>
                  <a:gd name="connsiteY1" fmla="*/ 90274 h 270799"/>
                  <a:gd name="connsiteX2" fmla="*/ 0 w 135399"/>
                  <a:gd name="connsiteY2" fmla="*/ 22563 h 270799"/>
                  <a:gd name="connsiteX3" fmla="*/ 33856 w 135399"/>
                  <a:gd name="connsiteY3" fmla="*/ 0 h 270799"/>
                  <a:gd name="connsiteX4" fmla="*/ 101544 w 135399"/>
                  <a:gd name="connsiteY4" fmla="*/ 40462 h 270799"/>
                  <a:gd name="connsiteX5" fmla="*/ 101567 w 135399"/>
                  <a:gd name="connsiteY5" fmla="*/ 84353 h 270799"/>
                  <a:gd name="connsiteX6" fmla="*/ 135400 w 135399"/>
                  <a:gd name="connsiteY6" fmla="*/ 103556 h 270799"/>
                  <a:gd name="connsiteX7" fmla="*/ 135400 w 135399"/>
                  <a:gd name="connsiteY7" fmla="*/ 136886 h 270799"/>
                  <a:gd name="connsiteX8" fmla="*/ 135400 w 135399"/>
                  <a:gd name="connsiteY8" fmla="*/ 169255 h 270799"/>
                  <a:gd name="connsiteX9" fmla="*/ 101544 w 135399"/>
                  <a:gd name="connsiteY9" fmla="*/ 191818 h 270799"/>
                  <a:gd name="connsiteX10" fmla="*/ 101544 w 135399"/>
                  <a:gd name="connsiteY10" fmla="*/ 231320 h 270799"/>
                  <a:gd name="connsiteX11" fmla="*/ 33856 w 135399"/>
                  <a:gd name="connsiteY11" fmla="*/ 270800 h 270799"/>
                  <a:gd name="connsiteX12" fmla="*/ 0 w 135399"/>
                  <a:gd name="connsiteY12" fmla="*/ 253883 h 270799"/>
                  <a:gd name="connsiteX13" fmla="*/ 0 w 135399"/>
                  <a:gd name="connsiteY13" fmla="*/ 137206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399" h="270799">
                    <a:moveTo>
                      <a:pt x="33856" y="112837"/>
                    </a:moveTo>
                    <a:lnTo>
                      <a:pt x="0" y="90274"/>
                    </a:lnTo>
                    <a:lnTo>
                      <a:pt x="0" y="22563"/>
                    </a:lnTo>
                    <a:lnTo>
                      <a:pt x="33856" y="0"/>
                    </a:lnTo>
                    <a:lnTo>
                      <a:pt x="101544" y="40462"/>
                    </a:lnTo>
                    <a:lnTo>
                      <a:pt x="101567" y="84353"/>
                    </a:lnTo>
                    <a:lnTo>
                      <a:pt x="135400" y="103556"/>
                    </a:lnTo>
                    <a:lnTo>
                      <a:pt x="135400" y="136886"/>
                    </a:lnTo>
                    <a:lnTo>
                      <a:pt x="135400" y="169255"/>
                    </a:lnTo>
                    <a:lnTo>
                      <a:pt x="101544" y="191818"/>
                    </a:lnTo>
                    <a:lnTo>
                      <a:pt x="101544" y="231320"/>
                    </a:lnTo>
                    <a:lnTo>
                      <a:pt x="33856" y="270800"/>
                    </a:lnTo>
                    <a:lnTo>
                      <a:pt x="0" y="253883"/>
                    </a:lnTo>
                    <a:lnTo>
                      <a:pt x="0" y="137206"/>
                    </a:lnTo>
                  </a:path>
                </a:pathLst>
              </a:custGeom>
              <a:noFill/>
              <a:ln w="19050" cap="flat">
                <a:solidFill>
                  <a:schemeClr val="tx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26" name="Freeform: Shape 57">
                <a:extLst>
                  <a:ext uri="{FF2B5EF4-FFF2-40B4-BE49-F238E27FC236}">
                    <a16:creationId xmlns:a16="http://schemas.microsoft.com/office/drawing/2014/main" id="{48300B02-6985-B7D7-3269-AB9FA57CAC18}"/>
                  </a:ext>
                </a:extLst>
              </p:cNvPr>
              <p:cNvSpPr/>
              <p:nvPr/>
            </p:nvSpPr>
            <p:spPr>
              <a:xfrm>
                <a:off x="8136817" y="2798518"/>
                <a:ext cx="61689" cy="61689"/>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chemeClr val="accent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sp>
            <p:nvSpPr>
              <p:cNvPr id="227" name="Freeform: Shape 58">
                <a:extLst>
                  <a:ext uri="{FF2B5EF4-FFF2-40B4-BE49-F238E27FC236}">
                    <a16:creationId xmlns:a16="http://schemas.microsoft.com/office/drawing/2014/main" id="{6FB16B36-D374-85FA-E8F9-3E3206231069}"/>
                  </a:ext>
                </a:extLst>
              </p:cNvPr>
              <p:cNvSpPr/>
              <p:nvPr/>
            </p:nvSpPr>
            <p:spPr>
              <a:xfrm>
                <a:off x="8013496" y="2721466"/>
                <a:ext cx="61689" cy="61689"/>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chemeClr val="accent1"/>
                </a:solidFill>
                <a:prstDash val="solid"/>
                <a:round/>
              </a:ln>
            </p:spPr>
            <p:txBody>
              <a:bodyPr rtlCol="0" anchor="ctr"/>
              <a:lstStyle/>
              <a:p>
                <a:pPr defTabSz="609576"/>
                <a:endParaRPr lang="en-US" sz="2400" dirty="0">
                  <a:solidFill>
                    <a:srgbClr val="FFFFFF"/>
                  </a:solidFill>
                  <a:latin typeface="Amazon Ember Display" panose="020F0603020204020204" pitchFamily="34" charset="0"/>
                </a:endParaRPr>
              </a:p>
            </p:txBody>
          </p:sp>
        </p:grpSp>
      </p:grpSp>
    </p:spTree>
    <p:extLst>
      <p:ext uri="{BB962C8B-B14F-4D97-AF65-F5344CB8AC3E}">
        <p14:creationId xmlns:p14="http://schemas.microsoft.com/office/powerpoint/2010/main" val="29637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2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27"/>
                                            </p:tgtEl>
                                          </p:cBhvr>
                                          <p:by x="0" y="100000"/>
                                        </p:animScale>
                                      </p:childTnLst>
                                    </p:cTn>
                                  </p:par>
                                  <p:par>
                                    <p:cTn id="9" presetID="1" presetClass="entr" presetSubtype="0" fill="hold" nodeType="withEffect">
                                      <p:stCondLst>
                                        <p:cond delay="200"/>
                                      </p:stCondLst>
                                      <p:childTnLst>
                                        <p:set>
                                          <p:cBhvr>
                                            <p:cTn id="10" dur="1" fill="hold">
                                              <p:stCondLst>
                                                <p:cond delay="499"/>
                                              </p:stCondLst>
                                            </p:cTn>
                                            <p:tgtEl>
                                              <p:spTgt spid="150"/>
                                            </p:tgtEl>
                                            <p:attrNameLst>
                                              <p:attrName>style.visibility</p:attrName>
                                            </p:attrNameLst>
                                          </p:cBhvr>
                                          <p:to>
                                            <p:strVal val="visible"/>
                                          </p:to>
                                        </p:set>
                                      </p:childTnLst>
                                    </p:cTn>
                                  </p:par>
                                  <p:par>
                                    <p:cTn id="11" presetID="6" presetClass="emph" presetSubtype="0" accel="100000" autoRev="1" fill="hold" nodeType="withEffect">
                                      <p:stCondLst>
                                        <p:cond delay="200"/>
                                      </p:stCondLst>
                                      <p:childTnLst>
                                        <p:animScale>
                                          <p:cBhvr>
                                            <p:cTn id="12" dur="500" fill="hold"/>
                                            <p:tgtEl>
                                              <p:spTgt spid="150"/>
                                            </p:tgtEl>
                                          </p:cBhvr>
                                          <p:by x="0" y="100000"/>
                                        </p:animScale>
                                      </p:childTnLst>
                                    </p:cTn>
                                  </p:par>
                                  <p:par>
                                    <p:cTn id="13" presetID="1" presetClass="entr" presetSubtype="0" fill="hold" nodeType="withEffect">
                                      <p:stCondLst>
                                        <p:cond delay="400"/>
                                      </p:stCondLst>
                                      <p:childTnLst>
                                        <p:set>
                                          <p:cBhvr>
                                            <p:cTn id="14" dur="1" fill="hold">
                                              <p:stCondLst>
                                                <p:cond delay="499"/>
                                              </p:stCondLst>
                                            </p:cTn>
                                            <p:tgtEl>
                                              <p:spTgt spid="152"/>
                                            </p:tgtEl>
                                            <p:attrNameLst>
                                              <p:attrName>style.visibility</p:attrName>
                                            </p:attrNameLst>
                                          </p:cBhvr>
                                          <p:to>
                                            <p:strVal val="visible"/>
                                          </p:to>
                                        </p:set>
                                      </p:childTnLst>
                                    </p:cTn>
                                  </p:par>
                                  <p:par>
                                    <p:cTn id="15" presetID="6" presetClass="emph" presetSubtype="0" accel="100000" autoRev="1" fill="hold" nodeType="withEffect">
                                      <p:stCondLst>
                                        <p:cond delay="400"/>
                                      </p:stCondLst>
                                      <p:childTnLst>
                                        <p:animScale>
                                          <p:cBhvr>
                                            <p:cTn id="16" dur="500" fill="hold"/>
                                            <p:tgtEl>
                                              <p:spTgt spid="152"/>
                                            </p:tgtEl>
                                          </p:cBhvr>
                                          <p:by x="0" y="100000"/>
                                        </p:animScale>
                                      </p:childTnLst>
                                    </p:cTn>
                                  </p:par>
                                  <p:par>
                                    <p:cTn id="17" presetID="1" presetClass="entr" presetSubtype="0" fill="hold" nodeType="withEffect">
                                      <p:stCondLst>
                                        <p:cond delay="600"/>
                                      </p:stCondLst>
                                      <p:childTnLst>
                                        <p:set>
                                          <p:cBhvr>
                                            <p:cTn id="18" dur="1" fill="hold">
                                              <p:stCondLst>
                                                <p:cond delay="499"/>
                                              </p:stCondLst>
                                            </p:cTn>
                                            <p:tgtEl>
                                              <p:spTgt spid="154"/>
                                            </p:tgtEl>
                                            <p:attrNameLst>
                                              <p:attrName>style.visibility</p:attrName>
                                            </p:attrNameLst>
                                          </p:cBhvr>
                                          <p:to>
                                            <p:strVal val="visible"/>
                                          </p:to>
                                        </p:set>
                                      </p:childTnLst>
                                    </p:cTn>
                                  </p:par>
                                  <p:par>
                                    <p:cTn id="19" presetID="6" presetClass="emph" presetSubtype="0" accel="100000" autoRev="1" fill="hold" nodeType="withEffect">
                                      <p:stCondLst>
                                        <p:cond delay="600"/>
                                      </p:stCondLst>
                                      <p:childTnLst>
                                        <p:animScale>
                                          <p:cBhvr>
                                            <p:cTn id="20" dur="500" fill="hold"/>
                                            <p:tgtEl>
                                              <p:spTgt spid="154"/>
                                            </p:tgtEl>
                                          </p:cBhvr>
                                          <p:by x="0" y="100000"/>
                                        </p:animScale>
                                      </p:childTnLst>
                                    </p:cTn>
                                  </p:par>
                                  <p:par>
                                    <p:cTn id="21" presetID="23" presetClass="entr" presetSubtype="16" fill="hold" nodeType="withEffect">
                                      <p:stCondLst>
                                        <p:cond delay="200"/>
                                      </p:stCondLst>
                                      <p:childTnLst>
                                        <p:set>
                                          <p:cBhvr>
                                            <p:cTn id="22" dur="1" fill="hold">
                                              <p:stCondLst>
                                                <p:cond delay="0"/>
                                              </p:stCondLst>
                                            </p:cTn>
                                            <p:tgtEl>
                                              <p:spTgt spid="54"/>
                                            </p:tgtEl>
                                            <p:attrNameLst>
                                              <p:attrName>style.visibility</p:attrName>
                                            </p:attrNameLst>
                                          </p:cBhvr>
                                          <p:to>
                                            <p:strVal val="visible"/>
                                          </p:to>
                                        </p:set>
                                        <p:anim calcmode="lin" valueType="num">
                                          <p:cBhvr>
                                            <p:cTn id="23" dur="250" fill="hold"/>
                                            <p:tgtEl>
                                              <p:spTgt spid="54"/>
                                            </p:tgtEl>
                                            <p:attrNameLst>
                                              <p:attrName>ppt_w</p:attrName>
                                            </p:attrNameLst>
                                          </p:cBhvr>
                                          <p:tavLst>
                                            <p:tav tm="0">
                                              <p:val>
                                                <p:fltVal val="0"/>
                                              </p:val>
                                            </p:tav>
                                            <p:tav tm="100000">
                                              <p:val>
                                                <p:strVal val="#ppt_w"/>
                                              </p:val>
                                            </p:tav>
                                          </p:tavLst>
                                        </p:anim>
                                        <p:anim calcmode="lin" valueType="num">
                                          <p:cBhvr>
                                            <p:cTn id="24" dur="250" fill="hold"/>
                                            <p:tgtEl>
                                              <p:spTgt spid="5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200"/>
                                      </p:stCondLst>
                                      <p:childTnLst>
                                        <p:animScale p14:bounceEnd="99000">
                                          <p:cBhvr>
                                            <p:cTn id="26" dur="1000" fill="hold"/>
                                            <p:tgtEl>
                                              <p:spTgt spid="54"/>
                                            </p:tgtEl>
                                          </p:cBhvr>
                                          <p:by x="110000" y="110000"/>
                                        </p:animScale>
                                      </p:childTnLst>
                                    </p:cTn>
                                  </p:par>
                                  <p:par>
                                    <p:cTn id="27" presetID="6" presetClass="emph" presetSubtype="0" fill="hold" nodeType="withEffect">
                                      <p:stCondLst>
                                        <p:cond delay="200"/>
                                      </p:stCondLst>
                                      <p:childTnLst>
                                        <p:animScale>
                                          <p:cBhvr>
                                            <p:cTn id="28" dur="250" fill="hold"/>
                                            <p:tgtEl>
                                              <p:spTgt spid="5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53"/>
                                            </p:tgtEl>
                                            <p:attrNameLst>
                                              <p:attrName>style.visibility</p:attrName>
                                            </p:attrNameLst>
                                          </p:cBhvr>
                                          <p:to>
                                            <p:strVal val="visible"/>
                                          </p:to>
                                        </p:set>
                                        <p:anim calcmode="lin" valueType="num">
                                          <p:cBhvr>
                                            <p:cTn id="31" dur="250" fill="hold"/>
                                            <p:tgtEl>
                                              <p:spTgt spid="53"/>
                                            </p:tgtEl>
                                            <p:attrNameLst>
                                              <p:attrName>ppt_w</p:attrName>
                                            </p:attrNameLst>
                                          </p:cBhvr>
                                          <p:tavLst>
                                            <p:tav tm="0">
                                              <p:val>
                                                <p:fltVal val="0"/>
                                              </p:val>
                                            </p:tav>
                                            <p:tav tm="100000">
                                              <p:val>
                                                <p:strVal val="#ppt_w"/>
                                              </p:val>
                                            </p:tav>
                                          </p:tavLst>
                                        </p:anim>
                                        <p:anim calcmode="lin" valueType="num">
                                          <p:cBhvr>
                                            <p:cTn id="32" dur="250" fill="hold"/>
                                            <p:tgtEl>
                                              <p:spTgt spid="53"/>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400"/>
                                      </p:stCondLst>
                                      <p:childTnLst>
                                        <p:animScale p14:bounceEnd="99000">
                                          <p:cBhvr>
                                            <p:cTn id="34" dur="1000" fill="hold"/>
                                            <p:tgtEl>
                                              <p:spTgt spid="53"/>
                                            </p:tgtEl>
                                          </p:cBhvr>
                                          <p:by x="110000" y="110000"/>
                                        </p:animScale>
                                      </p:childTnLst>
                                    </p:cTn>
                                  </p:par>
                                  <p:par>
                                    <p:cTn id="35" presetID="6" presetClass="emph" presetSubtype="0" fill="hold" nodeType="withEffect">
                                      <p:stCondLst>
                                        <p:cond delay="400"/>
                                      </p:stCondLst>
                                      <p:childTnLst>
                                        <p:animScale>
                                          <p:cBhvr>
                                            <p:cTn id="36" dur="250" fill="hold"/>
                                            <p:tgtEl>
                                              <p:spTgt spid="53"/>
                                            </p:tgtEl>
                                          </p:cBhvr>
                                          <p:by x="91000" y="91000"/>
                                        </p:animScale>
                                      </p:childTnLst>
                                    </p:cTn>
                                  </p:par>
                                  <p:par>
                                    <p:cTn id="37" presetID="23" presetClass="entr" presetSubtype="16" fill="hold" nodeType="withEffect">
                                      <p:stCondLst>
                                        <p:cond delay="600"/>
                                      </p:stCondLst>
                                      <p:childTnLst>
                                        <p:set>
                                          <p:cBhvr>
                                            <p:cTn id="38" dur="1" fill="hold">
                                              <p:stCondLst>
                                                <p:cond delay="0"/>
                                              </p:stCondLst>
                                            </p:cTn>
                                            <p:tgtEl>
                                              <p:spTgt spid="52"/>
                                            </p:tgtEl>
                                            <p:attrNameLst>
                                              <p:attrName>style.visibility</p:attrName>
                                            </p:attrNameLst>
                                          </p:cBhvr>
                                          <p:to>
                                            <p:strVal val="visible"/>
                                          </p:to>
                                        </p:set>
                                        <p:anim calcmode="lin" valueType="num">
                                          <p:cBhvr>
                                            <p:cTn id="39" dur="250" fill="hold"/>
                                            <p:tgtEl>
                                              <p:spTgt spid="52"/>
                                            </p:tgtEl>
                                            <p:attrNameLst>
                                              <p:attrName>ppt_w</p:attrName>
                                            </p:attrNameLst>
                                          </p:cBhvr>
                                          <p:tavLst>
                                            <p:tav tm="0">
                                              <p:val>
                                                <p:fltVal val="0"/>
                                              </p:val>
                                            </p:tav>
                                            <p:tav tm="100000">
                                              <p:val>
                                                <p:strVal val="#ppt_w"/>
                                              </p:val>
                                            </p:tav>
                                          </p:tavLst>
                                        </p:anim>
                                        <p:anim calcmode="lin" valueType="num">
                                          <p:cBhvr>
                                            <p:cTn id="40" dur="250" fill="hold"/>
                                            <p:tgtEl>
                                              <p:spTgt spid="52"/>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600"/>
                                      </p:stCondLst>
                                      <p:childTnLst>
                                        <p:animScale p14:bounceEnd="99000">
                                          <p:cBhvr>
                                            <p:cTn id="42" dur="1000" fill="hold"/>
                                            <p:tgtEl>
                                              <p:spTgt spid="52"/>
                                            </p:tgtEl>
                                          </p:cBhvr>
                                          <p:by x="110000" y="110000"/>
                                        </p:animScale>
                                      </p:childTnLst>
                                    </p:cTn>
                                  </p:par>
                                  <p:par>
                                    <p:cTn id="43" presetID="6" presetClass="emph" presetSubtype="0" fill="hold" nodeType="withEffect">
                                      <p:stCondLst>
                                        <p:cond delay="600"/>
                                      </p:stCondLst>
                                      <p:childTnLst>
                                        <p:animScale>
                                          <p:cBhvr>
                                            <p:cTn id="44" dur="250" fill="hold"/>
                                            <p:tgtEl>
                                              <p:spTgt spid="52"/>
                                            </p:tgtEl>
                                          </p:cBhvr>
                                          <p:by x="91000" y="91000"/>
                                        </p:animScale>
                                      </p:childTnLst>
                                    </p:cTn>
                                  </p:par>
                                  <p:par>
                                    <p:cTn id="45" presetID="23" presetClass="entr" presetSubtype="16" fill="hold" nodeType="withEffect">
                                      <p:stCondLst>
                                        <p:cond delay="800"/>
                                      </p:stCondLst>
                                      <p:childTnLst>
                                        <p:set>
                                          <p:cBhvr>
                                            <p:cTn id="46" dur="1" fill="hold">
                                              <p:stCondLst>
                                                <p:cond delay="0"/>
                                              </p:stCondLst>
                                            </p:cTn>
                                            <p:tgtEl>
                                              <p:spTgt spid="34"/>
                                            </p:tgtEl>
                                            <p:attrNameLst>
                                              <p:attrName>style.visibility</p:attrName>
                                            </p:attrNameLst>
                                          </p:cBhvr>
                                          <p:to>
                                            <p:strVal val="visible"/>
                                          </p:to>
                                        </p:set>
                                        <p:anim calcmode="lin" valueType="num">
                                          <p:cBhvr>
                                            <p:cTn id="47" dur="250" fill="hold"/>
                                            <p:tgtEl>
                                              <p:spTgt spid="34"/>
                                            </p:tgtEl>
                                            <p:attrNameLst>
                                              <p:attrName>ppt_w</p:attrName>
                                            </p:attrNameLst>
                                          </p:cBhvr>
                                          <p:tavLst>
                                            <p:tav tm="0">
                                              <p:val>
                                                <p:fltVal val="0"/>
                                              </p:val>
                                            </p:tav>
                                            <p:tav tm="100000">
                                              <p:val>
                                                <p:strVal val="#ppt_w"/>
                                              </p:val>
                                            </p:tav>
                                          </p:tavLst>
                                        </p:anim>
                                        <p:anim calcmode="lin" valueType="num">
                                          <p:cBhvr>
                                            <p:cTn id="48" dur="250" fill="hold"/>
                                            <p:tgtEl>
                                              <p:spTgt spid="34"/>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800"/>
                                      </p:stCondLst>
                                      <p:childTnLst>
                                        <p:animScale p14:bounceEnd="99000">
                                          <p:cBhvr>
                                            <p:cTn id="50" dur="1000" fill="hold"/>
                                            <p:tgtEl>
                                              <p:spTgt spid="34"/>
                                            </p:tgtEl>
                                          </p:cBhvr>
                                          <p:by x="110000" y="110000"/>
                                        </p:animScale>
                                      </p:childTnLst>
                                    </p:cTn>
                                  </p:par>
                                  <p:par>
                                    <p:cTn id="51" presetID="6" presetClass="emph" presetSubtype="0" fill="hold" nodeType="withEffect">
                                      <p:stCondLst>
                                        <p:cond delay="800"/>
                                      </p:stCondLst>
                                      <p:childTnLst>
                                        <p:animScale>
                                          <p:cBhvr>
                                            <p:cTn id="52" dur="250" fill="hold"/>
                                            <p:tgtEl>
                                              <p:spTgt spid="34"/>
                                            </p:tgtEl>
                                          </p:cBhvr>
                                          <p:by x="91000" y="91000"/>
                                        </p:animScale>
                                      </p:childTnLst>
                                    </p:cTn>
                                  </p:par>
                                  <p:par>
                                    <p:cTn id="53" presetID="10" presetClass="entr" presetSubtype="0" fill="hold" grpId="0" nodeType="withEffect">
                                      <p:stCondLst>
                                        <p:cond delay="500"/>
                                      </p:stCondLst>
                                      <p:childTnLst>
                                        <p:set>
                                          <p:cBhvr>
                                            <p:cTn id="54" dur="1" fill="hold">
                                              <p:stCondLst>
                                                <p:cond delay="0"/>
                                              </p:stCondLst>
                                            </p:cTn>
                                            <p:tgtEl>
                                              <p:spTgt spid="130"/>
                                            </p:tgtEl>
                                            <p:attrNameLst>
                                              <p:attrName>style.visibility</p:attrName>
                                            </p:attrNameLst>
                                          </p:cBhvr>
                                          <p:to>
                                            <p:strVal val="visible"/>
                                          </p:to>
                                        </p:set>
                                        <p:animEffect transition="in" filter="fade">
                                          <p:cBhvr>
                                            <p:cTn id="55" dur="500"/>
                                            <p:tgtEl>
                                              <p:spTgt spid="130"/>
                                            </p:tgtEl>
                                          </p:cBhvr>
                                        </p:animEffect>
                                      </p:childTnLst>
                                    </p:cTn>
                                  </p:par>
                                  <p:par>
                                    <p:cTn id="56" presetID="35" presetClass="path" presetSubtype="0" decel="100000" fill="hold" grpId="1" nodeType="withEffect">
                                      <p:stCondLst>
                                        <p:cond delay="500"/>
                                      </p:stCondLst>
                                      <p:childTnLst>
                                        <p:animMotion origin="layout" path="M 2.77556E-17 -3.7037E-6 L 2.77556E-17 0.02616 " pathEditMode="relative" rAng="0" ptsTypes="AA">
                                          <p:cBhvr>
                                            <p:cTn id="57" dur="500" spd="-100000" fill="hold"/>
                                            <p:tgtEl>
                                              <p:spTgt spid="130"/>
                                            </p:tgtEl>
                                            <p:attrNameLst>
                                              <p:attrName>ppt_x</p:attrName>
                                              <p:attrName>ppt_y</p:attrName>
                                            </p:attrNameLst>
                                          </p:cBhvr>
                                          <p:rCtr x="0" y="1296"/>
                                        </p:animMotion>
                                      </p:childTnLst>
                                    </p:cTn>
                                  </p:par>
                                  <p:par>
                                    <p:cTn id="58" presetID="10" presetClass="entr" presetSubtype="0" fill="hold" grpId="0" nodeType="withEffect">
                                      <p:stCondLst>
                                        <p:cond delay="70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35" presetClass="path" presetSubtype="0" decel="100000" fill="hold" grpId="1" nodeType="withEffect">
                                      <p:stCondLst>
                                        <p:cond delay="700"/>
                                      </p:stCondLst>
                                      <p:childTnLst>
                                        <p:animMotion origin="layout" path="M 2.77556E-17 -3.7037E-6 L 2.77556E-17 0.02616 " pathEditMode="relative" rAng="0" ptsTypes="AA">
                                          <p:cBhvr>
                                            <p:cTn id="62" dur="500" spd="-100000" fill="hold"/>
                                            <p:tgtEl>
                                              <p:spTgt spid="32"/>
                                            </p:tgtEl>
                                            <p:attrNameLst>
                                              <p:attrName>ppt_x</p:attrName>
                                              <p:attrName>ppt_y</p:attrName>
                                            </p:attrNameLst>
                                          </p:cBhvr>
                                          <p:rCtr x="0" y="1296"/>
                                        </p:animMotion>
                                      </p:childTnLst>
                                    </p:cTn>
                                  </p:par>
                                  <p:par>
                                    <p:cTn id="63" presetID="10" presetClass="entr" presetSubtype="0" fill="hold" grpId="0" nodeType="withEffect">
                                      <p:stCondLst>
                                        <p:cond delay="900"/>
                                      </p:stCondLst>
                                      <p:childTnLst>
                                        <p:set>
                                          <p:cBhvr>
                                            <p:cTn id="64" dur="1" fill="hold">
                                              <p:stCondLst>
                                                <p:cond delay="0"/>
                                              </p:stCondLst>
                                            </p:cTn>
                                            <p:tgtEl>
                                              <p:spTgt spid="128"/>
                                            </p:tgtEl>
                                            <p:attrNameLst>
                                              <p:attrName>style.visibility</p:attrName>
                                            </p:attrNameLst>
                                          </p:cBhvr>
                                          <p:to>
                                            <p:strVal val="visible"/>
                                          </p:to>
                                        </p:set>
                                        <p:animEffect transition="in" filter="fade">
                                          <p:cBhvr>
                                            <p:cTn id="65" dur="500"/>
                                            <p:tgtEl>
                                              <p:spTgt spid="128"/>
                                            </p:tgtEl>
                                          </p:cBhvr>
                                        </p:animEffect>
                                      </p:childTnLst>
                                    </p:cTn>
                                  </p:par>
                                  <p:par>
                                    <p:cTn id="66" presetID="35" presetClass="path" presetSubtype="0" decel="100000" fill="hold" grpId="1" nodeType="withEffect">
                                      <p:stCondLst>
                                        <p:cond delay="900"/>
                                      </p:stCondLst>
                                      <p:childTnLst>
                                        <p:animMotion origin="layout" path="M 2.77556E-17 -3.7037E-6 L 2.77556E-17 0.02616 " pathEditMode="relative" rAng="0" ptsTypes="AA">
                                          <p:cBhvr>
                                            <p:cTn id="67" dur="500" spd="-100000" fill="hold"/>
                                            <p:tgtEl>
                                              <p:spTgt spid="128"/>
                                            </p:tgtEl>
                                            <p:attrNameLst>
                                              <p:attrName>ppt_x</p:attrName>
                                              <p:attrName>ppt_y</p:attrName>
                                            </p:attrNameLst>
                                          </p:cBhvr>
                                          <p:rCtr x="0" y="1296"/>
                                        </p:animMotion>
                                      </p:childTnLst>
                                    </p:cTn>
                                  </p:par>
                                  <p:par>
                                    <p:cTn id="68" presetID="10" presetClass="entr" presetSubtype="0" fill="hold" grpId="0" nodeType="withEffect">
                                      <p:stCondLst>
                                        <p:cond delay="1100"/>
                                      </p:stCondLst>
                                      <p:childTnLst>
                                        <p:set>
                                          <p:cBhvr>
                                            <p:cTn id="69" dur="1" fill="hold">
                                              <p:stCondLst>
                                                <p:cond delay="0"/>
                                              </p:stCondLst>
                                            </p:cTn>
                                            <p:tgtEl>
                                              <p:spTgt spid="129"/>
                                            </p:tgtEl>
                                            <p:attrNameLst>
                                              <p:attrName>style.visibility</p:attrName>
                                            </p:attrNameLst>
                                          </p:cBhvr>
                                          <p:to>
                                            <p:strVal val="visible"/>
                                          </p:to>
                                        </p:set>
                                        <p:animEffect transition="in" filter="fade">
                                          <p:cBhvr>
                                            <p:cTn id="70" dur="500"/>
                                            <p:tgtEl>
                                              <p:spTgt spid="129"/>
                                            </p:tgtEl>
                                          </p:cBhvr>
                                        </p:animEffect>
                                      </p:childTnLst>
                                    </p:cTn>
                                  </p:par>
                                  <p:par>
                                    <p:cTn id="71" presetID="35" presetClass="path" presetSubtype="0" decel="100000" fill="hold" grpId="1" nodeType="withEffect">
                                      <p:stCondLst>
                                        <p:cond delay="1100"/>
                                      </p:stCondLst>
                                      <p:childTnLst>
                                        <p:animMotion origin="layout" path="M 2.77556E-17 -3.7037E-6 L 2.77556E-17 0.02616 " pathEditMode="relative" rAng="0" ptsTypes="AA">
                                          <p:cBhvr>
                                            <p:cTn id="72" dur="500" spd="-100000" fill="hold"/>
                                            <p:tgtEl>
                                              <p:spTgt spid="12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128" grpId="0"/>
          <p:bldP spid="128" grpId="1"/>
          <p:bldP spid="129" grpId="0"/>
          <p:bldP spid="129" grpId="1"/>
          <p:bldP spid="130" grpId="0"/>
          <p:bldP spid="13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2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27"/>
                                            </p:tgtEl>
                                          </p:cBhvr>
                                          <p:by x="0" y="100000"/>
                                        </p:animScale>
                                      </p:childTnLst>
                                    </p:cTn>
                                  </p:par>
                                  <p:par>
                                    <p:cTn id="9" presetID="1" presetClass="entr" presetSubtype="0" fill="hold" nodeType="withEffect">
                                      <p:stCondLst>
                                        <p:cond delay="200"/>
                                      </p:stCondLst>
                                      <p:childTnLst>
                                        <p:set>
                                          <p:cBhvr>
                                            <p:cTn id="10" dur="1" fill="hold">
                                              <p:stCondLst>
                                                <p:cond delay="499"/>
                                              </p:stCondLst>
                                            </p:cTn>
                                            <p:tgtEl>
                                              <p:spTgt spid="150"/>
                                            </p:tgtEl>
                                            <p:attrNameLst>
                                              <p:attrName>style.visibility</p:attrName>
                                            </p:attrNameLst>
                                          </p:cBhvr>
                                          <p:to>
                                            <p:strVal val="visible"/>
                                          </p:to>
                                        </p:set>
                                      </p:childTnLst>
                                    </p:cTn>
                                  </p:par>
                                  <p:par>
                                    <p:cTn id="11" presetID="6" presetClass="emph" presetSubtype="0" accel="100000" autoRev="1" fill="hold" nodeType="withEffect">
                                      <p:stCondLst>
                                        <p:cond delay="200"/>
                                      </p:stCondLst>
                                      <p:childTnLst>
                                        <p:animScale>
                                          <p:cBhvr>
                                            <p:cTn id="12" dur="500" fill="hold"/>
                                            <p:tgtEl>
                                              <p:spTgt spid="150"/>
                                            </p:tgtEl>
                                          </p:cBhvr>
                                          <p:by x="0" y="100000"/>
                                        </p:animScale>
                                      </p:childTnLst>
                                    </p:cTn>
                                  </p:par>
                                  <p:par>
                                    <p:cTn id="13" presetID="1" presetClass="entr" presetSubtype="0" fill="hold" nodeType="withEffect">
                                      <p:stCondLst>
                                        <p:cond delay="400"/>
                                      </p:stCondLst>
                                      <p:childTnLst>
                                        <p:set>
                                          <p:cBhvr>
                                            <p:cTn id="14" dur="1" fill="hold">
                                              <p:stCondLst>
                                                <p:cond delay="499"/>
                                              </p:stCondLst>
                                            </p:cTn>
                                            <p:tgtEl>
                                              <p:spTgt spid="152"/>
                                            </p:tgtEl>
                                            <p:attrNameLst>
                                              <p:attrName>style.visibility</p:attrName>
                                            </p:attrNameLst>
                                          </p:cBhvr>
                                          <p:to>
                                            <p:strVal val="visible"/>
                                          </p:to>
                                        </p:set>
                                      </p:childTnLst>
                                    </p:cTn>
                                  </p:par>
                                  <p:par>
                                    <p:cTn id="15" presetID="6" presetClass="emph" presetSubtype="0" accel="100000" autoRev="1" fill="hold" nodeType="withEffect">
                                      <p:stCondLst>
                                        <p:cond delay="400"/>
                                      </p:stCondLst>
                                      <p:childTnLst>
                                        <p:animScale>
                                          <p:cBhvr>
                                            <p:cTn id="16" dur="500" fill="hold"/>
                                            <p:tgtEl>
                                              <p:spTgt spid="152"/>
                                            </p:tgtEl>
                                          </p:cBhvr>
                                          <p:by x="0" y="100000"/>
                                        </p:animScale>
                                      </p:childTnLst>
                                    </p:cTn>
                                  </p:par>
                                  <p:par>
                                    <p:cTn id="17" presetID="1" presetClass="entr" presetSubtype="0" fill="hold" nodeType="withEffect">
                                      <p:stCondLst>
                                        <p:cond delay="600"/>
                                      </p:stCondLst>
                                      <p:childTnLst>
                                        <p:set>
                                          <p:cBhvr>
                                            <p:cTn id="18" dur="1" fill="hold">
                                              <p:stCondLst>
                                                <p:cond delay="499"/>
                                              </p:stCondLst>
                                            </p:cTn>
                                            <p:tgtEl>
                                              <p:spTgt spid="154"/>
                                            </p:tgtEl>
                                            <p:attrNameLst>
                                              <p:attrName>style.visibility</p:attrName>
                                            </p:attrNameLst>
                                          </p:cBhvr>
                                          <p:to>
                                            <p:strVal val="visible"/>
                                          </p:to>
                                        </p:set>
                                      </p:childTnLst>
                                    </p:cTn>
                                  </p:par>
                                  <p:par>
                                    <p:cTn id="19" presetID="6" presetClass="emph" presetSubtype="0" accel="100000" autoRev="1" fill="hold" nodeType="withEffect">
                                      <p:stCondLst>
                                        <p:cond delay="600"/>
                                      </p:stCondLst>
                                      <p:childTnLst>
                                        <p:animScale>
                                          <p:cBhvr>
                                            <p:cTn id="20" dur="500" fill="hold"/>
                                            <p:tgtEl>
                                              <p:spTgt spid="154"/>
                                            </p:tgtEl>
                                          </p:cBhvr>
                                          <p:by x="0" y="100000"/>
                                        </p:animScale>
                                      </p:childTnLst>
                                    </p:cTn>
                                  </p:par>
                                  <p:par>
                                    <p:cTn id="21" presetID="23" presetClass="entr" presetSubtype="16" fill="hold" nodeType="withEffect">
                                      <p:stCondLst>
                                        <p:cond delay="200"/>
                                      </p:stCondLst>
                                      <p:childTnLst>
                                        <p:set>
                                          <p:cBhvr>
                                            <p:cTn id="22" dur="1" fill="hold">
                                              <p:stCondLst>
                                                <p:cond delay="0"/>
                                              </p:stCondLst>
                                            </p:cTn>
                                            <p:tgtEl>
                                              <p:spTgt spid="54"/>
                                            </p:tgtEl>
                                            <p:attrNameLst>
                                              <p:attrName>style.visibility</p:attrName>
                                            </p:attrNameLst>
                                          </p:cBhvr>
                                          <p:to>
                                            <p:strVal val="visible"/>
                                          </p:to>
                                        </p:set>
                                        <p:anim calcmode="lin" valueType="num">
                                          <p:cBhvr>
                                            <p:cTn id="23" dur="250" fill="hold"/>
                                            <p:tgtEl>
                                              <p:spTgt spid="54"/>
                                            </p:tgtEl>
                                            <p:attrNameLst>
                                              <p:attrName>ppt_w</p:attrName>
                                            </p:attrNameLst>
                                          </p:cBhvr>
                                          <p:tavLst>
                                            <p:tav tm="0">
                                              <p:val>
                                                <p:fltVal val="0"/>
                                              </p:val>
                                            </p:tav>
                                            <p:tav tm="100000">
                                              <p:val>
                                                <p:strVal val="#ppt_w"/>
                                              </p:val>
                                            </p:tav>
                                          </p:tavLst>
                                        </p:anim>
                                        <p:anim calcmode="lin" valueType="num">
                                          <p:cBhvr>
                                            <p:cTn id="24" dur="250" fill="hold"/>
                                            <p:tgtEl>
                                              <p:spTgt spid="5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200"/>
                                      </p:stCondLst>
                                      <p:childTnLst>
                                        <p:animScale>
                                          <p:cBhvr>
                                            <p:cTn id="26" dur="1000" fill="hold"/>
                                            <p:tgtEl>
                                              <p:spTgt spid="54"/>
                                            </p:tgtEl>
                                          </p:cBhvr>
                                          <p:by x="110000" y="110000"/>
                                        </p:animScale>
                                      </p:childTnLst>
                                    </p:cTn>
                                  </p:par>
                                  <p:par>
                                    <p:cTn id="27" presetID="6" presetClass="emph" presetSubtype="0" fill="hold" nodeType="withEffect">
                                      <p:stCondLst>
                                        <p:cond delay="200"/>
                                      </p:stCondLst>
                                      <p:childTnLst>
                                        <p:animScale>
                                          <p:cBhvr>
                                            <p:cTn id="28" dur="250" fill="hold"/>
                                            <p:tgtEl>
                                              <p:spTgt spid="5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53"/>
                                            </p:tgtEl>
                                            <p:attrNameLst>
                                              <p:attrName>style.visibility</p:attrName>
                                            </p:attrNameLst>
                                          </p:cBhvr>
                                          <p:to>
                                            <p:strVal val="visible"/>
                                          </p:to>
                                        </p:set>
                                        <p:anim calcmode="lin" valueType="num">
                                          <p:cBhvr>
                                            <p:cTn id="31" dur="250" fill="hold"/>
                                            <p:tgtEl>
                                              <p:spTgt spid="53"/>
                                            </p:tgtEl>
                                            <p:attrNameLst>
                                              <p:attrName>ppt_w</p:attrName>
                                            </p:attrNameLst>
                                          </p:cBhvr>
                                          <p:tavLst>
                                            <p:tav tm="0">
                                              <p:val>
                                                <p:fltVal val="0"/>
                                              </p:val>
                                            </p:tav>
                                            <p:tav tm="100000">
                                              <p:val>
                                                <p:strVal val="#ppt_w"/>
                                              </p:val>
                                            </p:tav>
                                          </p:tavLst>
                                        </p:anim>
                                        <p:anim calcmode="lin" valueType="num">
                                          <p:cBhvr>
                                            <p:cTn id="32" dur="250" fill="hold"/>
                                            <p:tgtEl>
                                              <p:spTgt spid="53"/>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400"/>
                                      </p:stCondLst>
                                      <p:childTnLst>
                                        <p:animScale>
                                          <p:cBhvr>
                                            <p:cTn id="34" dur="1000" fill="hold"/>
                                            <p:tgtEl>
                                              <p:spTgt spid="53"/>
                                            </p:tgtEl>
                                          </p:cBhvr>
                                          <p:by x="110000" y="110000"/>
                                        </p:animScale>
                                      </p:childTnLst>
                                    </p:cTn>
                                  </p:par>
                                  <p:par>
                                    <p:cTn id="35" presetID="6" presetClass="emph" presetSubtype="0" fill="hold" nodeType="withEffect">
                                      <p:stCondLst>
                                        <p:cond delay="400"/>
                                      </p:stCondLst>
                                      <p:childTnLst>
                                        <p:animScale>
                                          <p:cBhvr>
                                            <p:cTn id="36" dur="250" fill="hold"/>
                                            <p:tgtEl>
                                              <p:spTgt spid="53"/>
                                            </p:tgtEl>
                                          </p:cBhvr>
                                          <p:by x="91000" y="91000"/>
                                        </p:animScale>
                                      </p:childTnLst>
                                    </p:cTn>
                                  </p:par>
                                  <p:par>
                                    <p:cTn id="37" presetID="23" presetClass="entr" presetSubtype="16" fill="hold" nodeType="withEffect">
                                      <p:stCondLst>
                                        <p:cond delay="600"/>
                                      </p:stCondLst>
                                      <p:childTnLst>
                                        <p:set>
                                          <p:cBhvr>
                                            <p:cTn id="38" dur="1" fill="hold">
                                              <p:stCondLst>
                                                <p:cond delay="0"/>
                                              </p:stCondLst>
                                            </p:cTn>
                                            <p:tgtEl>
                                              <p:spTgt spid="52"/>
                                            </p:tgtEl>
                                            <p:attrNameLst>
                                              <p:attrName>style.visibility</p:attrName>
                                            </p:attrNameLst>
                                          </p:cBhvr>
                                          <p:to>
                                            <p:strVal val="visible"/>
                                          </p:to>
                                        </p:set>
                                        <p:anim calcmode="lin" valueType="num">
                                          <p:cBhvr>
                                            <p:cTn id="39" dur="250" fill="hold"/>
                                            <p:tgtEl>
                                              <p:spTgt spid="52"/>
                                            </p:tgtEl>
                                            <p:attrNameLst>
                                              <p:attrName>ppt_w</p:attrName>
                                            </p:attrNameLst>
                                          </p:cBhvr>
                                          <p:tavLst>
                                            <p:tav tm="0">
                                              <p:val>
                                                <p:fltVal val="0"/>
                                              </p:val>
                                            </p:tav>
                                            <p:tav tm="100000">
                                              <p:val>
                                                <p:strVal val="#ppt_w"/>
                                              </p:val>
                                            </p:tav>
                                          </p:tavLst>
                                        </p:anim>
                                        <p:anim calcmode="lin" valueType="num">
                                          <p:cBhvr>
                                            <p:cTn id="40" dur="250" fill="hold"/>
                                            <p:tgtEl>
                                              <p:spTgt spid="52"/>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600"/>
                                      </p:stCondLst>
                                      <p:childTnLst>
                                        <p:animScale>
                                          <p:cBhvr>
                                            <p:cTn id="42" dur="1000" fill="hold"/>
                                            <p:tgtEl>
                                              <p:spTgt spid="52"/>
                                            </p:tgtEl>
                                          </p:cBhvr>
                                          <p:by x="110000" y="110000"/>
                                        </p:animScale>
                                      </p:childTnLst>
                                    </p:cTn>
                                  </p:par>
                                  <p:par>
                                    <p:cTn id="43" presetID="6" presetClass="emph" presetSubtype="0" fill="hold" nodeType="withEffect">
                                      <p:stCondLst>
                                        <p:cond delay="600"/>
                                      </p:stCondLst>
                                      <p:childTnLst>
                                        <p:animScale>
                                          <p:cBhvr>
                                            <p:cTn id="44" dur="250" fill="hold"/>
                                            <p:tgtEl>
                                              <p:spTgt spid="52"/>
                                            </p:tgtEl>
                                          </p:cBhvr>
                                          <p:by x="91000" y="91000"/>
                                        </p:animScale>
                                      </p:childTnLst>
                                    </p:cTn>
                                  </p:par>
                                  <p:par>
                                    <p:cTn id="45" presetID="23" presetClass="entr" presetSubtype="16" fill="hold" nodeType="withEffect">
                                      <p:stCondLst>
                                        <p:cond delay="800"/>
                                      </p:stCondLst>
                                      <p:childTnLst>
                                        <p:set>
                                          <p:cBhvr>
                                            <p:cTn id="46" dur="1" fill="hold">
                                              <p:stCondLst>
                                                <p:cond delay="0"/>
                                              </p:stCondLst>
                                            </p:cTn>
                                            <p:tgtEl>
                                              <p:spTgt spid="34"/>
                                            </p:tgtEl>
                                            <p:attrNameLst>
                                              <p:attrName>style.visibility</p:attrName>
                                            </p:attrNameLst>
                                          </p:cBhvr>
                                          <p:to>
                                            <p:strVal val="visible"/>
                                          </p:to>
                                        </p:set>
                                        <p:anim calcmode="lin" valueType="num">
                                          <p:cBhvr>
                                            <p:cTn id="47" dur="250" fill="hold"/>
                                            <p:tgtEl>
                                              <p:spTgt spid="34"/>
                                            </p:tgtEl>
                                            <p:attrNameLst>
                                              <p:attrName>ppt_w</p:attrName>
                                            </p:attrNameLst>
                                          </p:cBhvr>
                                          <p:tavLst>
                                            <p:tav tm="0">
                                              <p:val>
                                                <p:fltVal val="0"/>
                                              </p:val>
                                            </p:tav>
                                            <p:tav tm="100000">
                                              <p:val>
                                                <p:strVal val="#ppt_w"/>
                                              </p:val>
                                            </p:tav>
                                          </p:tavLst>
                                        </p:anim>
                                        <p:anim calcmode="lin" valueType="num">
                                          <p:cBhvr>
                                            <p:cTn id="48" dur="250" fill="hold"/>
                                            <p:tgtEl>
                                              <p:spTgt spid="34"/>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800"/>
                                      </p:stCondLst>
                                      <p:childTnLst>
                                        <p:animScale>
                                          <p:cBhvr>
                                            <p:cTn id="50" dur="1000" fill="hold"/>
                                            <p:tgtEl>
                                              <p:spTgt spid="34"/>
                                            </p:tgtEl>
                                          </p:cBhvr>
                                          <p:by x="110000" y="110000"/>
                                        </p:animScale>
                                      </p:childTnLst>
                                    </p:cTn>
                                  </p:par>
                                  <p:par>
                                    <p:cTn id="51" presetID="6" presetClass="emph" presetSubtype="0" fill="hold" nodeType="withEffect">
                                      <p:stCondLst>
                                        <p:cond delay="800"/>
                                      </p:stCondLst>
                                      <p:childTnLst>
                                        <p:animScale>
                                          <p:cBhvr>
                                            <p:cTn id="52" dur="250" fill="hold"/>
                                            <p:tgtEl>
                                              <p:spTgt spid="34"/>
                                            </p:tgtEl>
                                          </p:cBhvr>
                                          <p:by x="91000" y="91000"/>
                                        </p:animScale>
                                      </p:childTnLst>
                                    </p:cTn>
                                  </p:par>
                                  <p:par>
                                    <p:cTn id="53" presetID="10" presetClass="entr" presetSubtype="0" fill="hold" grpId="0" nodeType="withEffect">
                                      <p:stCondLst>
                                        <p:cond delay="500"/>
                                      </p:stCondLst>
                                      <p:childTnLst>
                                        <p:set>
                                          <p:cBhvr>
                                            <p:cTn id="54" dur="1" fill="hold">
                                              <p:stCondLst>
                                                <p:cond delay="0"/>
                                              </p:stCondLst>
                                            </p:cTn>
                                            <p:tgtEl>
                                              <p:spTgt spid="130"/>
                                            </p:tgtEl>
                                            <p:attrNameLst>
                                              <p:attrName>style.visibility</p:attrName>
                                            </p:attrNameLst>
                                          </p:cBhvr>
                                          <p:to>
                                            <p:strVal val="visible"/>
                                          </p:to>
                                        </p:set>
                                        <p:animEffect transition="in" filter="fade">
                                          <p:cBhvr>
                                            <p:cTn id="55" dur="500"/>
                                            <p:tgtEl>
                                              <p:spTgt spid="130"/>
                                            </p:tgtEl>
                                          </p:cBhvr>
                                        </p:animEffect>
                                      </p:childTnLst>
                                    </p:cTn>
                                  </p:par>
                                  <p:par>
                                    <p:cTn id="56" presetID="35" presetClass="path" presetSubtype="0" decel="100000" fill="hold" grpId="1" nodeType="withEffect">
                                      <p:stCondLst>
                                        <p:cond delay="500"/>
                                      </p:stCondLst>
                                      <p:childTnLst>
                                        <p:animMotion origin="layout" path="M 2.77556E-17 -3.7037E-6 L 2.77556E-17 0.02616 " pathEditMode="relative" rAng="0" ptsTypes="AA">
                                          <p:cBhvr>
                                            <p:cTn id="57" dur="500" spd="-100000" fill="hold"/>
                                            <p:tgtEl>
                                              <p:spTgt spid="130"/>
                                            </p:tgtEl>
                                            <p:attrNameLst>
                                              <p:attrName>ppt_x</p:attrName>
                                              <p:attrName>ppt_y</p:attrName>
                                            </p:attrNameLst>
                                          </p:cBhvr>
                                          <p:rCtr x="0" y="1296"/>
                                        </p:animMotion>
                                      </p:childTnLst>
                                    </p:cTn>
                                  </p:par>
                                  <p:par>
                                    <p:cTn id="58" presetID="10" presetClass="entr" presetSubtype="0" fill="hold" grpId="0" nodeType="withEffect">
                                      <p:stCondLst>
                                        <p:cond delay="70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35" presetClass="path" presetSubtype="0" decel="100000" fill="hold" grpId="1" nodeType="withEffect">
                                      <p:stCondLst>
                                        <p:cond delay="700"/>
                                      </p:stCondLst>
                                      <p:childTnLst>
                                        <p:animMotion origin="layout" path="M 2.77556E-17 -3.7037E-6 L 2.77556E-17 0.02616 " pathEditMode="relative" rAng="0" ptsTypes="AA">
                                          <p:cBhvr>
                                            <p:cTn id="62" dur="500" spd="-100000" fill="hold"/>
                                            <p:tgtEl>
                                              <p:spTgt spid="32"/>
                                            </p:tgtEl>
                                            <p:attrNameLst>
                                              <p:attrName>ppt_x</p:attrName>
                                              <p:attrName>ppt_y</p:attrName>
                                            </p:attrNameLst>
                                          </p:cBhvr>
                                          <p:rCtr x="0" y="1296"/>
                                        </p:animMotion>
                                      </p:childTnLst>
                                    </p:cTn>
                                  </p:par>
                                  <p:par>
                                    <p:cTn id="63" presetID="10" presetClass="entr" presetSubtype="0" fill="hold" grpId="0" nodeType="withEffect">
                                      <p:stCondLst>
                                        <p:cond delay="900"/>
                                      </p:stCondLst>
                                      <p:childTnLst>
                                        <p:set>
                                          <p:cBhvr>
                                            <p:cTn id="64" dur="1" fill="hold">
                                              <p:stCondLst>
                                                <p:cond delay="0"/>
                                              </p:stCondLst>
                                            </p:cTn>
                                            <p:tgtEl>
                                              <p:spTgt spid="128"/>
                                            </p:tgtEl>
                                            <p:attrNameLst>
                                              <p:attrName>style.visibility</p:attrName>
                                            </p:attrNameLst>
                                          </p:cBhvr>
                                          <p:to>
                                            <p:strVal val="visible"/>
                                          </p:to>
                                        </p:set>
                                        <p:animEffect transition="in" filter="fade">
                                          <p:cBhvr>
                                            <p:cTn id="65" dur="500"/>
                                            <p:tgtEl>
                                              <p:spTgt spid="128"/>
                                            </p:tgtEl>
                                          </p:cBhvr>
                                        </p:animEffect>
                                      </p:childTnLst>
                                    </p:cTn>
                                  </p:par>
                                  <p:par>
                                    <p:cTn id="66" presetID="35" presetClass="path" presetSubtype="0" decel="100000" fill="hold" grpId="1" nodeType="withEffect">
                                      <p:stCondLst>
                                        <p:cond delay="900"/>
                                      </p:stCondLst>
                                      <p:childTnLst>
                                        <p:animMotion origin="layout" path="M 2.77556E-17 -3.7037E-6 L 2.77556E-17 0.02616 " pathEditMode="relative" rAng="0" ptsTypes="AA">
                                          <p:cBhvr>
                                            <p:cTn id="67" dur="500" spd="-100000" fill="hold"/>
                                            <p:tgtEl>
                                              <p:spTgt spid="128"/>
                                            </p:tgtEl>
                                            <p:attrNameLst>
                                              <p:attrName>ppt_x</p:attrName>
                                              <p:attrName>ppt_y</p:attrName>
                                            </p:attrNameLst>
                                          </p:cBhvr>
                                          <p:rCtr x="0" y="1296"/>
                                        </p:animMotion>
                                      </p:childTnLst>
                                    </p:cTn>
                                  </p:par>
                                  <p:par>
                                    <p:cTn id="68" presetID="10" presetClass="entr" presetSubtype="0" fill="hold" grpId="0" nodeType="withEffect">
                                      <p:stCondLst>
                                        <p:cond delay="1100"/>
                                      </p:stCondLst>
                                      <p:childTnLst>
                                        <p:set>
                                          <p:cBhvr>
                                            <p:cTn id="69" dur="1" fill="hold">
                                              <p:stCondLst>
                                                <p:cond delay="0"/>
                                              </p:stCondLst>
                                            </p:cTn>
                                            <p:tgtEl>
                                              <p:spTgt spid="129"/>
                                            </p:tgtEl>
                                            <p:attrNameLst>
                                              <p:attrName>style.visibility</p:attrName>
                                            </p:attrNameLst>
                                          </p:cBhvr>
                                          <p:to>
                                            <p:strVal val="visible"/>
                                          </p:to>
                                        </p:set>
                                        <p:animEffect transition="in" filter="fade">
                                          <p:cBhvr>
                                            <p:cTn id="70" dur="500"/>
                                            <p:tgtEl>
                                              <p:spTgt spid="129"/>
                                            </p:tgtEl>
                                          </p:cBhvr>
                                        </p:animEffect>
                                      </p:childTnLst>
                                    </p:cTn>
                                  </p:par>
                                  <p:par>
                                    <p:cTn id="71" presetID="35" presetClass="path" presetSubtype="0" decel="100000" fill="hold" grpId="1" nodeType="withEffect">
                                      <p:stCondLst>
                                        <p:cond delay="1100"/>
                                      </p:stCondLst>
                                      <p:childTnLst>
                                        <p:animMotion origin="layout" path="M 2.77556E-17 -3.7037E-6 L 2.77556E-17 0.02616 " pathEditMode="relative" rAng="0" ptsTypes="AA">
                                          <p:cBhvr>
                                            <p:cTn id="72" dur="500" spd="-100000" fill="hold"/>
                                            <p:tgtEl>
                                              <p:spTgt spid="12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128" grpId="0"/>
          <p:bldP spid="128" grpId="1"/>
          <p:bldP spid="129" grpId="0"/>
          <p:bldP spid="129" grpId="1"/>
          <p:bldP spid="130" grpId="0"/>
          <p:bldP spid="130" grpId="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SPEAKER GUIDANCE—REMOVE THIS SLIDE</a:t>
            </a:r>
          </a:p>
        </p:txBody>
      </p:sp>
      <p:sp>
        <p:nvSpPr>
          <p:cNvPr id="5" name="Text Placeholder 4"/>
          <p:cNvSpPr>
            <a:spLocks noGrp="1"/>
          </p:cNvSpPr>
          <p:nvPr>
            <p:ph idx="1"/>
          </p:nvPr>
        </p:nvSpPr>
        <p:spPr>
          <a:xfrm>
            <a:off x="609600" y="1354050"/>
            <a:ext cx="10972800" cy="4760278"/>
          </a:xfrm>
        </p:spPr>
        <p:txBody>
          <a:bodyPr/>
          <a:lstStyle/>
          <a:p>
            <a:pPr marL="346075" indent="-346075">
              <a:spcBef>
                <a:spcPts val="800"/>
              </a:spcBef>
              <a:buFont typeface="+mj-lt"/>
              <a:buAutoNum type="arabicPeriod"/>
            </a:pPr>
            <a:r>
              <a:rPr lang="en-US" sz="1800" dirty="0"/>
              <a:t>This deck was created for a general audience, pick and choose relevant slides from the appendix including which deep-dive service slides to include based on use case</a:t>
            </a:r>
          </a:p>
          <a:p>
            <a:pPr marL="346075" indent="-346075">
              <a:spcBef>
                <a:spcPts val="800"/>
              </a:spcBef>
              <a:buFont typeface="+mj-lt"/>
              <a:buAutoNum type="arabicPeriod"/>
            </a:pPr>
            <a:r>
              <a:rPr lang="en-US" sz="1800" dirty="0"/>
              <a:t>This deck has chapters, which include a high-level AWS technology pitch for</a:t>
            </a:r>
            <a:br>
              <a:rPr lang="en-US" sz="1800" dirty="0"/>
            </a:br>
            <a:r>
              <a:rPr lang="en-US" sz="1800" dirty="0"/>
              <a:t>100-level shorter conversations and 200-level deeper-dive slides, for even more,</a:t>
            </a:r>
            <a:br>
              <a:rPr lang="en-US" sz="1800" dirty="0"/>
            </a:br>
            <a:r>
              <a:rPr lang="en-US" sz="1800" dirty="0"/>
              <a:t>you can get deeper content on service-level first call decks, comparison docs: </a:t>
            </a:r>
            <a:r>
              <a:rPr lang="en-US" sz="1800" dirty="0">
                <a:hlinkClick r:id="rId3"/>
              </a:rPr>
              <a:t>Wisdom</a:t>
            </a:r>
            <a:endParaRPr lang="en-US" sz="1800" dirty="0"/>
          </a:p>
          <a:p>
            <a:pPr marL="346075" indent="-346075">
              <a:spcBef>
                <a:spcPts val="800"/>
              </a:spcBef>
              <a:buFont typeface="+mj-lt"/>
              <a:buAutoNum type="arabicPeriod"/>
            </a:pPr>
            <a:r>
              <a:rPr lang="en-US" sz="1800" dirty="0"/>
              <a:t>For industry-specific first call decks visit the </a:t>
            </a:r>
            <a:r>
              <a:rPr lang="en-US" sz="1800" dirty="0">
                <a:hlinkClick r:id="rId4"/>
              </a:rPr>
              <a:t>industry Wisdom page</a:t>
            </a:r>
            <a:endParaRPr lang="en-US" sz="1800" dirty="0"/>
          </a:p>
          <a:p>
            <a:pPr marL="346075" indent="-346075">
              <a:spcBef>
                <a:spcPts val="800"/>
              </a:spcBef>
              <a:buFont typeface="+mj-lt"/>
              <a:buAutoNum type="arabicPeriod"/>
            </a:pPr>
            <a:r>
              <a:rPr lang="en-US" sz="1800" dirty="0"/>
              <a:t>Find additional customer references: </a:t>
            </a:r>
            <a:r>
              <a:rPr lang="en-US" sz="1800" dirty="0">
                <a:hlinkClick r:id="rId5"/>
              </a:rPr>
              <a:t>Top ML references</a:t>
            </a:r>
            <a:endParaRPr lang="en-US" sz="1800" dirty="0"/>
          </a:p>
          <a:p>
            <a:pPr marL="346075" indent="-346075">
              <a:spcBef>
                <a:spcPts val="800"/>
              </a:spcBef>
              <a:buFont typeface="+mj-lt"/>
              <a:buAutoNum type="arabicPeriod"/>
            </a:pPr>
            <a:r>
              <a:rPr lang="en-US" sz="1800" dirty="0"/>
              <a:t>Reach out to your regional AWS AI/ML Specialist: and include a link to this wiki page: </a:t>
            </a:r>
            <a:r>
              <a:rPr lang="en-US" sz="1800" dirty="0">
                <a:hlinkClick r:id="rId6"/>
              </a:rPr>
              <a:t>https://w.amazon.com/bin/view/AWS-Sales-BD/AWS-AIML/</a:t>
            </a:r>
            <a:endParaRPr lang="en-US" sz="1800" dirty="0"/>
          </a:p>
          <a:p>
            <a:pPr marL="346075" indent="-346075">
              <a:spcBef>
                <a:spcPts val="800"/>
              </a:spcBef>
              <a:buFont typeface="+mj-lt"/>
              <a:buAutoNum type="arabicPeriod"/>
            </a:pPr>
            <a:r>
              <a:rPr lang="en-US" sz="1800" dirty="0"/>
              <a:t>Have content suggestions for this deck? Reach out to </a:t>
            </a:r>
            <a:r>
              <a:rPr lang="en-US" sz="1800" dirty="0">
                <a:solidFill>
                  <a:schemeClr val="accent2"/>
                </a:solidFill>
                <a:hlinkClick r:id="rId7"/>
              </a:rPr>
              <a:t>rebecwol@amazon.com</a:t>
            </a:r>
            <a:r>
              <a:rPr lang="en-US" sz="1800" dirty="0">
                <a:solidFill>
                  <a:schemeClr val="accent2"/>
                </a:solidFill>
              </a:rPr>
              <a:t> </a:t>
            </a:r>
            <a:endParaRPr lang="en-US" sz="2000" dirty="0"/>
          </a:p>
          <a:p>
            <a:pPr marL="457182" indent="-457182">
              <a:buFont typeface="+mj-lt"/>
              <a:buAutoNum type="arabicPeriod"/>
            </a:pPr>
            <a:endParaRPr lang="en-US" sz="2000" dirty="0"/>
          </a:p>
        </p:txBody>
      </p:sp>
      <p:sp>
        <p:nvSpPr>
          <p:cNvPr id="6" name="Title 1">
            <a:extLst>
              <a:ext uri="{FF2B5EF4-FFF2-40B4-BE49-F238E27FC236}">
                <a16:creationId xmlns:a16="http://schemas.microsoft.com/office/drawing/2014/main" id="{39DCA0EA-5D34-46BE-93F5-ED498220B10B}"/>
              </a:ext>
            </a:extLst>
          </p:cNvPr>
          <p:cNvSpPr txBox="1">
            <a:spLocks/>
          </p:cNvSpPr>
          <p:nvPr/>
        </p:nvSpPr>
        <p:spPr>
          <a:xfrm>
            <a:off x="2344247" y="5596566"/>
            <a:ext cx="7503507" cy="87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kern="1200">
                <a:solidFill>
                  <a:srgbClr val="232F3E"/>
                </a:solidFill>
                <a:latin typeface="Amazon Ember" charset="0"/>
                <a:ea typeface="Amazon Ember" charset="0"/>
                <a:cs typeface="Amazon Ember" charset="0"/>
              </a:defRPr>
            </a:lvl1pPr>
          </a:lstStyle>
          <a:p>
            <a:pPr algn="ctr" defTabSz="914363">
              <a:defRPr/>
            </a:pPr>
            <a:r>
              <a:rPr lang="en-US" sz="2400" dirty="0">
                <a:solidFill>
                  <a:srgbClr val="FF0000"/>
                </a:solidFill>
                <a:latin typeface="+mn-lt"/>
                <a:ea typeface="Amazon Ember Display" panose="020F0603020204020204" pitchFamily="34" charset="0"/>
                <a:cs typeface="Amazon Ember Display" panose="020F0603020204020204" pitchFamily="34" charset="0"/>
              </a:rPr>
              <a:t>DO NOT PRESENT THIS SLIDE</a:t>
            </a:r>
          </a:p>
        </p:txBody>
      </p:sp>
      <p:sp>
        <p:nvSpPr>
          <p:cNvPr id="7" name="Frame 6">
            <a:extLst>
              <a:ext uri="{FF2B5EF4-FFF2-40B4-BE49-F238E27FC236}">
                <a16:creationId xmlns:a16="http://schemas.microsoft.com/office/drawing/2014/main" id="{9EDFB1E5-64CC-4D60-A193-B619ABFF7299}"/>
              </a:ext>
            </a:extLst>
          </p:cNvPr>
          <p:cNvSpPr/>
          <p:nvPr/>
        </p:nvSpPr>
        <p:spPr>
          <a:xfrm>
            <a:off x="0" y="0"/>
            <a:ext cx="12192000" cy="6858000"/>
          </a:xfrm>
          <a:prstGeom prst="frame">
            <a:avLst>
              <a:gd name="adj1" fmla="val 1389"/>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76"/>
            <a:endParaRPr lang="en-US" sz="3840" dirty="0">
              <a:solidFill>
                <a:srgbClr val="FFFFFF"/>
              </a:solidFill>
              <a:latin typeface="Amazon Ember Display" panose="020F0603020204020204" pitchFamily="34" charset="0"/>
            </a:endParaRPr>
          </a:p>
        </p:txBody>
      </p:sp>
    </p:spTree>
    <p:extLst>
      <p:ext uri="{BB962C8B-B14F-4D97-AF65-F5344CB8AC3E}">
        <p14:creationId xmlns:p14="http://schemas.microsoft.com/office/powerpoint/2010/main" val="152133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B97CF50-B0E1-8EE6-54AE-68E85CCFD53D}"/>
              </a:ext>
            </a:extLst>
          </p:cNvPr>
          <p:cNvSpPr>
            <a:spLocks noGrp="1"/>
          </p:cNvSpPr>
          <p:nvPr>
            <p:ph type="body" sz="quarter" idx="10"/>
          </p:nvPr>
        </p:nvSpPr>
        <p:spPr/>
        <p:txBody>
          <a:bodyPr/>
          <a:lstStyle/>
          <a:p>
            <a:r>
              <a:rPr lang="en-US" dirty="0" err="1"/>
              <a:t>ML.aws</a:t>
            </a:r>
            <a:endParaRPr lang="en-US" dirty="0"/>
          </a:p>
        </p:txBody>
      </p:sp>
    </p:spTree>
    <p:extLst>
      <p:ext uri="{BB962C8B-B14F-4D97-AF65-F5344CB8AC3E}">
        <p14:creationId xmlns:p14="http://schemas.microsoft.com/office/powerpoint/2010/main" val="358327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61235"/>
            <a:ext cx="10972800" cy="646331"/>
          </a:xfrm>
        </p:spPr>
        <p:txBody>
          <a:bodyPr/>
          <a:lstStyle/>
          <a:p>
            <a:r>
              <a:rPr lang="en-US" sz="4000" dirty="0"/>
              <a:t>Use case details</a:t>
            </a:r>
          </a:p>
        </p:txBody>
      </p:sp>
    </p:spTree>
    <p:extLst>
      <p:ext uri="{BB962C8B-B14F-4D97-AF65-F5344CB8AC3E}">
        <p14:creationId xmlns:p14="http://schemas.microsoft.com/office/powerpoint/2010/main" val="268441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3CD0E8-58A7-419E-80AF-CCB006944718}"/>
              </a:ext>
            </a:extLst>
          </p:cNvPr>
          <p:cNvSpPr>
            <a:spLocks noGrp="1"/>
          </p:cNvSpPr>
          <p:nvPr>
            <p:ph type="title"/>
          </p:nvPr>
        </p:nvSpPr>
        <p:spPr/>
        <p:txBody>
          <a:bodyPr/>
          <a:lstStyle/>
          <a:p>
            <a:r>
              <a:rPr lang="en-US"/>
              <a:t>Guidance for customer reference slides</a:t>
            </a:r>
          </a:p>
        </p:txBody>
      </p:sp>
      <p:sp>
        <p:nvSpPr>
          <p:cNvPr id="3" name="Text Placeholder 2">
            <a:extLst>
              <a:ext uri="{FF2B5EF4-FFF2-40B4-BE49-F238E27FC236}">
                <a16:creationId xmlns:a16="http://schemas.microsoft.com/office/drawing/2014/main" id="{78B862A6-01F6-45B1-90FF-665E0E8B221A}"/>
              </a:ext>
            </a:extLst>
          </p:cNvPr>
          <p:cNvSpPr>
            <a:spLocks noGrp="1"/>
          </p:cNvSpPr>
          <p:nvPr>
            <p:ph idx="1"/>
          </p:nvPr>
        </p:nvSpPr>
        <p:spPr>
          <a:xfrm>
            <a:off x="609600" y="1354050"/>
            <a:ext cx="10972800" cy="3149580"/>
          </a:xfrm>
        </p:spPr>
        <p:txBody>
          <a:bodyPr wrap="square">
            <a:spAutoFit/>
          </a:bodyPr>
          <a:lstStyle/>
          <a:p>
            <a:pPr marL="283464" indent="-283464">
              <a:spcBef>
                <a:spcPts val="1080"/>
              </a:spcBef>
              <a:spcAft>
                <a:spcPts val="0"/>
              </a:spcAft>
              <a:buFont typeface="Arial" panose="020B0604020202020204" pitchFamily="34" charset="0"/>
              <a:buChar char="•"/>
              <a:defRPr/>
            </a:pPr>
            <a:r>
              <a:rPr lang="en-US" sz="2000" dirty="0">
                <a:solidFill>
                  <a:schemeClr val="tx1"/>
                </a:solidFill>
              </a:rPr>
              <a:t>The following slides cover in more detail the top AI use cases which can be implemented using AI Services or </a:t>
            </a:r>
            <a:r>
              <a:rPr lang="en-US" sz="2000" dirty="0" err="1">
                <a:solidFill>
                  <a:schemeClr val="tx1"/>
                </a:solidFill>
              </a:rPr>
              <a:t>SageMaker</a:t>
            </a:r>
            <a:endParaRPr lang="en-US" sz="2000" dirty="0">
              <a:solidFill>
                <a:schemeClr val="tx1"/>
              </a:solidFill>
            </a:endParaRPr>
          </a:p>
          <a:p>
            <a:pPr marL="283464" indent="-283464">
              <a:spcBef>
                <a:spcPts val="1080"/>
              </a:spcBef>
              <a:spcAft>
                <a:spcPts val="0"/>
              </a:spcAft>
              <a:buFont typeface="Arial" panose="020B0604020202020204" pitchFamily="34" charset="0"/>
              <a:buChar char="•"/>
              <a:defRPr/>
            </a:pPr>
            <a:r>
              <a:rPr lang="en-US" sz="2000" dirty="0">
                <a:solidFill>
                  <a:schemeClr val="tx1"/>
                </a:solidFill>
              </a:rPr>
              <a:t>For each use case we have included some customer references. Select the ones that most closely align with your customer’s industry and business challenges</a:t>
            </a:r>
          </a:p>
          <a:p>
            <a:pPr marL="283464" indent="-283464">
              <a:spcBef>
                <a:spcPts val="1080"/>
              </a:spcBef>
              <a:spcAft>
                <a:spcPts val="0"/>
              </a:spcAft>
              <a:buFont typeface="Arial" panose="020B0604020202020204" pitchFamily="34" charset="0"/>
              <a:buChar char="•"/>
              <a:defRPr/>
            </a:pPr>
            <a:r>
              <a:rPr lang="en-US" sz="2000" dirty="0">
                <a:solidFill>
                  <a:srgbClr val="FFFFFF"/>
                </a:solidFill>
                <a:hlinkClick r:id="rId3"/>
              </a:rPr>
              <a:t>The AWS ML Top Reference Deck</a:t>
            </a:r>
            <a:r>
              <a:rPr lang="en-US" sz="2000" dirty="0">
                <a:solidFill>
                  <a:srgbClr val="FFFFFF"/>
                </a:solidFill>
              </a:rPr>
              <a:t> </a:t>
            </a:r>
            <a:r>
              <a:rPr lang="en-US" sz="2000" dirty="0">
                <a:solidFill>
                  <a:schemeClr val="tx1"/>
                </a:solidFill>
              </a:rPr>
              <a:t>have overviews for our top AWS ML Customers</a:t>
            </a:r>
          </a:p>
          <a:p>
            <a:pPr marL="283464" indent="-283464">
              <a:spcBef>
                <a:spcPts val="1080"/>
              </a:spcBef>
              <a:spcAft>
                <a:spcPts val="0"/>
              </a:spcAft>
              <a:buFont typeface="Arial" panose="020B0604020202020204" pitchFamily="34" charset="0"/>
              <a:buChar char="•"/>
              <a:defRPr/>
            </a:pPr>
            <a:r>
              <a:rPr lang="en-US" sz="2000" dirty="0">
                <a:solidFill>
                  <a:schemeClr val="tx1"/>
                </a:solidFill>
              </a:rPr>
              <a:t>Additional information can be found on the </a:t>
            </a:r>
            <a:r>
              <a:rPr lang="en-US" sz="2000" dirty="0">
                <a:solidFill>
                  <a:srgbClr val="FFFFFF"/>
                </a:solidFill>
                <a:hlinkClick r:id="rId4"/>
              </a:rPr>
              <a:t>Customer Reference Wisdom page</a:t>
            </a:r>
            <a:r>
              <a:rPr lang="en-US" sz="2000" dirty="0">
                <a:solidFill>
                  <a:schemeClr val="tx1"/>
                </a:solidFill>
              </a:rPr>
              <a:t> and </a:t>
            </a:r>
            <a:r>
              <a:rPr lang="en-US" sz="2000" dirty="0">
                <a:solidFill>
                  <a:srgbClr val="FFFFFF"/>
                </a:solidFill>
                <a:hlinkClick r:id="rId5"/>
              </a:rPr>
              <a:t>Reference Finder</a:t>
            </a:r>
            <a:endParaRPr lang="en-US" sz="2000" dirty="0">
              <a:solidFill>
                <a:srgbClr val="FFFFFF"/>
              </a:solidFill>
            </a:endParaRPr>
          </a:p>
          <a:p>
            <a:pPr marL="283464" indent="-283464">
              <a:spcBef>
                <a:spcPts val="1080"/>
              </a:spcBef>
              <a:spcAft>
                <a:spcPts val="0"/>
              </a:spcAft>
              <a:buFont typeface="Arial" panose="020B0604020202020204" pitchFamily="34" charset="0"/>
              <a:buChar char="•"/>
              <a:defRPr/>
            </a:pPr>
            <a:r>
              <a:rPr lang="en-US" sz="2000" dirty="0">
                <a:solidFill>
                  <a:schemeClr val="tx1"/>
                </a:solidFill>
              </a:rPr>
              <a:t>These slides should be used for an initial conversation with a customer or any conversation with a non-technical leader</a:t>
            </a:r>
          </a:p>
        </p:txBody>
      </p:sp>
      <p:sp>
        <p:nvSpPr>
          <p:cNvPr id="8" name="Title 1">
            <a:extLst>
              <a:ext uri="{FF2B5EF4-FFF2-40B4-BE49-F238E27FC236}">
                <a16:creationId xmlns:a16="http://schemas.microsoft.com/office/drawing/2014/main" id="{2163B246-BA10-40C0-82A2-ADE152BA2D82}"/>
              </a:ext>
            </a:extLst>
          </p:cNvPr>
          <p:cNvSpPr txBox="1">
            <a:spLocks/>
          </p:cNvSpPr>
          <p:nvPr/>
        </p:nvSpPr>
        <p:spPr>
          <a:xfrm>
            <a:off x="2344247" y="5596566"/>
            <a:ext cx="7503507" cy="87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kern="1200">
                <a:solidFill>
                  <a:srgbClr val="232F3E"/>
                </a:solidFill>
                <a:latin typeface="Amazon Ember" charset="0"/>
                <a:ea typeface="Amazon Ember" charset="0"/>
                <a:cs typeface="Amazon Ember" charset="0"/>
              </a:defRPr>
            </a:lvl1pPr>
          </a:lstStyle>
          <a:p>
            <a:pPr algn="ctr" defTabSz="914363">
              <a:defRPr/>
            </a:pPr>
            <a:r>
              <a:rPr lang="en-US" sz="2400" dirty="0">
                <a:solidFill>
                  <a:srgbClr val="FF0000"/>
                </a:solidFill>
                <a:latin typeface="+mn-lt"/>
                <a:ea typeface="Amazon Ember Display" panose="020F0603020204020204" pitchFamily="34" charset="0"/>
                <a:cs typeface="Amazon Ember Display" panose="020F0603020204020204" pitchFamily="34" charset="0"/>
              </a:rPr>
              <a:t>DO NOT PRESENT THIS SLIDE</a:t>
            </a:r>
          </a:p>
        </p:txBody>
      </p:sp>
      <p:sp>
        <p:nvSpPr>
          <p:cNvPr id="10" name="Frame 9">
            <a:extLst>
              <a:ext uri="{FF2B5EF4-FFF2-40B4-BE49-F238E27FC236}">
                <a16:creationId xmlns:a16="http://schemas.microsoft.com/office/drawing/2014/main" id="{50D7DB4E-3142-4814-B8EE-4DCB0B20CD15}"/>
              </a:ext>
            </a:extLst>
          </p:cNvPr>
          <p:cNvSpPr/>
          <p:nvPr/>
        </p:nvSpPr>
        <p:spPr>
          <a:xfrm>
            <a:off x="0" y="0"/>
            <a:ext cx="12192000" cy="6858000"/>
          </a:xfrm>
          <a:prstGeom prst="frame">
            <a:avLst>
              <a:gd name="adj1" fmla="val 1389"/>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76"/>
            <a:endParaRPr lang="en-US" sz="3840" dirty="0">
              <a:solidFill>
                <a:srgbClr val="FFFFFF"/>
              </a:solidFill>
              <a:latin typeface="Amazon Ember Display" panose="020F0603020204020204" pitchFamily="34" charset="0"/>
            </a:endParaRPr>
          </a:p>
        </p:txBody>
      </p:sp>
    </p:spTree>
    <p:extLst>
      <p:ext uri="{BB962C8B-B14F-4D97-AF65-F5344CB8AC3E}">
        <p14:creationId xmlns:p14="http://schemas.microsoft.com/office/powerpoint/2010/main" val="300106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A69FB77-46F9-081C-5174-293666E8FD69}"/>
              </a:ext>
            </a:extLst>
          </p:cNvPr>
          <p:cNvSpPr/>
          <p:nvPr/>
        </p:nvSpPr>
        <p:spPr>
          <a:xfrm>
            <a:off x="609599" y="3839449"/>
            <a:ext cx="638490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Customer references</a:t>
            </a:r>
          </a:p>
        </p:txBody>
      </p:sp>
      <p:sp>
        <p:nvSpPr>
          <p:cNvPr id="6" name="Rectangle 5">
            <a:extLst>
              <a:ext uri="{FF2B5EF4-FFF2-40B4-BE49-F238E27FC236}">
                <a16:creationId xmlns:a16="http://schemas.microsoft.com/office/drawing/2014/main" id="{2705375B-4265-A12F-DB88-2E76D85EE808}"/>
              </a:ext>
            </a:extLst>
          </p:cNvPr>
          <p:cNvSpPr/>
          <p:nvPr/>
        </p:nvSpPr>
        <p:spPr>
          <a:xfrm>
            <a:off x="60754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Use cases</a:t>
            </a:r>
          </a:p>
          <a:p>
            <a:pPr marL="228600" marR="0" lvl="0" indent="-228600" algn="l" defTabSz="609576" rtl="0" eaLnBrk="1" fontAlgn="auto" latinLnBrk="0" hangingPunct="1">
              <a:lnSpc>
                <a:spcPct val="90000"/>
              </a:lnSpc>
              <a:spcBef>
                <a:spcPts val="800"/>
              </a:spcBef>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2"/>
                </a:solidFill>
                <a:effectLst/>
                <a:uLnTx/>
                <a:uFillTx/>
                <a:ea typeface="+mn-ea"/>
                <a:cs typeface="+mn-cs"/>
              </a:rPr>
              <a:t>Self-service virtual agents</a:t>
            </a:r>
          </a:p>
          <a:p>
            <a:pPr marL="228600" marR="0" lvl="0" indent="-228600" algn="l" defTabSz="609576" rtl="0" eaLnBrk="1" fontAlgn="auto" latinLnBrk="0" hangingPunct="1">
              <a:lnSpc>
                <a:spcPct val="90000"/>
              </a:lnSpc>
              <a:spcBef>
                <a:spcPts val="800"/>
              </a:spcBef>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2"/>
                </a:solidFill>
                <a:effectLst/>
                <a:uLnTx/>
                <a:uFillTx/>
                <a:ea typeface="+mn-ea"/>
                <a:cs typeface="+mn-cs"/>
              </a:rPr>
              <a:t>Real-time call analytics &amp; agent assist</a:t>
            </a:r>
          </a:p>
          <a:p>
            <a:pPr marL="228600" marR="0" lvl="0" indent="-228600" algn="l" defTabSz="609576" rtl="0" eaLnBrk="1" fontAlgn="auto" latinLnBrk="0" hangingPunct="1">
              <a:lnSpc>
                <a:spcPct val="90000"/>
              </a:lnSpc>
              <a:spcBef>
                <a:spcPts val="800"/>
              </a:spcBef>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tx2"/>
                </a:solidFill>
                <a:effectLst/>
                <a:uLnTx/>
                <a:uFillTx/>
                <a:ea typeface="+mn-ea"/>
                <a:cs typeface="+mn-cs"/>
              </a:rPr>
              <a:t>Post-call analytics</a:t>
            </a:r>
          </a:p>
        </p:txBody>
      </p:sp>
      <p:sp>
        <p:nvSpPr>
          <p:cNvPr id="89" name="Rectangle 88">
            <a:extLst>
              <a:ext uri="{FF2B5EF4-FFF2-40B4-BE49-F238E27FC236}">
                <a16:creationId xmlns:a16="http://schemas.microsoft.com/office/drawing/2014/main" id="{418CA066-F212-0BFE-DD05-FBBD2B7BB346}"/>
              </a:ext>
            </a:extLst>
          </p:cNvPr>
          <p:cNvSpPr/>
          <p:nvPr/>
        </p:nvSpPr>
        <p:spPr>
          <a:xfrm>
            <a:off x="629228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Benefits</a:t>
            </a:r>
          </a:p>
          <a:p>
            <a:pPr marL="228600" indent="-228600" defTabSz="609576">
              <a:lnSpc>
                <a:spcPct val="90000"/>
              </a:lnSpc>
              <a:spcBef>
                <a:spcPts val="800"/>
              </a:spcBef>
              <a:buFont typeface="Arial" panose="020B0604020202020204" pitchFamily="34" charset="0"/>
              <a:buChar char="•"/>
              <a:defRPr/>
            </a:pPr>
            <a:r>
              <a:rPr lang="en-US" sz="2000" dirty="0">
                <a:solidFill>
                  <a:schemeClr val="tx2"/>
                </a:solidFill>
              </a:rPr>
              <a:t>Elevate customer experience</a:t>
            </a:r>
          </a:p>
          <a:p>
            <a:pPr marL="228600" indent="-228600" defTabSz="609576">
              <a:lnSpc>
                <a:spcPct val="90000"/>
              </a:lnSpc>
              <a:spcBef>
                <a:spcPts val="800"/>
              </a:spcBef>
              <a:buFont typeface="Arial" panose="020B0604020202020204" pitchFamily="34" charset="0"/>
              <a:buChar char="•"/>
              <a:defRPr/>
            </a:pPr>
            <a:r>
              <a:rPr lang="en-US" sz="2000" dirty="0">
                <a:solidFill>
                  <a:schemeClr val="tx2"/>
                </a:solidFill>
              </a:rPr>
              <a:t>Reduce agent frustration, churn</a:t>
            </a:r>
          </a:p>
          <a:p>
            <a:pPr marL="228600" indent="-228600" defTabSz="609576">
              <a:lnSpc>
                <a:spcPct val="90000"/>
              </a:lnSpc>
              <a:spcBef>
                <a:spcPts val="800"/>
              </a:spcBef>
              <a:buFont typeface="Arial" panose="020B0604020202020204" pitchFamily="34" charset="0"/>
              <a:buChar char="•"/>
              <a:defRPr/>
            </a:pPr>
            <a:r>
              <a:rPr lang="en-US" sz="2000" dirty="0">
                <a:solidFill>
                  <a:schemeClr val="tx2"/>
                </a:solidFill>
              </a:rPr>
              <a:t>Improve operational efficiency</a:t>
            </a:r>
          </a:p>
          <a:p>
            <a:pPr marL="228600" indent="-228600" defTabSz="609576">
              <a:lnSpc>
                <a:spcPct val="90000"/>
              </a:lnSpc>
              <a:spcBef>
                <a:spcPts val="800"/>
              </a:spcBef>
              <a:buFont typeface="Arial" panose="020B0604020202020204" pitchFamily="34" charset="0"/>
              <a:buChar char="•"/>
              <a:defRPr/>
            </a:pPr>
            <a:r>
              <a:rPr lang="en-US" sz="2000" dirty="0">
                <a:solidFill>
                  <a:schemeClr val="tx2"/>
                </a:solidFill>
              </a:rPr>
              <a:t>Derive actionable insights</a:t>
            </a:r>
          </a:p>
        </p:txBody>
      </p:sp>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p:txBody>
          <a:bodyPr/>
          <a:lstStyle/>
          <a:p>
            <a:r>
              <a:rPr lang="en-US" dirty="0"/>
              <a:t>Contact Center Intelligence (CCI) solutions</a:t>
            </a:r>
            <a:br>
              <a:rPr lang="en-US" dirty="0"/>
            </a:br>
            <a:endParaRPr lang="en-US" dirty="0"/>
          </a:p>
        </p:txBody>
      </p:sp>
      <p:sp>
        <p:nvSpPr>
          <p:cNvPr id="19" name="Text Placeholder 18">
            <a:extLst>
              <a:ext uri="{FF2B5EF4-FFF2-40B4-BE49-F238E27FC236}">
                <a16:creationId xmlns:a16="http://schemas.microsoft.com/office/drawing/2014/main" id="{5730E6E9-2A25-5888-9466-276D1168C5B8}"/>
              </a:ext>
            </a:extLst>
          </p:cNvPr>
          <p:cNvSpPr>
            <a:spLocks noGrp="1"/>
          </p:cNvSpPr>
          <p:nvPr>
            <p:ph type="body" sz="quarter" idx="10"/>
          </p:nvPr>
        </p:nvSpPr>
        <p:spPr/>
        <p:txBody>
          <a:bodyPr/>
          <a:lstStyle/>
          <a:p>
            <a:r>
              <a:rPr lang="en-US" dirty="0"/>
              <a:t>Add AI/ML to any on-premises/cloud contact center to elevate customer service</a:t>
            </a:r>
          </a:p>
        </p:txBody>
      </p:sp>
      <p:cxnSp>
        <p:nvCxnSpPr>
          <p:cNvPr id="30" name="Straight Connector 29">
            <a:extLst>
              <a:ext uri="{FF2B5EF4-FFF2-40B4-BE49-F238E27FC236}">
                <a16:creationId xmlns:a16="http://schemas.microsoft.com/office/drawing/2014/main" id="{677D94F6-06F9-D1FC-7D85-205B81A13A0C}"/>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72" name="Straight Connector 71">
            <a:extLst>
              <a:ext uri="{FF2B5EF4-FFF2-40B4-BE49-F238E27FC236}">
                <a16:creationId xmlns:a16="http://schemas.microsoft.com/office/drawing/2014/main" id="{26F90C0D-BFB6-F1DF-FA2A-3569415B173E}"/>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cxnSp>
        <p:nvCxnSpPr>
          <p:cNvPr id="76" name="Straight Connector 75">
            <a:extLst>
              <a:ext uri="{FF2B5EF4-FFF2-40B4-BE49-F238E27FC236}">
                <a16:creationId xmlns:a16="http://schemas.microsoft.com/office/drawing/2014/main" id="{764F1D3E-2EE8-EF0C-5869-DCEE06A88AAD}"/>
              </a:ext>
            </a:extLst>
          </p:cNvPr>
          <p:cNvCxnSpPr>
            <a:cxnSpLocks/>
          </p:cNvCxnSpPr>
          <p:nvPr/>
        </p:nvCxnSpPr>
        <p:spPr>
          <a:xfrm>
            <a:off x="609600" y="3839450"/>
            <a:ext cx="638251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113" name="Rectangle 112">
            <a:extLst>
              <a:ext uri="{FF2B5EF4-FFF2-40B4-BE49-F238E27FC236}">
                <a16:creationId xmlns:a16="http://schemas.microsoft.com/office/drawing/2014/main" id="{CD8DCE12-FEB3-3FDA-3129-0446D911A6D1}"/>
              </a:ext>
            </a:extLst>
          </p:cNvPr>
          <p:cNvSpPr/>
          <p:nvPr/>
        </p:nvSpPr>
        <p:spPr>
          <a:xfrm>
            <a:off x="7391399" y="3839449"/>
            <a:ext cx="4191001"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Underlying AI services</a:t>
            </a:r>
          </a:p>
        </p:txBody>
      </p:sp>
      <p:cxnSp>
        <p:nvCxnSpPr>
          <p:cNvPr id="114" name="Straight Connector 113">
            <a:extLst>
              <a:ext uri="{FF2B5EF4-FFF2-40B4-BE49-F238E27FC236}">
                <a16:creationId xmlns:a16="http://schemas.microsoft.com/office/drawing/2014/main" id="{E61BBCA4-B946-83B5-2CCE-2199A4CF6DB5}"/>
              </a:ext>
            </a:extLst>
          </p:cNvPr>
          <p:cNvCxnSpPr>
            <a:cxnSpLocks/>
          </p:cNvCxnSpPr>
          <p:nvPr/>
        </p:nvCxnSpPr>
        <p:spPr>
          <a:xfrm>
            <a:off x="7391400" y="3839450"/>
            <a:ext cx="41887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117" name="Rectangle 116">
            <a:extLst>
              <a:ext uri="{FF2B5EF4-FFF2-40B4-BE49-F238E27FC236}">
                <a16:creationId xmlns:a16="http://schemas.microsoft.com/office/drawing/2014/main" id="{7C674F6A-8501-C37F-2F6E-A54E75BB0112}"/>
              </a:ext>
            </a:extLst>
          </p:cNvPr>
          <p:cNvSpPr/>
          <p:nvPr/>
        </p:nvSpPr>
        <p:spPr>
          <a:xfrm>
            <a:off x="7391399" y="5161035"/>
            <a:ext cx="4191001" cy="1043822"/>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Guidance</a:t>
            </a:r>
          </a:p>
          <a:p>
            <a:pPr marR="0" lvl="0" indent="0" defTabSz="609576" fontAlgn="auto">
              <a:lnSpc>
                <a:spcPct val="90000"/>
              </a:lnSpc>
              <a:spcBef>
                <a:spcPts val="600"/>
              </a:spcBef>
              <a:buClrTx/>
              <a:buSzTx/>
              <a:buFontTx/>
              <a:buNone/>
              <a:tabLst/>
              <a:defRPr/>
            </a:pPr>
            <a:r>
              <a:rPr lang="en-US" sz="1600" dirty="0">
                <a:solidFill>
                  <a:schemeClr val="tx2"/>
                </a:solidFill>
                <a:hlinkClick r:id="rId3">
                  <a:extLst>
                    <a:ext uri="{A12FA001-AC4F-418D-AE19-62706E023703}">
                      <ahyp:hlinkClr xmlns:ahyp="http://schemas.microsoft.com/office/drawing/2018/hyperlinkcolor" val="tx"/>
                    </a:ext>
                  </a:extLst>
                </a:hlinkClick>
              </a:rPr>
              <a:t>Live Call Analytics with Agent Assist</a:t>
            </a:r>
            <a:endParaRPr lang="en-US" sz="1600" dirty="0">
              <a:solidFill>
                <a:schemeClr val="tx2"/>
              </a:solidFill>
            </a:endParaRPr>
          </a:p>
          <a:p>
            <a:pPr marR="0" lvl="0" defTabSz="609576" fontAlgn="auto">
              <a:lnSpc>
                <a:spcPct val="90000"/>
              </a:lnSpc>
              <a:spcBef>
                <a:spcPts val="600"/>
              </a:spcBef>
              <a:buClrTx/>
              <a:buSzTx/>
              <a:tabLst/>
              <a:defRPr/>
            </a:pPr>
            <a:r>
              <a:rPr lang="en-US" sz="1600" dirty="0">
                <a:solidFill>
                  <a:schemeClr val="tx2"/>
                </a:solidFill>
                <a:hlinkClick r:id="rId4">
                  <a:extLst>
                    <a:ext uri="{A12FA001-AC4F-418D-AE19-62706E023703}">
                      <ahyp:hlinkClr xmlns:ahyp="http://schemas.microsoft.com/office/drawing/2018/hyperlinkcolor" val="tx"/>
                    </a:ext>
                  </a:extLst>
                </a:hlinkClick>
              </a:rPr>
              <a:t>Post Call Analytics</a:t>
            </a:r>
            <a:endParaRPr lang="en-US" sz="1600" dirty="0">
              <a:solidFill>
                <a:schemeClr val="tx2"/>
              </a:solidFill>
            </a:endParaRPr>
          </a:p>
        </p:txBody>
      </p:sp>
      <p:cxnSp>
        <p:nvCxnSpPr>
          <p:cNvPr id="118" name="Straight Connector 117">
            <a:extLst>
              <a:ext uri="{FF2B5EF4-FFF2-40B4-BE49-F238E27FC236}">
                <a16:creationId xmlns:a16="http://schemas.microsoft.com/office/drawing/2014/main" id="{2AB38990-15A9-66A7-DA6A-F0B35B444219}"/>
              </a:ext>
            </a:extLst>
          </p:cNvPr>
          <p:cNvCxnSpPr>
            <a:cxnSpLocks/>
          </p:cNvCxnSpPr>
          <p:nvPr/>
        </p:nvCxnSpPr>
        <p:spPr>
          <a:xfrm>
            <a:off x="7391400" y="5161035"/>
            <a:ext cx="41887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pic>
        <p:nvPicPr>
          <p:cNvPr id="91" name="Picture 2" descr="Image result for vonage logo">
            <a:extLst>
              <a:ext uri="{FF2B5EF4-FFF2-40B4-BE49-F238E27FC236}">
                <a16:creationId xmlns:a16="http://schemas.microsoft.com/office/drawing/2014/main" id="{E616EEB9-46A2-62E3-BA5E-861B8763A33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3282" b="20673"/>
          <a:stretch/>
        </p:blipFill>
        <p:spPr bwMode="auto">
          <a:xfrm>
            <a:off x="869685" y="4444099"/>
            <a:ext cx="822960" cy="2421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a:extLst>
              <a:ext uri="{FF2B5EF4-FFF2-40B4-BE49-F238E27FC236}">
                <a16:creationId xmlns:a16="http://schemas.microsoft.com/office/drawing/2014/main" id="{9874C33A-9056-1C79-DA96-5A111C2096BE}"/>
              </a:ext>
            </a:extLst>
          </p:cNvPr>
          <p:cNvPicPr>
            <a:picLocks noChangeAspect="1"/>
          </p:cNvPicPr>
          <p:nvPr/>
        </p:nvPicPr>
        <p:blipFill rotWithShape="1">
          <a:blip r:embed="rId6"/>
          <a:srcRect l="23984" t="39893" r="28186" b="30526"/>
          <a:stretch/>
        </p:blipFill>
        <p:spPr>
          <a:xfrm>
            <a:off x="1976687" y="4444991"/>
            <a:ext cx="822960" cy="240386"/>
          </a:xfrm>
          <a:prstGeom prst="rect">
            <a:avLst/>
          </a:prstGeom>
        </p:spPr>
      </p:pic>
      <p:grpSp>
        <p:nvGrpSpPr>
          <p:cNvPr id="95" name="Group 94">
            <a:extLst>
              <a:ext uri="{FF2B5EF4-FFF2-40B4-BE49-F238E27FC236}">
                <a16:creationId xmlns:a16="http://schemas.microsoft.com/office/drawing/2014/main" id="{CD2E9009-E14E-DD33-2922-BFFA813F7C6E}"/>
              </a:ext>
            </a:extLst>
          </p:cNvPr>
          <p:cNvGrpSpPr/>
          <p:nvPr/>
        </p:nvGrpSpPr>
        <p:grpSpPr>
          <a:xfrm>
            <a:off x="3118202" y="5097465"/>
            <a:ext cx="1068097" cy="200584"/>
            <a:chOff x="4497719" y="1875632"/>
            <a:chExt cx="2819949" cy="529574"/>
          </a:xfrm>
        </p:grpSpPr>
        <p:pic>
          <p:nvPicPr>
            <p:cNvPr id="96" name="Picture 95">
              <a:extLst>
                <a:ext uri="{FF2B5EF4-FFF2-40B4-BE49-F238E27FC236}">
                  <a16:creationId xmlns:a16="http://schemas.microsoft.com/office/drawing/2014/main" id="{7E29A18F-7C11-6975-7DC8-5596296170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7719" y="1875632"/>
              <a:ext cx="2819949" cy="529574"/>
            </a:xfrm>
            <a:prstGeom prst="rect">
              <a:avLst/>
            </a:prstGeom>
          </p:spPr>
        </p:pic>
        <p:sp>
          <p:nvSpPr>
            <p:cNvPr id="99" name="Freeform 14">
              <a:extLst>
                <a:ext uri="{FF2B5EF4-FFF2-40B4-BE49-F238E27FC236}">
                  <a16:creationId xmlns:a16="http://schemas.microsoft.com/office/drawing/2014/main" id="{94E69288-8686-435A-ABC7-99C641BD9170}"/>
                </a:ext>
              </a:extLst>
            </p:cNvPr>
            <p:cNvSpPr/>
            <p:nvPr/>
          </p:nvSpPr>
          <p:spPr>
            <a:xfrm>
              <a:off x="4809721" y="2276475"/>
              <a:ext cx="54379" cy="50800"/>
            </a:xfrm>
            <a:custGeom>
              <a:avLst/>
              <a:gdLst>
                <a:gd name="connsiteX0" fmla="*/ 54379 w 54379"/>
                <a:gd name="connsiteY0" fmla="*/ 3175 h 50800"/>
                <a:gd name="connsiteX1" fmla="*/ 54379 w 54379"/>
                <a:gd name="connsiteY1" fmla="*/ 3175 h 50800"/>
                <a:gd name="connsiteX2" fmla="*/ 38504 w 54379"/>
                <a:gd name="connsiteY2" fmla="*/ 31750 h 50800"/>
                <a:gd name="connsiteX3" fmla="*/ 25804 w 54379"/>
                <a:gd name="connsiteY3" fmla="*/ 50800 h 50800"/>
                <a:gd name="connsiteX4" fmla="*/ 13104 w 54379"/>
                <a:gd name="connsiteY4" fmla="*/ 34925 h 50800"/>
                <a:gd name="connsiteX5" fmla="*/ 404 w 54379"/>
                <a:gd name="connsiteY5" fmla="*/ 22225 h 50800"/>
                <a:gd name="connsiteX6" fmla="*/ 3579 w 54379"/>
                <a:gd name="connsiteY6" fmla="*/ 12700 h 50800"/>
                <a:gd name="connsiteX7" fmla="*/ 22629 w 54379"/>
                <a:gd name="connsiteY7" fmla="*/ 0 h 50800"/>
                <a:gd name="connsiteX8" fmla="*/ 54379 w 54379"/>
                <a:gd name="connsiteY8" fmla="*/ 317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79" h="50800">
                  <a:moveTo>
                    <a:pt x="54379" y="3175"/>
                  </a:moveTo>
                  <a:lnTo>
                    <a:pt x="54379" y="3175"/>
                  </a:lnTo>
                  <a:cubicBezTo>
                    <a:pt x="49087" y="12700"/>
                    <a:pt x="44548" y="22684"/>
                    <a:pt x="38504" y="31750"/>
                  </a:cubicBezTo>
                  <a:cubicBezTo>
                    <a:pt x="22649" y="55533"/>
                    <a:pt x="33353" y="28152"/>
                    <a:pt x="25804" y="50800"/>
                  </a:cubicBezTo>
                  <a:cubicBezTo>
                    <a:pt x="21571" y="45508"/>
                    <a:pt x="17606" y="39990"/>
                    <a:pt x="13104" y="34925"/>
                  </a:cubicBezTo>
                  <a:cubicBezTo>
                    <a:pt x="9127" y="30450"/>
                    <a:pt x="2762" y="27728"/>
                    <a:pt x="404" y="22225"/>
                  </a:cubicBezTo>
                  <a:cubicBezTo>
                    <a:pt x="-914" y="19149"/>
                    <a:pt x="1212" y="15067"/>
                    <a:pt x="3579" y="12700"/>
                  </a:cubicBezTo>
                  <a:cubicBezTo>
                    <a:pt x="8975" y="7304"/>
                    <a:pt x="22629" y="0"/>
                    <a:pt x="22629" y="0"/>
                  </a:cubicBezTo>
                  <a:cubicBezTo>
                    <a:pt x="34994" y="4122"/>
                    <a:pt x="49087" y="2646"/>
                    <a:pt x="54379" y="3175"/>
                  </a:cubicBezTo>
                  <a:close/>
                </a:path>
              </a:pathLst>
            </a:custGeom>
            <a:solidFill>
              <a:srgbClr val="0072B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a:ea typeface="+mn-ea"/>
                <a:cs typeface="+mn-cs"/>
              </a:endParaRPr>
            </a:p>
          </p:txBody>
        </p:sp>
      </p:grpSp>
      <p:pic>
        <p:nvPicPr>
          <p:cNvPr id="101" name="Picture 2" descr="Intuit">
            <a:extLst>
              <a:ext uri="{FF2B5EF4-FFF2-40B4-BE49-F238E27FC236}">
                <a16:creationId xmlns:a16="http://schemas.microsoft.com/office/drawing/2014/main" id="{84818703-E382-FCFA-A484-5874CDCACA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073" y="5043452"/>
            <a:ext cx="822960" cy="30861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descr="Vanguard">
            <a:extLst>
              <a:ext uri="{FF2B5EF4-FFF2-40B4-BE49-F238E27FC236}">
                <a16:creationId xmlns:a16="http://schemas.microsoft.com/office/drawing/2014/main" id="{9A40235B-1148-B844-D0F8-1C8132C61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0806" y="5108114"/>
            <a:ext cx="822960" cy="17928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CE4924BB-4D70-9120-9F0F-E0B130ADE6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9882" y="5695674"/>
            <a:ext cx="792763" cy="269312"/>
          </a:xfrm>
          <a:prstGeom prst="rect">
            <a:avLst/>
          </a:prstGeom>
        </p:spPr>
      </p:pic>
      <p:pic>
        <p:nvPicPr>
          <p:cNvPr id="107" name="Picture 106">
            <a:extLst>
              <a:ext uri="{FF2B5EF4-FFF2-40B4-BE49-F238E27FC236}">
                <a16:creationId xmlns:a16="http://schemas.microsoft.com/office/drawing/2014/main" id="{A31FF281-E329-F801-95DE-963EFA892639}"/>
              </a:ext>
            </a:extLst>
          </p:cNvPr>
          <p:cNvPicPr>
            <a:picLocks noChangeAspect="1"/>
          </p:cNvPicPr>
          <p:nvPr/>
        </p:nvPicPr>
        <p:blipFill rotWithShape="1">
          <a:blip r:embed="rId11">
            <a:extLst>
              <a:ext uri="{28A0092B-C50C-407E-A947-70E740481C1C}">
                <a14:useLocalDpi xmlns:a14="http://schemas.microsoft.com/office/drawing/2010/main" val="0"/>
              </a:ext>
            </a:extLst>
          </a:blip>
          <a:srcRect l="8215" t="14573" r="7483" b="16743"/>
          <a:stretch/>
        </p:blipFill>
        <p:spPr>
          <a:xfrm>
            <a:off x="2071658" y="5659910"/>
            <a:ext cx="822961" cy="340840"/>
          </a:xfrm>
          <a:prstGeom prst="rect">
            <a:avLst/>
          </a:prstGeom>
        </p:spPr>
      </p:pic>
      <p:pic>
        <p:nvPicPr>
          <p:cNvPr id="108" name="Picture 2" descr="File:Twilio-logo-red.svg - Wikimedia Commons">
            <a:extLst>
              <a:ext uri="{FF2B5EF4-FFF2-40B4-BE49-F238E27FC236}">
                <a16:creationId xmlns:a16="http://schemas.microsoft.com/office/drawing/2014/main" id="{82327419-DA09-04B1-71BB-F49C9E72999E}"/>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31933" y="4441740"/>
            <a:ext cx="822960" cy="24688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Logo&#10;&#10;Description automatically generated">
            <a:extLst>
              <a:ext uri="{FF2B5EF4-FFF2-40B4-BE49-F238E27FC236}">
                <a16:creationId xmlns:a16="http://schemas.microsoft.com/office/drawing/2014/main" id="{3BD46CC7-87D6-5C3F-3CD0-2821995E9F3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38934" y="4432520"/>
            <a:ext cx="721982" cy="265329"/>
          </a:xfrm>
          <a:prstGeom prst="rect">
            <a:avLst/>
          </a:prstGeom>
        </p:spPr>
      </p:pic>
      <p:pic>
        <p:nvPicPr>
          <p:cNvPr id="112" name="Picture 4" descr="University-Of-Auckland-logo - Careers with STEM">
            <a:extLst>
              <a:ext uri="{FF2B5EF4-FFF2-40B4-BE49-F238E27FC236}">
                <a16:creationId xmlns:a16="http://schemas.microsoft.com/office/drawing/2014/main" id="{6A8F1D09-39EF-B5DD-86C3-1768B6BE43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3491" y="4414437"/>
            <a:ext cx="914400" cy="301495"/>
          </a:xfrm>
          <a:prstGeom prst="rect">
            <a:avLst/>
          </a:prstGeom>
          <a:noFill/>
          <a:extLst>
            <a:ext uri="{909E8E84-426E-40DD-AFC4-6F175D3DCCD1}">
              <a14:hiddenFill xmlns:a14="http://schemas.microsoft.com/office/drawing/2010/main">
                <a:solidFill>
                  <a:srgbClr val="FFFFFF"/>
                </a:solidFill>
              </a14:hiddenFill>
            </a:ext>
          </a:extLst>
        </p:spPr>
      </p:pic>
      <p:pic>
        <p:nvPicPr>
          <p:cNvPr id="1039" name="Graphic 1038">
            <a:extLst>
              <a:ext uri="{FF2B5EF4-FFF2-40B4-BE49-F238E27FC236}">
                <a16:creationId xmlns:a16="http://schemas.microsoft.com/office/drawing/2014/main" id="{A1EC32C6-5694-5604-C9C5-28EB07C4B9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83689" y="4382304"/>
            <a:ext cx="365760" cy="365760"/>
          </a:xfrm>
          <a:prstGeom prst="rect">
            <a:avLst/>
          </a:prstGeom>
        </p:spPr>
      </p:pic>
      <p:pic>
        <p:nvPicPr>
          <p:cNvPr id="1041" name="Picture 1040">
            <a:extLst>
              <a:ext uri="{FF2B5EF4-FFF2-40B4-BE49-F238E27FC236}">
                <a16:creationId xmlns:a16="http://schemas.microsoft.com/office/drawing/2014/main" id="{2204516E-F79C-3866-54F5-A887006AEFBA}"/>
              </a:ext>
            </a:extLst>
          </p:cNvPr>
          <p:cNvPicPr>
            <a:picLocks noChangeAspect="1"/>
          </p:cNvPicPr>
          <p:nvPr/>
        </p:nvPicPr>
        <p:blipFill>
          <a:blip r:embed="rId17"/>
          <a:stretch>
            <a:fillRect/>
          </a:stretch>
        </p:blipFill>
        <p:spPr>
          <a:xfrm>
            <a:off x="5494433" y="5668452"/>
            <a:ext cx="1095955" cy="323757"/>
          </a:xfrm>
          <a:prstGeom prst="rect">
            <a:avLst/>
          </a:prstGeom>
        </p:spPr>
      </p:pic>
      <p:pic>
        <p:nvPicPr>
          <p:cNvPr id="1043" name="Graphic 1042">
            <a:extLst>
              <a:ext uri="{FF2B5EF4-FFF2-40B4-BE49-F238E27FC236}">
                <a16:creationId xmlns:a16="http://schemas.microsoft.com/office/drawing/2014/main" id="{AB6ECC18-A027-D58B-C454-BEE94DCC1FE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9685" y="5124396"/>
            <a:ext cx="822960" cy="146723"/>
          </a:xfrm>
          <a:prstGeom prst="rect">
            <a:avLst/>
          </a:prstGeom>
        </p:spPr>
      </p:pic>
      <p:pic>
        <p:nvPicPr>
          <p:cNvPr id="1045" name="Graphic 1044">
            <a:extLst>
              <a:ext uri="{FF2B5EF4-FFF2-40B4-BE49-F238E27FC236}">
                <a16:creationId xmlns:a16="http://schemas.microsoft.com/office/drawing/2014/main" id="{7E189F17-D60A-371F-9F78-3D0FFCB5D5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28419" y="5089984"/>
            <a:ext cx="554009" cy="215547"/>
          </a:xfrm>
          <a:prstGeom prst="rect">
            <a:avLst/>
          </a:prstGeom>
        </p:spPr>
      </p:pic>
      <p:pic>
        <p:nvPicPr>
          <p:cNvPr id="1049" name="Graphic 1048">
            <a:extLst>
              <a:ext uri="{FF2B5EF4-FFF2-40B4-BE49-F238E27FC236}">
                <a16:creationId xmlns:a16="http://schemas.microsoft.com/office/drawing/2014/main" id="{DFFD5751-FC4B-F3E8-3894-F1B2EAA30DE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73632" y="5767026"/>
            <a:ext cx="822960" cy="126609"/>
          </a:xfrm>
          <a:prstGeom prst="rect">
            <a:avLst/>
          </a:prstGeom>
        </p:spPr>
      </p:pic>
      <p:pic>
        <p:nvPicPr>
          <p:cNvPr id="1051" name="Picture 1050">
            <a:extLst>
              <a:ext uri="{FF2B5EF4-FFF2-40B4-BE49-F238E27FC236}">
                <a16:creationId xmlns:a16="http://schemas.microsoft.com/office/drawing/2014/main" id="{69D5D099-6282-EF78-AFB1-E74DB0B99E7A}"/>
              </a:ext>
            </a:extLst>
          </p:cNvPr>
          <p:cNvPicPr>
            <a:picLocks noChangeAspect="1"/>
          </p:cNvPicPr>
          <p:nvPr/>
        </p:nvPicPr>
        <p:blipFill>
          <a:blip r:embed="rId24"/>
          <a:stretch>
            <a:fillRect/>
          </a:stretch>
        </p:blipFill>
        <p:spPr>
          <a:xfrm>
            <a:off x="4475605" y="5601730"/>
            <a:ext cx="639814" cy="457200"/>
          </a:xfrm>
          <a:prstGeom prst="rect">
            <a:avLst/>
          </a:prstGeom>
        </p:spPr>
      </p:pic>
      <p:sp>
        <p:nvSpPr>
          <p:cNvPr id="1053" name="TextBox 1052">
            <a:extLst>
              <a:ext uri="{FF2B5EF4-FFF2-40B4-BE49-F238E27FC236}">
                <a16:creationId xmlns:a16="http://schemas.microsoft.com/office/drawing/2014/main" id="{6107268B-3D48-5330-9D8B-38B12CDA303F}"/>
              </a:ext>
            </a:extLst>
          </p:cNvPr>
          <p:cNvSpPr txBox="1"/>
          <p:nvPr/>
        </p:nvSpPr>
        <p:spPr>
          <a:xfrm>
            <a:off x="10190854" y="4716422"/>
            <a:ext cx="68580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Comprehend</a:t>
            </a:r>
          </a:p>
        </p:txBody>
      </p:sp>
      <p:sp>
        <p:nvSpPr>
          <p:cNvPr id="1056" name="TextBox 1055">
            <a:extLst>
              <a:ext uri="{FF2B5EF4-FFF2-40B4-BE49-F238E27FC236}">
                <a16:creationId xmlns:a16="http://schemas.microsoft.com/office/drawing/2014/main" id="{992F2228-D20B-4B71-2D50-1562AFE2B543}"/>
              </a:ext>
            </a:extLst>
          </p:cNvPr>
          <p:cNvSpPr txBox="1"/>
          <p:nvPr/>
        </p:nvSpPr>
        <p:spPr>
          <a:xfrm>
            <a:off x="8097145" y="4716422"/>
            <a:ext cx="68580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Polly</a:t>
            </a:r>
          </a:p>
        </p:txBody>
      </p:sp>
      <p:sp>
        <p:nvSpPr>
          <p:cNvPr id="1059" name="TextBox 1058">
            <a:extLst>
              <a:ext uri="{FF2B5EF4-FFF2-40B4-BE49-F238E27FC236}">
                <a16:creationId xmlns:a16="http://schemas.microsoft.com/office/drawing/2014/main" id="{73347BE9-2551-71A4-2A1A-A211722F9742}"/>
              </a:ext>
            </a:extLst>
          </p:cNvPr>
          <p:cNvSpPr txBox="1"/>
          <p:nvPr/>
        </p:nvSpPr>
        <p:spPr>
          <a:xfrm>
            <a:off x="10888757" y="4716422"/>
            <a:ext cx="685800" cy="243785"/>
          </a:xfrm>
          <a:prstGeom prst="rect">
            <a:avLst/>
          </a:prstGeom>
        </p:spPr>
        <p:txBody>
          <a:bodyPr wrap="none" lIns="0" tIns="0" rIns="0" bIns="0" rtlCol="0">
            <a:noAutofit/>
          </a:bodyPr>
          <a:lstStyle/>
          <a:p>
            <a:pPr marL="0" marR="0" lvl="0" indent="0" algn="ctr" defTabSz="914248" rtl="0" eaLnBrk="1" fontAlgn="auto" latinLnBrk="0" hangingPunct="1">
              <a:lnSpc>
                <a:spcPct val="90000"/>
              </a:lnSpc>
              <a:spcBef>
                <a:spcPts val="0"/>
              </a:spcBef>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Translate</a:t>
            </a:r>
          </a:p>
        </p:txBody>
      </p:sp>
      <p:sp>
        <p:nvSpPr>
          <p:cNvPr id="1062" name="TextBox 1061">
            <a:extLst>
              <a:ext uri="{FF2B5EF4-FFF2-40B4-BE49-F238E27FC236}">
                <a16:creationId xmlns:a16="http://schemas.microsoft.com/office/drawing/2014/main" id="{2EFEF757-1296-D404-05FD-7D28840CF94C}"/>
              </a:ext>
            </a:extLst>
          </p:cNvPr>
          <p:cNvSpPr txBox="1"/>
          <p:nvPr/>
        </p:nvSpPr>
        <p:spPr>
          <a:xfrm>
            <a:off x="7399242" y="4716422"/>
            <a:ext cx="68580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Lex</a:t>
            </a:r>
          </a:p>
        </p:txBody>
      </p:sp>
      <p:sp>
        <p:nvSpPr>
          <p:cNvPr id="1065" name="TextBox 1064">
            <a:extLst>
              <a:ext uri="{FF2B5EF4-FFF2-40B4-BE49-F238E27FC236}">
                <a16:creationId xmlns:a16="http://schemas.microsoft.com/office/drawing/2014/main" id="{C37E1743-2EE8-47BF-2698-784E82FA2527}"/>
              </a:ext>
            </a:extLst>
          </p:cNvPr>
          <p:cNvSpPr txBox="1"/>
          <p:nvPr/>
        </p:nvSpPr>
        <p:spPr>
          <a:xfrm>
            <a:off x="8795048" y="4716422"/>
            <a:ext cx="68580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Transcribe</a:t>
            </a:r>
          </a:p>
        </p:txBody>
      </p:sp>
      <p:sp>
        <p:nvSpPr>
          <p:cNvPr id="1068" name="TextBox 1067">
            <a:extLst>
              <a:ext uri="{FF2B5EF4-FFF2-40B4-BE49-F238E27FC236}">
                <a16:creationId xmlns:a16="http://schemas.microsoft.com/office/drawing/2014/main" id="{FE476E63-1625-E622-7283-79FA78802335}"/>
              </a:ext>
            </a:extLst>
          </p:cNvPr>
          <p:cNvSpPr txBox="1"/>
          <p:nvPr/>
        </p:nvSpPr>
        <p:spPr>
          <a:xfrm>
            <a:off x="9492951" y="4716422"/>
            <a:ext cx="685800" cy="243785"/>
          </a:xfrm>
          <a:prstGeom prst="rect">
            <a:avLst/>
          </a:prstGeom>
        </p:spPr>
        <p:txBody>
          <a:bodyPr wrap="squar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Kendra</a:t>
            </a:r>
          </a:p>
        </p:txBody>
      </p:sp>
      <p:pic>
        <p:nvPicPr>
          <p:cNvPr id="1072" name="Graphic 23">
            <a:extLst>
              <a:ext uri="{FF2B5EF4-FFF2-40B4-BE49-F238E27FC236}">
                <a16:creationId xmlns:a16="http://schemas.microsoft.com/office/drawing/2014/main" id="{A5A87CFD-1DDF-3593-F069-674701D92EF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12483" y="4238530"/>
            <a:ext cx="459319" cy="45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3" name="Graphic 8">
            <a:extLst>
              <a:ext uri="{FF2B5EF4-FFF2-40B4-BE49-F238E27FC236}">
                <a16:creationId xmlns:a16="http://schemas.microsoft.com/office/drawing/2014/main" id="{E227E07E-F298-C331-5EB8-802689B5460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11445"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4" name="Graphic 20">
            <a:extLst>
              <a:ext uri="{FF2B5EF4-FFF2-40B4-BE49-F238E27FC236}">
                <a16:creationId xmlns:a16="http://schemas.microsoft.com/office/drawing/2014/main" id="{E52C93C3-AE8B-1D8B-A060-507EB2D827D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909348"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 name="Graphic 23">
            <a:extLst>
              <a:ext uri="{FF2B5EF4-FFF2-40B4-BE49-F238E27FC236}">
                <a16:creationId xmlns:a16="http://schemas.microsoft.com/office/drawing/2014/main" id="{2507BA4F-0756-9DE6-8551-F7CE0B3BE46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003057"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6" name="Graphic 16">
            <a:extLst>
              <a:ext uri="{FF2B5EF4-FFF2-40B4-BE49-F238E27FC236}">
                <a16:creationId xmlns:a16="http://schemas.microsoft.com/office/drawing/2014/main" id="{E12DA42E-83A5-BFF7-9792-9C056A8CBDE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07251"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7" name="Graphic 17">
            <a:extLst>
              <a:ext uri="{FF2B5EF4-FFF2-40B4-BE49-F238E27FC236}">
                <a16:creationId xmlns:a16="http://schemas.microsoft.com/office/drawing/2014/main" id="{ED1948F0-0A00-780C-7AA8-114B915D177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305154"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93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25609D3-6BDE-D38E-1B4C-61D44CF76B48}"/>
              </a:ext>
            </a:extLst>
          </p:cNvPr>
          <p:cNvSpPr txBox="1"/>
          <p:nvPr/>
        </p:nvSpPr>
        <p:spPr>
          <a:xfrm>
            <a:off x="607545" y="212771"/>
            <a:ext cx="10972801" cy="246221"/>
          </a:xfrm>
          <a:prstGeom prst="rect">
            <a:avLst/>
          </a:prstGeom>
          <a:noFill/>
        </p:spPr>
        <p:txBody>
          <a:bodyPr wrap="square" lIns="0" rIns="0" rtlCol="0">
            <a:spAutoFit/>
          </a:bodyPr>
          <a:lstStyle/>
          <a:p>
            <a:pPr algn="l"/>
            <a:r>
              <a:rPr lang="en-US" sz="1000" dirty="0"/>
              <a:t>SOFTWARE &amp; INTERNET  |  CONTACT CENTER INTELLIGENCE</a:t>
            </a:r>
          </a:p>
        </p:txBody>
      </p:sp>
      <p:grpSp>
        <p:nvGrpSpPr>
          <p:cNvPr id="23" name="Group 22">
            <a:extLst>
              <a:ext uri="{FF2B5EF4-FFF2-40B4-BE49-F238E27FC236}">
                <a16:creationId xmlns:a16="http://schemas.microsoft.com/office/drawing/2014/main" id="{F68C29CF-81C2-6B16-E50F-6FD6D9E55E8F}"/>
              </a:ext>
            </a:extLst>
          </p:cNvPr>
          <p:cNvGrpSpPr/>
          <p:nvPr/>
        </p:nvGrpSpPr>
        <p:grpSpPr>
          <a:xfrm>
            <a:off x="7685314" y="638734"/>
            <a:ext cx="3897086" cy="5571565"/>
            <a:chOff x="7685314" y="379414"/>
            <a:chExt cx="3897086" cy="5830886"/>
          </a:xfrm>
        </p:grpSpPr>
        <p:sp>
          <p:nvSpPr>
            <p:cNvPr id="4" name="Rectangle 3">
              <a:extLst>
                <a:ext uri="{FF2B5EF4-FFF2-40B4-BE49-F238E27FC236}">
                  <a16:creationId xmlns:a16="http://schemas.microsoft.com/office/drawing/2014/main" id="{9B908955-ADF0-8569-697E-659C50A2A110}"/>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5" name="Rectangle 4">
              <a:extLst>
                <a:ext uri="{FF2B5EF4-FFF2-40B4-BE49-F238E27FC236}">
                  <a16:creationId xmlns:a16="http://schemas.microsoft.com/office/drawing/2014/main" id="{052A2CD0-8325-AEAF-F679-CE2024C42827}"/>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6" name="Group 5">
            <a:extLst>
              <a:ext uri="{FF2B5EF4-FFF2-40B4-BE49-F238E27FC236}">
                <a16:creationId xmlns:a16="http://schemas.microsoft.com/office/drawing/2014/main" id="{F8D01C24-B150-D637-108A-2B27ADDF2AAC}"/>
              </a:ext>
            </a:extLst>
          </p:cNvPr>
          <p:cNvGrpSpPr/>
          <p:nvPr/>
        </p:nvGrpSpPr>
        <p:grpSpPr>
          <a:xfrm>
            <a:off x="7927197" y="1803677"/>
            <a:ext cx="300229" cy="350837"/>
            <a:chOff x="7553852" y="2221320"/>
            <a:chExt cx="307184" cy="358964"/>
          </a:xfrm>
        </p:grpSpPr>
        <p:sp>
          <p:nvSpPr>
            <p:cNvPr id="7" name="Freeform 9">
              <a:extLst>
                <a:ext uri="{FF2B5EF4-FFF2-40B4-BE49-F238E27FC236}">
                  <a16:creationId xmlns:a16="http://schemas.microsoft.com/office/drawing/2014/main" id="{78DA1454-181A-A92B-4A9D-2544B2A403A8}"/>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chemeClr val="accent6">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9">
              <a:extLst>
                <a:ext uri="{FF2B5EF4-FFF2-40B4-BE49-F238E27FC236}">
                  <a16:creationId xmlns:a16="http://schemas.microsoft.com/office/drawing/2014/main" id="{89DE6070-E2EB-BEAF-47B6-7070EA337CFD}"/>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6782E340-3C01-4006-B42F-FC702AF171D6}"/>
              </a:ext>
            </a:extLst>
          </p:cNvPr>
          <p:cNvSpPr/>
          <p:nvPr/>
        </p:nvSpPr>
        <p:spPr>
          <a:xfrm>
            <a:off x="8211100" y="1961317"/>
            <a:ext cx="2828322" cy="2249561"/>
          </a:xfrm>
          <a:prstGeom prst="rect">
            <a:avLst/>
          </a:prstGeom>
          <a:ln>
            <a:noFill/>
          </a:ln>
        </p:spPr>
        <p:txBody>
          <a:bodyPr wrap="square" lIns="91440" tIns="0" rIns="0" bIns="0">
            <a:noAutofit/>
          </a:bodyPr>
          <a:lstStyle/>
          <a:p>
            <a:pPr defTabSz="609576">
              <a:lnSpc>
                <a:spcPct val="90000"/>
              </a:lnSpc>
              <a:spcAft>
                <a:spcPts val="600"/>
              </a:spcAft>
            </a:pPr>
            <a:r>
              <a:rPr lang="en-US" sz="1600" dirty="0">
                <a:solidFill>
                  <a:srgbClr val="232F3E"/>
                </a:solidFill>
              </a:rPr>
              <a:t>Amazon Transcribe is a highly accurate, easy to use speech to text service that contains many features for customization and the call center use case. </a:t>
            </a:r>
          </a:p>
          <a:p>
            <a:pPr defTabSz="609576">
              <a:lnSpc>
                <a:spcPct val="90000"/>
              </a:lnSpc>
              <a:spcAft>
                <a:spcPts val="600"/>
              </a:spcAft>
            </a:pPr>
            <a:r>
              <a:rPr lang="en-US" sz="1600" dirty="0">
                <a:solidFill>
                  <a:srgbClr val="232F3E"/>
                </a:solidFill>
              </a:rPr>
              <a:t>With Amazon Transcribe, we have been able to build a sentiment analysis solution that has expanded our customer sentiment visibility from 12% to 100%.</a:t>
            </a:r>
          </a:p>
        </p:txBody>
      </p:sp>
      <p:pic>
        <p:nvPicPr>
          <p:cNvPr id="3" name="Picture 2">
            <a:extLst>
              <a:ext uri="{FF2B5EF4-FFF2-40B4-BE49-F238E27FC236}">
                <a16:creationId xmlns:a16="http://schemas.microsoft.com/office/drawing/2014/main" id="{DDFCA499-9F05-46A6-8183-1DDE58E30D90}"/>
              </a:ext>
            </a:extLst>
          </p:cNvPr>
          <p:cNvPicPr>
            <a:picLocks noChangeAspect="1"/>
          </p:cNvPicPr>
          <p:nvPr/>
        </p:nvPicPr>
        <p:blipFill rotWithShape="1">
          <a:blip r:embed="rId3">
            <a:extLst>
              <a:ext uri="{28A0092B-C50C-407E-A947-70E740481C1C}">
                <a14:useLocalDpi xmlns:a14="http://schemas.microsoft.com/office/drawing/2010/main" val="0"/>
              </a:ext>
            </a:extLst>
          </a:blip>
          <a:srcRect l="-1315" r="-1315"/>
          <a:stretch/>
        </p:blipFill>
        <p:spPr>
          <a:xfrm>
            <a:off x="8900951" y="1037715"/>
            <a:ext cx="1465812" cy="555821"/>
          </a:xfrm>
          <a:prstGeom prst="rect">
            <a:avLst/>
          </a:prstGeom>
        </p:spPr>
      </p:pic>
      <p:grpSp>
        <p:nvGrpSpPr>
          <p:cNvPr id="10" name="Group 9">
            <a:extLst>
              <a:ext uri="{FF2B5EF4-FFF2-40B4-BE49-F238E27FC236}">
                <a16:creationId xmlns:a16="http://schemas.microsoft.com/office/drawing/2014/main" id="{FFC3EB62-6EE5-C25B-92A7-64DA5F7346D7}"/>
              </a:ext>
            </a:extLst>
          </p:cNvPr>
          <p:cNvGrpSpPr/>
          <p:nvPr/>
        </p:nvGrpSpPr>
        <p:grpSpPr>
          <a:xfrm flipH="1">
            <a:off x="11039421" y="4549614"/>
            <a:ext cx="300229" cy="350837"/>
            <a:chOff x="7553852" y="2221320"/>
            <a:chExt cx="307184" cy="358964"/>
          </a:xfrm>
        </p:grpSpPr>
        <p:sp>
          <p:nvSpPr>
            <p:cNvPr id="11" name="Freeform 9">
              <a:extLst>
                <a:ext uri="{FF2B5EF4-FFF2-40B4-BE49-F238E27FC236}">
                  <a16:creationId xmlns:a16="http://schemas.microsoft.com/office/drawing/2014/main" id="{BE552EB1-D286-C50A-D636-9D2D7BD2C74E}"/>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chemeClr val="accent6">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9">
              <a:extLst>
                <a:ext uri="{FF2B5EF4-FFF2-40B4-BE49-F238E27FC236}">
                  <a16:creationId xmlns:a16="http://schemas.microsoft.com/office/drawing/2014/main" id="{DB7C5AD0-02FA-ED07-6E60-8D7CE296EF8A}"/>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Rectangle 17">
            <a:extLst>
              <a:ext uri="{FF2B5EF4-FFF2-40B4-BE49-F238E27FC236}">
                <a16:creationId xmlns:a16="http://schemas.microsoft.com/office/drawing/2014/main" id="{A545E564-EE7C-46DC-B5E5-C7F7330030C3}"/>
              </a:ext>
            </a:extLst>
          </p:cNvPr>
          <p:cNvSpPr/>
          <p:nvPr/>
        </p:nvSpPr>
        <p:spPr>
          <a:xfrm>
            <a:off x="8211100" y="4964981"/>
            <a:ext cx="2834640" cy="1033616"/>
          </a:xfrm>
          <a:prstGeom prst="rect">
            <a:avLst/>
          </a:prstGeom>
        </p:spPr>
        <p:txBody>
          <a:bodyPr wrap="square" lIns="0" tIns="0" rIns="0" bIns="0">
            <a:spAutoFit/>
          </a:bodyPr>
          <a:lstStyle/>
          <a:p>
            <a:pPr algn="r" defTabSz="609576"/>
            <a:r>
              <a:rPr lang="en-US" sz="1600" b="1" dirty="0">
                <a:solidFill>
                  <a:schemeClr val="tx2"/>
                </a:solidFill>
              </a:rPr>
              <a:t>Assaf </a:t>
            </a:r>
            <a:r>
              <a:rPr lang="en-US" sz="1600" b="1" dirty="0" err="1">
                <a:solidFill>
                  <a:schemeClr val="tx2"/>
                </a:solidFill>
              </a:rPr>
              <a:t>Elovic</a:t>
            </a:r>
            <a:r>
              <a:rPr lang="en-US" sz="1600" b="1" dirty="0">
                <a:solidFill>
                  <a:schemeClr val="tx2"/>
                </a:solidFill>
              </a:rPr>
              <a:t> </a:t>
            </a:r>
          </a:p>
          <a:p>
            <a:pPr algn="r" defTabSz="609576"/>
            <a:r>
              <a:rPr lang="en-US" sz="1400" dirty="0">
                <a:solidFill>
                  <a:srgbClr val="232F3E"/>
                </a:solidFill>
              </a:rPr>
              <a:t>Head of Research &amp; Development</a:t>
            </a:r>
          </a:p>
          <a:p>
            <a:pPr algn="r" defTabSz="609576">
              <a:spcBef>
                <a:spcPts val="300"/>
              </a:spcBef>
            </a:pPr>
            <a:r>
              <a:rPr lang="en-US" sz="1400" dirty="0" err="1">
                <a:solidFill>
                  <a:srgbClr val="232F3E"/>
                </a:solidFill>
              </a:rPr>
              <a:t>Wix</a:t>
            </a:r>
            <a:endParaRPr lang="en-US" sz="1400" dirty="0">
              <a:solidFill>
                <a:srgbClr val="232F3E"/>
              </a:solidFill>
            </a:endParaRPr>
          </a:p>
          <a:p>
            <a:pPr algn="r" defTabSz="609576">
              <a:spcBef>
                <a:spcPts val="800"/>
              </a:spcBef>
              <a:defRPr/>
            </a:pPr>
            <a:r>
              <a:rPr lang="en-US" sz="1400" b="1" dirty="0">
                <a:solidFill>
                  <a:srgbClr val="232F3E"/>
                </a:solidFill>
              </a:rPr>
              <a:t> MORE INFO: </a:t>
            </a:r>
            <a:r>
              <a:rPr lang="en-US" sz="1400" b="1" dirty="0">
                <a:solidFill>
                  <a:srgbClr val="232F3E"/>
                </a:solidFill>
                <a:hlinkClick r:id="rId4">
                  <a:extLst>
                    <a:ext uri="{A12FA001-AC4F-418D-AE19-62706E023703}">
                      <ahyp:hlinkClr xmlns:ahyp="http://schemas.microsoft.com/office/drawing/2018/hyperlinkcolor" val="tx"/>
                    </a:ext>
                  </a:extLst>
                </a:hlinkClick>
              </a:rPr>
              <a:t>BLOG</a:t>
            </a:r>
            <a:endParaRPr lang="en-US" sz="1400" b="1" dirty="0">
              <a:solidFill>
                <a:srgbClr val="232F3E"/>
              </a:solidFill>
            </a:endParaRPr>
          </a:p>
        </p:txBody>
      </p:sp>
      <p:sp>
        <p:nvSpPr>
          <p:cNvPr id="13" name="Rectangle 12">
            <a:extLst>
              <a:ext uri="{FF2B5EF4-FFF2-40B4-BE49-F238E27FC236}">
                <a16:creationId xmlns:a16="http://schemas.microsoft.com/office/drawing/2014/main" id="{FE0E5328-81FB-A8C5-5C43-47E9B94CAF25}"/>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9A6B9016-2AD9-7040-CE98-0D50478079C5}"/>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7" name="Rectangle 16">
            <a:extLst>
              <a:ext uri="{FF2B5EF4-FFF2-40B4-BE49-F238E27FC236}">
                <a16:creationId xmlns:a16="http://schemas.microsoft.com/office/drawing/2014/main" id="{E1BEC3CC-00B7-499C-7DA8-974E771BEBBE}"/>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E7CA16A5-D594-ACF2-D038-BE60BF8F9FA6}"/>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1" name="Rectangle 20">
            <a:extLst>
              <a:ext uri="{FF2B5EF4-FFF2-40B4-BE49-F238E27FC236}">
                <a16:creationId xmlns:a16="http://schemas.microsoft.com/office/drawing/2014/main" id="{69A8DCFC-DE8A-97DA-976D-D354D0E7B3A0}"/>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FD697535-F45F-3A75-633B-5D0D31B15C20}"/>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31" name="TextBox 30">
            <a:extLst>
              <a:ext uri="{FF2B5EF4-FFF2-40B4-BE49-F238E27FC236}">
                <a16:creationId xmlns:a16="http://schemas.microsoft.com/office/drawing/2014/main" id="{20200F28-D61A-DD7C-E888-BA2A7F872115}"/>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32" name="TextBox 31">
            <a:extLst>
              <a:ext uri="{FF2B5EF4-FFF2-40B4-BE49-F238E27FC236}">
                <a16:creationId xmlns:a16="http://schemas.microsoft.com/office/drawing/2014/main" id="{7AD671C6-91BB-3034-84F2-3C2E671192D5}"/>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33" name="TextBox 32">
            <a:extLst>
              <a:ext uri="{FF2B5EF4-FFF2-40B4-BE49-F238E27FC236}">
                <a16:creationId xmlns:a16="http://schemas.microsoft.com/office/drawing/2014/main" id="{DB777FB4-DAC5-DA14-4BD1-BDA111396F42}"/>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7" name="TextBox 36">
            <a:extLst>
              <a:ext uri="{FF2B5EF4-FFF2-40B4-BE49-F238E27FC236}">
                <a16:creationId xmlns:a16="http://schemas.microsoft.com/office/drawing/2014/main" id="{BE8DC370-4900-5D81-39D7-C2F34A9CA111}"/>
              </a:ext>
            </a:extLst>
          </p:cNvPr>
          <p:cNvSpPr txBox="1"/>
          <p:nvPr/>
        </p:nvSpPr>
        <p:spPr>
          <a:xfrm>
            <a:off x="1221421" y="638732"/>
            <a:ext cx="6058368" cy="1746328"/>
          </a:xfrm>
          <a:prstGeom prst="rect">
            <a:avLst/>
          </a:prstGeom>
          <a:noFill/>
        </p:spPr>
        <p:txBody>
          <a:bodyPr wrap="square" lIns="0" rIns="182880" rtlCol="0" anchor="ctr" anchorCtr="0">
            <a:noAutofit/>
          </a:bodyPr>
          <a:lstStyle/>
          <a:p>
            <a:pPr algn="l">
              <a:lnSpc>
                <a:spcPct val="90000"/>
              </a:lnSpc>
              <a:spcAft>
                <a:spcPts val="600"/>
              </a:spcAft>
              <a:buClr>
                <a:schemeClr val="accent4"/>
              </a:buClr>
            </a:pPr>
            <a:r>
              <a:rPr lang="en-US" sz="1500" dirty="0"/>
              <a:t>Gain insights from thousands of calls a day such as user sentiment regarding the company brand, products, or customer interactions</a:t>
            </a:r>
          </a:p>
          <a:p>
            <a:pPr algn="l">
              <a:lnSpc>
                <a:spcPct val="90000"/>
              </a:lnSpc>
              <a:spcAft>
                <a:spcPts val="600"/>
              </a:spcAft>
              <a:buClr>
                <a:schemeClr val="accent4"/>
              </a:buClr>
            </a:pPr>
            <a:r>
              <a:rPr lang="en-US" sz="1500" dirty="0"/>
              <a:t>Expand visibility of customer conversation sentiment from </a:t>
            </a:r>
            <a:br>
              <a:rPr lang="en-US" sz="1500" dirty="0"/>
            </a:br>
            <a:r>
              <a:rPr lang="en-US" sz="1500" dirty="0"/>
              <a:t>12% to 100% with the help of ML</a:t>
            </a:r>
          </a:p>
        </p:txBody>
      </p:sp>
      <p:sp>
        <p:nvSpPr>
          <p:cNvPr id="38" name="TextBox 37">
            <a:extLst>
              <a:ext uri="{FF2B5EF4-FFF2-40B4-BE49-F238E27FC236}">
                <a16:creationId xmlns:a16="http://schemas.microsoft.com/office/drawing/2014/main" id="{C429B753-9C68-8F09-A960-D3D5E221F815}"/>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buClr>
                <a:schemeClr val="accent2"/>
              </a:buClr>
            </a:pPr>
            <a:r>
              <a:rPr lang="en-US" sz="1500" dirty="0"/>
              <a:t>Used Amazon Transcribe, a speech to text service, to convert conversations into usable data with a 92% accuracy rate</a:t>
            </a:r>
          </a:p>
          <a:p>
            <a:pPr>
              <a:buClr>
                <a:schemeClr val="accent2"/>
              </a:buClr>
            </a:pPr>
            <a:r>
              <a:rPr lang="en-US" sz="1500" dirty="0"/>
              <a:t>Mined the personally identifiable information (PII) redacted, unstructured information from phone calls, and other customer interactions to develop a sentiment analysis system</a:t>
            </a:r>
          </a:p>
        </p:txBody>
      </p:sp>
      <p:sp>
        <p:nvSpPr>
          <p:cNvPr id="39" name="TextBox 38">
            <a:extLst>
              <a:ext uri="{FF2B5EF4-FFF2-40B4-BE49-F238E27FC236}">
                <a16:creationId xmlns:a16="http://schemas.microsoft.com/office/drawing/2014/main" id="{BF1BF1F2-E856-4169-726C-7122F2AC2D5E}"/>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buClr>
                <a:schemeClr val="accent1"/>
              </a:buClr>
            </a:pPr>
            <a:r>
              <a:rPr lang="en-US" sz="1500" dirty="0"/>
              <a:t>Transformed their call analysis workflow from a manual, survey-based process to a fully automated process powered by ML</a:t>
            </a:r>
          </a:p>
          <a:p>
            <a:pPr>
              <a:buClr>
                <a:schemeClr val="accent1"/>
              </a:buClr>
            </a:pPr>
            <a:r>
              <a:rPr lang="en-US" sz="1500" dirty="0"/>
              <a:t>Detect and trigger proactive care based on negative sentiment and improve visibility on user feedback about products and features, including negative trends related to specific releases</a:t>
            </a:r>
          </a:p>
        </p:txBody>
      </p:sp>
    </p:spTree>
    <p:extLst>
      <p:ext uri="{BB962C8B-B14F-4D97-AF65-F5344CB8AC3E}">
        <p14:creationId xmlns:p14="http://schemas.microsoft.com/office/powerpoint/2010/main" val="116197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502D623D-488E-92B7-A491-9970F117DB80}"/>
              </a:ext>
            </a:extLst>
          </p:cNvPr>
          <p:cNvSpPr txBox="1"/>
          <p:nvPr/>
        </p:nvSpPr>
        <p:spPr>
          <a:xfrm>
            <a:off x="609599" y="215900"/>
            <a:ext cx="10972801" cy="246221"/>
          </a:xfrm>
          <a:prstGeom prst="rect">
            <a:avLst/>
          </a:prstGeom>
          <a:noFill/>
        </p:spPr>
        <p:txBody>
          <a:bodyPr wrap="square" lIns="0" rIns="0" rtlCol="0">
            <a:spAutoFit/>
          </a:bodyPr>
          <a:lstStyle/>
          <a:p>
            <a:pPr algn="l"/>
            <a:r>
              <a:rPr lang="en-US" sz="1000" dirty="0"/>
              <a:t>PUBLIC SECTOR  |  CONTACT CENTER INTELLIGENCE</a:t>
            </a:r>
          </a:p>
        </p:txBody>
      </p:sp>
      <p:grpSp>
        <p:nvGrpSpPr>
          <p:cNvPr id="2" name="Group 1">
            <a:extLst>
              <a:ext uri="{FF2B5EF4-FFF2-40B4-BE49-F238E27FC236}">
                <a16:creationId xmlns:a16="http://schemas.microsoft.com/office/drawing/2014/main" id="{62619D0D-0CF6-8BB1-E274-C662F60D932E}"/>
              </a:ext>
            </a:extLst>
          </p:cNvPr>
          <p:cNvGrpSpPr/>
          <p:nvPr/>
        </p:nvGrpSpPr>
        <p:grpSpPr>
          <a:xfrm>
            <a:off x="7685314" y="638734"/>
            <a:ext cx="3897086" cy="5571565"/>
            <a:chOff x="7685314" y="379414"/>
            <a:chExt cx="3897086" cy="5830886"/>
          </a:xfrm>
        </p:grpSpPr>
        <p:sp>
          <p:nvSpPr>
            <p:cNvPr id="4" name="Rectangle 3">
              <a:extLst>
                <a:ext uri="{FF2B5EF4-FFF2-40B4-BE49-F238E27FC236}">
                  <a16:creationId xmlns:a16="http://schemas.microsoft.com/office/drawing/2014/main" id="{E38413E3-6850-5999-6892-FE53051DD51B}"/>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5" name="Rectangle 4">
              <a:extLst>
                <a:ext uri="{FF2B5EF4-FFF2-40B4-BE49-F238E27FC236}">
                  <a16:creationId xmlns:a16="http://schemas.microsoft.com/office/drawing/2014/main" id="{7E13B116-3C20-C517-FE02-B6D115240A9A}"/>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sp>
        <p:nvSpPr>
          <p:cNvPr id="6" name="Rectangle 5">
            <a:extLst>
              <a:ext uri="{FF2B5EF4-FFF2-40B4-BE49-F238E27FC236}">
                <a16:creationId xmlns:a16="http://schemas.microsoft.com/office/drawing/2014/main" id="{076480E3-9B56-FD97-1DAB-FCA1E5696835}"/>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7" name="Straight Connector 6">
            <a:extLst>
              <a:ext uri="{FF2B5EF4-FFF2-40B4-BE49-F238E27FC236}">
                <a16:creationId xmlns:a16="http://schemas.microsoft.com/office/drawing/2014/main" id="{CF98AED6-C4E0-D0E4-4B75-C82066CF2050}"/>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8" name="Rectangle 7">
            <a:extLst>
              <a:ext uri="{FF2B5EF4-FFF2-40B4-BE49-F238E27FC236}">
                <a16:creationId xmlns:a16="http://schemas.microsoft.com/office/drawing/2014/main" id="{2A30D0FF-B9A7-A728-2253-896DBD244531}"/>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9" name="Straight Connector 8">
            <a:extLst>
              <a:ext uri="{FF2B5EF4-FFF2-40B4-BE49-F238E27FC236}">
                <a16:creationId xmlns:a16="http://schemas.microsoft.com/office/drawing/2014/main" id="{51AA5C0D-8DC3-C419-4BEA-0D7B22C111EF}"/>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10" name="Rectangle 9">
            <a:extLst>
              <a:ext uri="{FF2B5EF4-FFF2-40B4-BE49-F238E27FC236}">
                <a16:creationId xmlns:a16="http://schemas.microsoft.com/office/drawing/2014/main" id="{9D0F4FDA-7A15-C04E-554D-86F607F8ACE2}"/>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1" name="Straight Connector 10">
            <a:extLst>
              <a:ext uri="{FF2B5EF4-FFF2-40B4-BE49-F238E27FC236}">
                <a16:creationId xmlns:a16="http://schemas.microsoft.com/office/drawing/2014/main" id="{E46AAEF4-C5C6-75E9-F21C-CD79D57C45DC}"/>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12" name="TextBox 11">
            <a:extLst>
              <a:ext uri="{FF2B5EF4-FFF2-40B4-BE49-F238E27FC236}">
                <a16:creationId xmlns:a16="http://schemas.microsoft.com/office/drawing/2014/main" id="{68D00E02-857C-ECDF-D005-0ECA98675946}"/>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13" name="TextBox 12">
            <a:extLst>
              <a:ext uri="{FF2B5EF4-FFF2-40B4-BE49-F238E27FC236}">
                <a16:creationId xmlns:a16="http://schemas.microsoft.com/office/drawing/2014/main" id="{A4DBA937-7196-3806-A872-EC656F6CB32A}"/>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14" name="TextBox 13">
            <a:extLst>
              <a:ext uri="{FF2B5EF4-FFF2-40B4-BE49-F238E27FC236}">
                <a16:creationId xmlns:a16="http://schemas.microsoft.com/office/drawing/2014/main" id="{210983A8-04D4-DDD7-52F1-12745CA79FA1}"/>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15" name="TextBox 14">
            <a:extLst>
              <a:ext uri="{FF2B5EF4-FFF2-40B4-BE49-F238E27FC236}">
                <a16:creationId xmlns:a16="http://schemas.microsoft.com/office/drawing/2014/main" id="{F69C64E7-B446-57BE-BDF6-64BB1C24BA98}"/>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500" dirty="0"/>
              <a:t>The need to stand up one of the largest contact centers in only a few weeks to address questions and concerns regarding a critical healthcare initiative</a:t>
            </a:r>
          </a:p>
        </p:txBody>
      </p:sp>
      <p:sp>
        <p:nvSpPr>
          <p:cNvPr id="16" name="TextBox 15">
            <a:extLst>
              <a:ext uri="{FF2B5EF4-FFF2-40B4-BE49-F238E27FC236}">
                <a16:creationId xmlns:a16="http://schemas.microsoft.com/office/drawing/2014/main" id="{E1D334C2-0992-3AA4-4927-ADE8DC1B87CC}"/>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2"/>
              </a:buClr>
            </a:pPr>
            <a:r>
              <a:rPr lang="en-US" sz="1500" dirty="0"/>
              <a:t>CDC selected Maximus as their </a:t>
            </a:r>
            <a:r>
              <a:rPr lang="en-US" sz="1500" dirty="0" err="1"/>
              <a:t>BPO</a:t>
            </a:r>
            <a:r>
              <a:rPr lang="en-US" sz="1500" dirty="0"/>
              <a:t>. Maximus selected </a:t>
            </a:r>
            <a:r>
              <a:rPr lang="en-US" sz="1500" dirty="0" err="1"/>
              <a:t>SuccessKPI</a:t>
            </a:r>
            <a:r>
              <a:rPr lang="en-US" sz="1500" dirty="0"/>
              <a:t> as the end-to-end analytics solution to provide AI, ML, translation, sentiment analysis, across multiple channels</a:t>
            </a:r>
          </a:p>
          <a:p>
            <a:pPr>
              <a:spcBef>
                <a:spcPts val="384"/>
              </a:spcBef>
              <a:buClr>
                <a:schemeClr val="accent2"/>
              </a:buClr>
            </a:pPr>
            <a:r>
              <a:rPr lang="en-US" sz="1500" dirty="0"/>
              <a:t>The also used AWS Contact Center Intelligence services such as Amazon Transcribe, Amazon Comprehend, Amazon S3, Amazon SageMaker, Amazon EC2, AWS Lambda, and 20+ other Services</a:t>
            </a:r>
          </a:p>
        </p:txBody>
      </p:sp>
      <p:sp>
        <p:nvSpPr>
          <p:cNvPr id="17" name="TextBox 16">
            <a:extLst>
              <a:ext uri="{FF2B5EF4-FFF2-40B4-BE49-F238E27FC236}">
                <a16:creationId xmlns:a16="http://schemas.microsoft.com/office/drawing/2014/main" id="{C487DBA7-59D2-91BA-58C3-56571E49321A}"/>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1"/>
              </a:buClr>
            </a:pPr>
            <a:r>
              <a:rPr lang="en-US" sz="1500" dirty="0"/>
              <a:t>The CDC has handled hundreds of thousands of inquiries with a comprehensive end-to-end view of agent effectiveness, gained insights in root causes of vaccination hesitancy, and has a full </a:t>
            </a:r>
            <a:br>
              <a:rPr lang="en-US" sz="1500" dirty="0"/>
            </a:br>
            <a:r>
              <a:rPr lang="en-US" sz="1500" dirty="0"/>
              <a:t>360</a:t>
            </a:r>
            <a:r>
              <a:rPr lang="en-US" sz="1500" dirty="0">
                <a:latin typeface="Segoe UI" panose="020B0502040204020203" pitchFamily="34" charset="0"/>
                <a:cs typeface="Segoe UI" panose="020B0502040204020203" pitchFamily="34" charset="0"/>
              </a:rPr>
              <a:t>°</a:t>
            </a:r>
            <a:r>
              <a:rPr lang="en-US" sz="1500" dirty="0"/>
              <a:t> view of the contact center</a:t>
            </a:r>
          </a:p>
        </p:txBody>
      </p:sp>
      <p:pic>
        <p:nvPicPr>
          <p:cNvPr id="19" name="Picture 18">
            <a:extLst>
              <a:ext uri="{FF2B5EF4-FFF2-40B4-BE49-F238E27FC236}">
                <a16:creationId xmlns:a16="http://schemas.microsoft.com/office/drawing/2014/main" id="{AAE3DF04-EA45-FE5A-25B2-DDD43555E490}"/>
              </a:ext>
            </a:extLst>
          </p:cNvPr>
          <p:cNvPicPr>
            <a:picLocks noChangeAspect="1"/>
          </p:cNvPicPr>
          <p:nvPr/>
        </p:nvPicPr>
        <p:blipFill>
          <a:blip r:embed="rId3"/>
          <a:stretch>
            <a:fillRect/>
          </a:stretch>
        </p:blipFill>
        <p:spPr>
          <a:xfrm>
            <a:off x="8773885" y="1247723"/>
            <a:ext cx="1719945" cy="1039611"/>
          </a:xfrm>
          <a:prstGeom prst="rect">
            <a:avLst/>
          </a:prstGeom>
        </p:spPr>
      </p:pic>
      <p:pic>
        <p:nvPicPr>
          <p:cNvPr id="20" name="Graphic 19">
            <a:extLst>
              <a:ext uri="{FF2B5EF4-FFF2-40B4-BE49-F238E27FC236}">
                <a16:creationId xmlns:a16="http://schemas.microsoft.com/office/drawing/2014/main" id="{E33AEB25-2EF5-6F68-ECAD-0FF9E582EF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2245" y="3242730"/>
            <a:ext cx="2363224" cy="363572"/>
          </a:xfrm>
          <a:prstGeom prst="rect">
            <a:avLst/>
          </a:prstGeom>
        </p:spPr>
      </p:pic>
      <p:pic>
        <p:nvPicPr>
          <p:cNvPr id="3" name="Picture 2" descr="Logo&#10;&#10;Description automatically generated">
            <a:extLst>
              <a:ext uri="{FF2B5EF4-FFF2-40B4-BE49-F238E27FC236}">
                <a16:creationId xmlns:a16="http://schemas.microsoft.com/office/drawing/2014/main" id="{CABC9F78-4E0A-3B22-0BDA-3B80BE9C62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3440" y="4102100"/>
            <a:ext cx="2580834" cy="1508177"/>
          </a:xfrm>
          <a:prstGeom prst="rect">
            <a:avLst/>
          </a:prstGeom>
        </p:spPr>
      </p:pic>
    </p:spTree>
    <p:extLst>
      <p:ext uri="{BB962C8B-B14F-4D97-AF65-F5344CB8AC3E}">
        <p14:creationId xmlns:p14="http://schemas.microsoft.com/office/powerpoint/2010/main" val="373418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p:txBody>
          <a:bodyPr/>
          <a:lstStyle/>
          <a:p>
            <a:r>
              <a:rPr lang="en-US" dirty="0"/>
              <a:t>Conversational AI</a:t>
            </a:r>
          </a:p>
        </p:txBody>
      </p:sp>
      <p:sp>
        <p:nvSpPr>
          <p:cNvPr id="3" name="Text Placeholder 2">
            <a:extLst>
              <a:ext uri="{FF2B5EF4-FFF2-40B4-BE49-F238E27FC236}">
                <a16:creationId xmlns:a16="http://schemas.microsoft.com/office/drawing/2014/main" id="{15B4EB17-8313-27F7-0D50-1DFD3AE8DD66}"/>
              </a:ext>
            </a:extLst>
          </p:cNvPr>
          <p:cNvSpPr>
            <a:spLocks noGrp="1"/>
          </p:cNvSpPr>
          <p:nvPr>
            <p:ph type="body" sz="quarter" idx="10"/>
          </p:nvPr>
        </p:nvSpPr>
        <p:spPr>
          <a:xfrm>
            <a:off x="609600" y="914400"/>
            <a:ext cx="10972800" cy="424732"/>
          </a:xfrm>
        </p:spPr>
        <p:txBody>
          <a:bodyPr/>
          <a:lstStyle/>
          <a:p>
            <a:r>
              <a:rPr lang="en-US" dirty="0"/>
              <a:t>Voice and text-based interfaces to enhance end user experience and increase customer satisfaction</a:t>
            </a:r>
          </a:p>
        </p:txBody>
      </p:sp>
      <p:sp>
        <p:nvSpPr>
          <p:cNvPr id="4" name="Rectangle 3">
            <a:extLst>
              <a:ext uri="{FF2B5EF4-FFF2-40B4-BE49-F238E27FC236}">
                <a16:creationId xmlns:a16="http://schemas.microsoft.com/office/drawing/2014/main" id="{13F4423A-5D11-3F1F-C9AC-265F3F30EBCC}"/>
              </a:ext>
            </a:extLst>
          </p:cNvPr>
          <p:cNvSpPr/>
          <p:nvPr/>
        </p:nvSpPr>
        <p:spPr>
          <a:xfrm>
            <a:off x="609599" y="3839449"/>
            <a:ext cx="638490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Customer references</a:t>
            </a:r>
          </a:p>
        </p:txBody>
      </p:sp>
      <p:sp>
        <p:nvSpPr>
          <p:cNvPr id="6" name="Rectangle 5">
            <a:extLst>
              <a:ext uri="{FF2B5EF4-FFF2-40B4-BE49-F238E27FC236}">
                <a16:creationId xmlns:a16="http://schemas.microsoft.com/office/drawing/2014/main" id="{69D3FC1C-8F6B-B112-9AEA-0DC0FA92CD0E}"/>
              </a:ext>
            </a:extLst>
          </p:cNvPr>
          <p:cNvSpPr/>
          <p:nvPr/>
        </p:nvSpPr>
        <p:spPr>
          <a:xfrm>
            <a:off x="60754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Use case categories</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Self-service bots</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Virtual agents and assistants</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Transactional bots</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Proactive help based on usage behavior</a:t>
            </a:r>
          </a:p>
        </p:txBody>
      </p:sp>
      <p:sp>
        <p:nvSpPr>
          <p:cNvPr id="7" name="Rectangle 6">
            <a:extLst>
              <a:ext uri="{FF2B5EF4-FFF2-40B4-BE49-F238E27FC236}">
                <a16:creationId xmlns:a16="http://schemas.microsoft.com/office/drawing/2014/main" id="{BD6D2D4E-D358-51C0-7EFF-82775318DC33}"/>
              </a:ext>
            </a:extLst>
          </p:cNvPr>
          <p:cNvSpPr/>
          <p:nvPr/>
        </p:nvSpPr>
        <p:spPr>
          <a:xfrm>
            <a:off x="629228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Benefits</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Enable new ways of engagement</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Increase customer satisfaction</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Reduce operational costs</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Streamline business processes</a:t>
            </a:r>
          </a:p>
        </p:txBody>
      </p:sp>
      <p:cxnSp>
        <p:nvCxnSpPr>
          <p:cNvPr id="9" name="Straight Connector 8">
            <a:extLst>
              <a:ext uri="{FF2B5EF4-FFF2-40B4-BE49-F238E27FC236}">
                <a16:creationId xmlns:a16="http://schemas.microsoft.com/office/drawing/2014/main" id="{2E22AA87-6641-7305-F1C7-25A189D388E2}"/>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10" name="Straight Connector 9">
            <a:extLst>
              <a:ext uri="{FF2B5EF4-FFF2-40B4-BE49-F238E27FC236}">
                <a16:creationId xmlns:a16="http://schemas.microsoft.com/office/drawing/2014/main" id="{2B732A3A-B244-A745-A344-AA304C8861B6}"/>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cxnSp>
        <p:nvCxnSpPr>
          <p:cNvPr id="11" name="Straight Connector 10">
            <a:extLst>
              <a:ext uri="{FF2B5EF4-FFF2-40B4-BE49-F238E27FC236}">
                <a16:creationId xmlns:a16="http://schemas.microsoft.com/office/drawing/2014/main" id="{369E8049-FE46-F4E0-769D-CCA7BA2EBD86}"/>
              </a:ext>
            </a:extLst>
          </p:cNvPr>
          <p:cNvCxnSpPr>
            <a:cxnSpLocks/>
          </p:cNvCxnSpPr>
          <p:nvPr/>
        </p:nvCxnSpPr>
        <p:spPr>
          <a:xfrm>
            <a:off x="609600" y="3839450"/>
            <a:ext cx="638251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12" name="Rectangle 11">
            <a:extLst>
              <a:ext uri="{FF2B5EF4-FFF2-40B4-BE49-F238E27FC236}">
                <a16:creationId xmlns:a16="http://schemas.microsoft.com/office/drawing/2014/main" id="{FE6C4032-B458-7369-33A3-3BE2642D0B30}"/>
              </a:ext>
            </a:extLst>
          </p:cNvPr>
          <p:cNvSpPr/>
          <p:nvPr/>
        </p:nvSpPr>
        <p:spPr>
          <a:xfrm>
            <a:off x="7391399" y="3839449"/>
            <a:ext cx="4191001"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Underlying AI services</a:t>
            </a:r>
          </a:p>
        </p:txBody>
      </p:sp>
      <p:cxnSp>
        <p:nvCxnSpPr>
          <p:cNvPr id="21" name="Straight Connector 20">
            <a:extLst>
              <a:ext uri="{FF2B5EF4-FFF2-40B4-BE49-F238E27FC236}">
                <a16:creationId xmlns:a16="http://schemas.microsoft.com/office/drawing/2014/main" id="{718F9DAB-15DD-B6F5-DCDC-A215B9DA253E}"/>
              </a:ext>
            </a:extLst>
          </p:cNvPr>
          <p:cNvCxnSpPr>
            <a:cxnSpLocks/>
          </p:cNvCxnSpPr>
          <p:nvPr/>
        </p:nvCxnSpPr>
        <p:spPr>
          <a:xfrm>
            <a:off x="7391400" y="3839450"/>
            <a:ext cx="41887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4" name="Rectangle 23">
            <a:extLst>
              <a:ext uri="{FF2B5EF4-FFF2-40B4-BE49-F238E27FC236}">
                <a16:creationId xmlns:a16="http://schemas.microsoft.com/office/drawing/2014/main" id="{F92BB008-88CF-A723-606A-10D3B0321FF9}"/>
              </a:ext>
            </a:extLst>
          </p:cNvPr>
          <p:cNvSpPr/>
          <p:nvPr/>
        </p:nvSpPr>
        <p:spPr>
          <a:xfrm>
            <a:off x="7391399" y="5161035"/>
            <a:ext cx="4191001" cy="1043822"/>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Solution</a:t>
            </a:r>
          </a:p>
          <a:p>
            <a:pPr indent="0" defTabSz="609576">
              <a:lnSpc>
                <a:spcPct val="90000"/>
              </a:lnSpc>
              <a:spcBef>
                <a:spcPts val="600"/>
              </a:spcBef>
              <a:spcAft>
                <a:spcPts val="0"/>
              </a:spcAft>
              <a:buFontTx/>
              <a:buNone/>
              <a:defRPr/>
            </a:pPr>
            <a:r>
              <a:rPr lang="en-US" sz="1600" dirty="0" err="1">
                <a:solidFill>
                  <a:schemeClr val="tx2"/>
                </a:solidFill>
                <a:hlinkClick r:id="rId3">
                  <a:extLst>
                    <a:ext uri="{A12FA001-AC4F-418D-AE19-62706E023703}">
                      <ahyp:hlinkClr xmlns:ahyp="http://schemas.microsoft.com/office/drawing/2018/hyperlinkcolor" val="tx"/>
                    </a:ext>
                  </a:extLst>
                </a:hlinkClick>
              </a:rPr>
              <a:t>QnABot</a:t>
            </a:r>
            <a:r>
              <a:rPr lang="en-US" sz="1600" dirty="0">
                <a:solidFill>
                  <a:schemeClr val="tx2"/>
                </a:solidFill>
                <a:hlinkClick r:id="rId3">
                  <a:extLst>
                    <a:ext uri="{A12FA001-AC4F-418D-AE19-62706E023703}">
                      <ahyp:hlinkClr xmlns:ahyp="http://schemas.microsoft.com/office/drawing/2018/hyperlinkcolor" val="tx"/>
                    </a:ext>
                  </a:extLst>
                </a:hlinkClick>
              </a:rPr>
              <a:t> on AWS</a:t>
            </a:r>
            <a:endParaRPr lang="en-US" sz="1600" dirty="0">
              <a:solidFill>
                <a:schemeClr val="tx2"/>
              </a:solidFill>
            </a:endParaRPr>
          </a:p>
        </p:txBody>
      </p:sp>
      <p:cxnSp>
        <p:nvCxnSpPr>
          <p:cNvPr id="26" name="Straight Connector 25">
            <a:extLst>
              <a:ext uri="{FF2B5EF4-FFF2-40B4-BE49-F238E27FC236}">
                <a16:creationId xmlns:a16="http://schemas.microsoft.com/office/drawing/2014/main" id="{394B7B09-B8AD-BD95-132C-66681BF5E101}"/>
              </a:ext>
            </a:extLst>
          </p:cNvPr>
          <p:cNvCxnSpPr>
            <a:cxnSpLocks/>
          </p:cNvCxnSpPr>
          <p:nvPr/>
        </p:nvCxnSpPr>
        <p:spPr>
          <a:xfrm>
            <a:off x="7391400" y="5161035"/>
            <a:ext cx="41887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8" name="TextBox 27">
            <a:extLst>
              <a:ext uri="{FF2B5EF4-FFF2-40B4-BE49-F238E27FC236}">
                <a16:creationId xmlns:a16="http://schemas.microsoft.com/office/drawing/2014/main" id="{CD7F8CA4-D128-58F8-4A43-7DD3042C2CC8}"/>
              </a:ext>
            </a:extLst>
          </p:cNvPr>
          <p:cNvSpPr txBox="1"/>
          <p:nvPr/>
        </p:nvSpPr>
        <p:spPr>
          <a:xfrm>
            <a:off x="9915366" y="4716422"/>
            <a:ext cx="832104"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Comprehend</a:t>
            </a:r>
          </a:p>
        </p:txBody>
      </p:sp>
      <p:sp>
        <p:nvSpPr>
          <p:cNvPr id="29" name="TextBox 28">
            <a:extLst>
              <a:ext uri="{FF2B5EF4-FFF2-40B4-BE49-F238E27FC236}">
                <a16:creationId xmlns:a16="http://schemas.microsoft.com/office/drawing/2014/main" id="{E81DD038-85A1-047A-B9A7-34C48B26AD32}"/>
              </a:ext>
            </a:extLst>
          </p:cNvPr>
          <p:cNvSpPr txBox="1"/>
          <p:nvPr/>
        </p:nvSpPr>
        <p:spPr>
          <a:xfrm>
            <a:off x="8237950" y="4716422"/>
            <a:ext cx="832104"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Polly</a:t>
            </a:r>
          </a:p>
        </p:txBody>
      </p:sp>
      <p:sp>
        <p:nvSpPr>
          <p:cNvPr id="30" name="TextBox 29">
            <a:extLst>
              <a:ext uri="{FF2B5EF4-FFF2-40B4-BE49-F238E27FC236}">
                <a16:creationId xmlns:a16="http://schemas.microsoft.com/office/drawing/2014/main" id="{5CC842FA-3DD5-3D66-835E-013ACEE6DCB1}"/>
              </a:ext>
            </a:extLst>
          </p:cNvPr>
          <p:cNvSpPr txBox="1"/>
          <p:nvPr/>
        </p:nvSpPr>
        <p:spPr>
          <a:xfrm>
            <a:off x="10754075" y="4716422"/>
            <a:ext cx="832104" cy="243785"/>
          </a:xfrm>
          <a:prstGeom prst="rect">
            <a:avLst/>
          </a:prstGeom>
        </p:spPr>
        <p:txBody>
          <a:bodyPr wrap="none" lIns="0" tIns="0" rIns="0" bIns="0" rtlCol="0">
            <a:noAutofit/>
          </a:bodyPr>
          <a:lstStyle/>
          <a:p>
            <a:pPr marL="0" marR="0" lvl="0" indent="0" algn="ctr" defTabSz="914248" rtl="0" eaLnBrk="1" fontAlgn="auto" latinLnBrk="0" hangingPunct="1">
              <a:lnSpc>
                <a:spcPct val="90000"/>
              </a:lnSpc>
              <a:spcBef>
                <a:spcPts val="0"/>
              </a:spcBef>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Translate</a:t>
            </a:r>
          </a:p>
        </p:txBody>
      </p:sp>
      <p:sp>
        <p:nvSpPr>
          <p:cNvPr id="31" name="TextBox 30">
            <a:extLst>
              <a:ext uri="{FF2B5EF4-FFF2-40B4-BE49-F238E27FC236}">
                <a16:creationId xmlns:a16="http://schemas.microsoft.com/office/drawing/2014/main" id="{242F81DF-FB18-D965-ABD7-23EBA8F49D8B}"/>
              </a:ext>
            </a:extLst>
          </p:cNvPr>
          <p:cNvSpPr txBox="1"/>
          <p:nvPr/>
        </p:nvSpPr>
        <p:spPr>
          <a:xfrm>
            <a:off x="7399242" y="4716422"/>
            <a:ext cx="832104"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Lex</a:t>
            </a:r>
          </a:p>
        </p:txBody>
      </p:sp>
      <p:sp>
        <p:nvSpPr>
          <p:cNvPr id="34" name="TextBox 33">
            <a:extLst>
              <a:ext uri="{FF2B5EF4-FFF2-40B4-BE49-F238E27FC236}">
                <a16:creationId xmlns:a16="http://schemas.microsoft.com/office/drawing/2014/main" id="{7E7CED9A-D721-C274-D7AF-CEAE89336C7D}"/>
              </a:ext>
            </a:extLst>
          </p:cNvPr>
          <p:cNvSpPr txBox="1"/>
          <p:nvPr/>
        </p:nvSpPr>
        <p:spPr>
          <a:xfrm>
            <a:off x="9076658" y="4716422"/>
            <a:ext cx="832104" cy="243785"/>
          </a:xfrm>
          <a:prstGeom prst="rect">
            <a:avLst/>
          </a:prstGeom>
        </p:spPr>
        <p:txBody>
          <a:bodyPr wrap="squar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Kendra</a:t>
            </a:r>
          </a:p>
        </p:txBody>
      </p:sp>
      <p:pic>
        <p:nvPicPr>
          <p:cNvPr id="37" name="Graphic 23">
            <a:extLst>
              <a:ext uri="{FF2B5EF4-FFF2-40B4-BE49-F238E27FC236}">
                <a16:creationId xmlns:a16="http://schemas.microsoft.com/office/drawing/2014/main" id="{760912F9-0490-86C3-63BE-455B03C67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35" y="4238530"/>
            <a:ext cx="459319" cy="45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8">
            <a:extLst>
              <a:ext uri="{FF2B5EF4-FFF2-40B4-BE49-F238E27FC236}">
                <a16:creationId xmlns:a16="http://schemas.microsoft.com/office/drawing/2014/main" id="{122763CF-CEED-40BC-D5B3-255382F9C8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6197"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23">
            <a:extLst>
              <a:ext uri="{FF2B5EF4-FFF2-40B4-BE49-F238E27FC236}">
                <a16:creationId xmlns:a16="http://schemas.microsoft.com/office/drawing/2014/main" id="{EDF34EE9-866D-EDA3-8360-4AD6A9D8C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1527"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6">
            <a:extLst>
              <a:ext uri="{FF2B5EF4-FFF2-40B4-BE49-F238E27FC236}">
                <a16:creationId xmlns:a16="http://schemas.microsoft.com/office/drawing/2014/main" id="{04A198CC-8715-8BDF-4C11-5F6AE1B740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4640"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7">
            <a:extLst>
              <a:ext uri="{FF2B5EF4-FFF2-40B4-BE49-F238E27FC236}">
                <a16:creationId xmlns:a16="http://schemas.microsoft.com/office/drawing/2014/main" id="{CD52C2F2-BDA0-337C-5E30-04B884FBE4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3083"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a:extLst>
              <a:ext uri="{FF2B5EF4-FFF2-40B4-BE49-F238E27FC236}">
                <a16:creationId xmlns:a16="http://schemas.microsoft.com/office/drawing/2014/main" id="{16C00953-EB25-B9DE-1831-8B15D409B714}"/>
              </a:ext>
            </a:extLst>
          </p:cNvPr>
          <p:cNvPicPr>
            <a:picLocks noChangeAspect="1"/>
          </p:cNvPicPr>
          <p:nvPr/>
        </p:nvPicPr>
        <p:blipFill>
          <a:blip r:embed="rId9"/>
          <a:stretch>
            <a:fillRect/>
          </a:stretch>
        </p:blipFill>
        <p:spPr>
          <a:xfrm>
            <a:off x="2303012" y="5596233"/>
            <a:ext cx="1115568" cy="203821"/>
          </a:xfrm>
          <a:prstGeom prst="rect">
            <a:avLst/>
          </a:prstGeom>
        </p:spPr>
      </p:pic>
      <p:pic>
        <p:nvPicPr>
          <p:cNvPr id="89" name="Picture 88">
            <a:extLst>
              <a:ext uri="{FF2B5EF4-FFF2-40B4-BE49-F238E27FC236}">
                <a16:creationId xmlns:a16="http://schemas.microsoft.com/office/drawing/2014/main" id="{3F3E3D11-F137-3DB1-8D31-C48CD2E4EDA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38716" y="4656846"/>
            <a:ext cx="1115568" cy="168044"/>
          </a:xfrm>
          <a:prstGeom prst="rect">
            <a:avLst/>
          </a:prstGeom>
        </p:spPr>
      </p:pic>
      <p:pic>
        <p:nvPicPr>
          <p:cNvPr id="91" name="Picture 90">
            <a:extLst>
              <a:ext uri="{FF2B5EF4-FFF2-40B4-BE49-F238E27FC236}">
                <a16:creationId xmlns:a16="http://schemas.microsoft.com/office/drawing/2014/main" id="{99092539-9C43-EA16-3C30-D61F443D5360}"/>
              </a:ext>
            </a:extLst>
          </p:cNvPr>
          <p:cNvPicPr>
            <a:picLocks noChangeAspect="1"/>
          </p:cNvPicPr>
          <p:nvPr/>
        </p:nvPicPr>
        <p:blipFill>
          <a:blip r:embed="rId12"/>
          <a:stretch>
            <a:fillRect/>
          </a:stretch>
        </p:blipFill>
        <p:spPr>
          <a:xfrm>
            <a:off x="2141903" y="4590625"/>
            <a:ext cx="959279" cy="300487"/>
          </a:xfrm>
          <a:prstGeom prst="rect">
            <a:avLst/>
          </a:prstGeom>
        </p:spPr>
      </p:pic>
      <p:pic>
        <p:nvPicPr>
          <p:cNvPr id="92" name="Picture 91">
            <a:extLst>
              <a:ext uri="{FF2B5EF4-FFF2-40B4-BE49-F238E27FC236}">
                <a16:creationId xmlns:a16="http://schemas.microsoft.com/office/drawing/2014/main" id="{B454171B-21CA-D562-4EB3-3E3DB9AA0BB2}"/>
              </a:ext>
            </a:extLst>
          </p:cNvPr>
          <p:cNvPicPr>
            <a:picLocks noChangeAspect="1"/>
          </p:cNvPicPr>
          <p:nvPr/>
        </p:nvPicPr>
        <p:blipFill>
          <a:blip r:embed="rId13"/>
          <a:stretch>
            <a:fillRect/>
          </a:stretch>
        </p:blipFill>
        <p:spPr>
          <a:xfrm>
            <a:off x="3388801" y="4631055"/>
            <a:ext cx="1115568" cy="219627"/>
          </a:xfrm>
          <a:prstGeom prst="rect">
            <a:avLst/>
          </a:prstGeom>
        </p:spPr>
      </p:pic>
      <p:pic>
        <p:nvPicPr>
          <p:cNvPr id="93" name="Picture 92">
            <a:extLst>
              <a:ext uri="{FF2B5EF4-FFF2-40B4-BE49-F238E27FC236}">
                <a16:creationId xmlns:a16="http://schemas.microsoft.com/office/drawing/2014/main" id="{E4822E18-E3DF-C736-408B-84708BFD70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91988" y="4513791"/>
            <a:ext cx="700383" cy="454155"/>
          </a:xfrm>
          <a:prstGeom prst="rect">
            <a:avLst/>
          </a:prstGeom>
        </p:spPr>
      </p:pic>
      <p:pic>
        <p:nvPicPr>
          <p:cNvPr id="94" name="Graphic 93">
            <a:extLst>
              <a:ext uri="{FF2B5EF4-FFF2-40B4-BE49-F238E27FC236}">
                <a16:creationId xmlns:a16="http://schemas.microsoft.com/office/drawing/2014/main" id="{ABF65DE2-3A9A-F555-011D-7627266D7B4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79989" y="4593791"/>
            <a:ext cx="1115568" cy="294155"/>
          </a:xfrm>
          <a:prstGeom prst="rect">
            <a:avLst/>
          </a:prstGeom>
        </p:spPr>
      </p:pic>
      <p:pic>
        <p:nvPicPr>
          <p:cNvPr id="95" name="Picture 6" descr="Origin Energy">
            <a:extLst>
              <a:ext uri="{FF2B5EF4-FFF2-40B4-BE49-F238E27FC236}">
                <a16:creationId xmlns:a16="http://schemas.microsoft.com/office/drawing/2014/main" id="{B97595C9-FC8E-1106-655C-9CE5B51F1EF5}"/>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3882396" y="5381986"/>
            <a:ext cx="513184" cy="632315"/>
          </a:xfrm>
          <a:prstGeom prst="rect">
            <a:avLst/>
          </a:prstGeom>
          <a:extLst>
            <a:ext uri="{909E8E84-426E-40DD-AFC4-6F175D3DCCD1}">
              <a14:hiddenFill xmlns:a14="http://schemas.microsoft.com/office/drawing/2010/main">
                <a:solidFill>
                  <a:srgbClr val="FFFFFF"/>
                </a:solidFill>
              </a14:hiddenFill>
            </a:ext>
          </a:extLst>
        </p:spPr>
      </p:pic>
      <p:pic>
        <p:nvPicPr>
          <p:cNvPr id="96" name="Picture 6" descr="Download WaFd Bank Logo in SVG Vector or PNG File Format - Logo.wine">
            <a:extLst>
              <a:ext uri="{FF2B5EF4-FFF2-40B4-BE49-F238E27FC236}">
                <a16:creationId xmlns:a16="http://schemas.microsoft.com/office/drawing/2014/main" id="{5918E2A3-340B-1A9C-1531-2619D3724746}"/>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2293" t="13166" r="31477" b="12711"/>
          <a:stretch/>
        </p:blipFill>
        <p:spPr bwMode="auto">
          <a:xfrm>
            <a:off x="4859396" y="5362755"/>
            <a:ext cx="491802" cy="670776"/>
          </a:xfrm>
          <a:prstGeom prst="rect">
            <a:avLst/>
          </a:prstGeom>
          <a:extLst>
            <a:ext uri="{909E8E84-426E-40DD-AFC4-6F175D3DCCD1}">
              <a14:hiddenFill xmlns:a14="http://schemas.microsoft.com/office/drawing/2010/main">
                <a:solidFill>
                  <a:srgbClr val="FFFFFF"/>
                </a:solidFill>
              </a14:hiddenFill>
            </a:ext>
          </a:extLst>
        </p:spPr>
      </p:pic>
      <p:pic>
        <p:nvPicPr>
          <p:cNvPr id="97" name="Graphic 96">
            <a:extLst>
              <a:ext uri="{FF2B5EF4-FFF2-40B4-BE49-F238E27FC236}">
                <a16:creationId xmlns:a16="http://schemas.microsoft.com/office/drawing/2014/main" id="{8391D4E9-C7C1-FBC7-7FE9-F0B67EA2E01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3628" y="5492192"/>
            <a:ext cx="1115568" cy="411902"/>
          </a:xfrm>
          <a:prstGeom prst="rect">
            <a:avLst/>
          </a:prstGeom>
        </p:spPr>
      </p:pic>
      <p:pic>
        <p:nvPicPr>
          <p:cNvPr id="98" name="Picture 97">
            <a:extLst>
              <a:ext uri="{FF2B5EF4-FFF2-40B4-BE49-F238E27FC236}">
                <a16:creationId xmlns:a16="http://schemas.microsoft.com/office/drawing/2014/main" id="{15AA23D1-41A1-6B1D-F965-91BABBF73A2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15013" y="5476075"/>
            <a:ext cx="1035843" cy="444137"/>
          </a:xfrm>
          <a:prstGeom prst="rect">
            <a:avLst/>
          </a:prstGeom>
        </p:spPr>
      </p:pic>
    </p:spTree>
    <p:extLst>
      <p:ext uri="{BB962C8B-B14F-4D97-AF65-F5344CB8AC3E}">
        <p14:creationId xmlns:p14="http://schemas.microsoft.com/office/powerpoint/2010/main" val="104273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365259FA-8D77-A658-7A32-2148A57C443C}"/>
              </a:ext>
            </a:extLst>
          </p:cNvPr>
          <p:cNvSpPr txBox="1"/>
          <p:nvPr/>
        </p:nvSpPr>
        <p:spPr>
          <a:xfrm>
            <a:off x="609599" y="213360"/>
            <a:ext cx="10972801" cy="246221"/>
          </a:xfrm>
          <a:prstGeom prst="rect">
            <a:avLst/>
          </a:prstGeom>
          <a:noFill/>
        </p:spPr>
        <p:txBody>
          <a:bodyPr wrap="square" lIns="0" rIns="0" rtlCol="0">
            <a:spAutoFit/>
          </a:bodyPr>
          <a:lstStyle/>
          <a:p>
            <a:pPr algn="l"/>
            <a:r>
              <a:rPr lang="en-US" sz="1000" dirty="0"/>
              <a:t>TRAVEL  |  CONVERSATIONAL AI</a:t>
            </a:r>
          </a:p>
        </p:txBody>
      </p:sp>
      <p:grpSp>
        <p:nvGrpSpPr>
          <p:cNvPr id="2" name="Group 1">
            <a:extLst>
              <a:ext uri="{FF2B5EF4-FFF2-40B4-BE49-F238E27FC236}">
                <a16:creationId xmlns:a16="http://schemas.microsoft.com/office/drawing/2014/main" id="{F5D5121E-B17C-6C80-2A74-36A3B6CF0016}"/>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5454E76A-58CC-EDBA-81AE-B29B2E03B121}"/>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CD78BA26-D3E3-2211-7CD7-68826F00C5D5}"/>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3758DBBF-EC73-6027-160C-B8F755396252}"/>
              </a:ext>
            </a:extLst>
          </p:cNvPr>
          <p:cNvGrpSpPr/>
          <p:nvPr/>
        </p:nvGrpSpPr>
        <p:grpSpPr>
          <a:xfrm>
            <a:off x="7927197" y="1803677"/>
            <a:ext cx="300229" cy="350837"/>
            <a:chOff x="7553852" y="2221320"/>
            <a:chExt cx="307184" cy="358964"/>
          </a:xfrm>
        </p:grpSpPr>
        <p:sp>
          <p:nvSpPr>
            <p:cNvPr id="6" name="Freeform 9">
              <a:extLst>
                <a:ext uri="{FF2B5EF4-FFF2-40B4-BE49-F238E27FC236}">
                  <a16:creationId xmlns:a16="http://schemas.microsoft.com/office/drawing/2014/main" id="{9D7CD26F-5C97-688F-8A1B-5A98344985D0}"/>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DD75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02C64865-D5A0-219C-2FC0-CF1EE06E2B6A}"/>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CC60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D410441C-FCE2-5D28-65CA-DF384D27E97F}"/>
              </a:ext>
            </a:extLst>
          </p:cNvPr>
          <p:cNvSpPr/>
          <p:nvPr/>
        </p:nvSpPr>
        <p:spPr>
          <a:xfrm>
            <a:off x="8211100" y="1961317"/>
            <a:ext cx="2828322" cy="2249561"/>
          </a:xfrm>
          <a:prstGeom prst="rect">
            <a:avLst/>
          </a:prstGeom>
          <a:ln>
            <a:noFill/>
          </a:ln>
        </p:spPr>
        <p:txBody>
          <a:bodyPr wrap="square" lIns="91440" tIns="0" rIns="0" bIns="0">
            <a:noAutofit/>
          </a:bodyPr>
          <a:lstStyle/>
          <a:p>
            <a:pPr marR="0" lvl="0" indent="0" defTabSz="609576" fontAlgn="auto">
              <a:lnSpc>
                <a:spcPct val="90000"/>
              </a:lnSpc>
              <a:spcBef>
                <a:spcPts val="0"/>
              </a:spcBef>
              <a:spcAft>
                <a:spcPts val="600"/>
              </a:spcAft>
              <a:buClrTx/>
              <a:buSzTx/>
              <a:buFontTx/>
              <a:buNone/>
              <a:tabLst/>
              <a:defRPr/>
            </a:pPr>
            <a:r>
              <a:rPr lang="en-US" sz="1600" dirty="0">
                <a:solidFill>
                  <a:srgbClr val="232F3E"/>
                </a:solidFill>
              </a:rPr>
              <a:t>Since the launch in 2018, </a:t>
            </a:r>
            <a:br>
              <a:rPr lang="en-US" sz="1600" dirty="0">
                <a:solidFill>
                  <a:srgbClr val="232F3E"/>
                </a:solidFill>
              </a:rPr>
            </a:br>
            <a:r>
              <a:rPr lang="en-US" sz="1600" dirty="0">
                <a:solidFill>
                  <a:srgbClr val="232F3E"/>
                </a:solidFill>
              </a:rPr>
              <a:t>the Ryanair chatbot has handled almost 3 million conversations across English, Italian, French, Spanish, </a:t>
            </a:r>
            <a:br>
              <a:rPr lang="en-US" sz="1600" dirty="0">
                <a:solidFill>
                  <a:srgbClr val="232F3E"/>
                </a:solidFill>
              </a:rPr>
            </a:br>
            <a:r>
              <a:rPr lang="en-US" sz="1600" dirty="0">
                <a:solidFill>
                  <a:srgbClr val="232F3E"/>
                </a:solidFill>
              </a:rPr>
              <a:t>and German. </a:t>
            </a:r>
          </a:p>
          <a:p>
            <a:pPr marR="0" lvl="0" indent="0" defTabSz="609576" fontAlgn="auto">
              <a:lnSpc>
                <a:spcPct val="90000"/>
              </a:lnSpc>
              <a:spcBef>
                <a:spcPts val="0"/>
              </a:spcBef>
              <a:spcAft>
                <a:spcPts val="600"/>
              </a:spcAft>
              <a:buClrTx/>
              <a:buSzTx/>
              <a:buFontTx/>
              <a:buNone/>
              <a:tabLst/>
              <a:defRPr/>
            </a:pPr>
            <a:r>
              <a:rPr lang="en-US" sz="1600" dirty="0">
                <a:solidFill>
                  <a:srgbClr val="232F3E"/>
                </a:solidFill>
              </a:rPr>
              <a:t>We see the Ryanair </a:t>
            </a:r>
            <a:br>
              <a:rPr lang="en-US" sz="1600" dirty="0">
                <a:solidFill>
                  <a:srgbClr val="232F3E"/>
                </a:solidFill>
              </a:rPr>
            </a:br>
            <a:r>
              <a:rPr lang="en-US" sz="1600" dirty="0">
                <a:solidFill>
                  <a:srgbClr val="232F3E"/>
                </a:solidFill>
              </a:rPr>
              <a:t>chatbot as an extension of our customer care team which has played a key </a:t>
            </a:r>
            <a:br>
              <a:rPr lang="en-US" sz="1600" dirty="0">
                <a:solidFill>
                  <a:srgbClr val="232F3E"/>
                </a:solidFill>
              </a:rPr>
            </a:br>
            <a:r>
              <a:rPr lang="en-US" sz="1600" dirty="0">
                <a:solidFill>
                  <a:srgbClr val="232F3E"/>
                </a:solidFill>
              </a:rPr>
              <a:t>role in enhancing our customer’s experience.</a:t>
            </a:r>
          </a:p>
        </p:txBody>
      </p:sp>
      <p:grpSp>
        <p:nvGrpSpPr>
          <p:cNvPr id="10" name="Group 9">
            <a:extLst>
              <a:ext uri="{FF2B5EF4-FFF2-40B4-BE49-F238E27FC236}">
                <a16:creationId xmlns:a16="http://schemas.microsoft.com/office/drawing/2014/main" id="{9F94A88D-9402-C0C6-B5A3-D4C69CC5515D}"/>
              </a:ext>
            </a:extLst>
          </p:cNvPr>
          <p:cNvGrpSpPr/>
          <p:nvPr/>
        </p:nvGrpSpPr>
        <p:grpSpPr>
          <a:xfrm flipH="1">
            <a:off x="11039421" y="4454364"/>
            <a:ext cx="300229" cy="350837"/>
            <a:chOff x="7553852" y="2221320"/>
            <a:chExt cx="307184" cy="358964"/>
          </a:xfrm>
        </p:grpSpPr>
        <p:sp>
          <p:nvSpPr>
            <p:cNvPr id="11" name="Freeform 9">
              <a:extLst>
                <a:ext uri="{FF2B5EF4-FFF2-40B4-BE49-F238E27FC236}">
                  <a16:creationId xmlns:a16="http://schemas.microsoft.com/office/drawing/2014/main" id="{FFACC8C3-B730-E96E-1489-57B10E7DE4E0}"/>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DD75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9">
              <a:extLst>
                <a:ext uri="{FF2B5EF4-FFF2-40B4-BE49-F238E27FC236}">
                  <a16:creationId xmlns:a16="http://schemas.microsoft.com/office/drawing/2014/main" id="{1C147A82-A8B3-76DE-136B-EC78FDBF3A1E}"/>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CC60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510DA905-81C8-954C-2DB2-55E75A2EBD7D}"/>
              </a:ext>
            </a:extLst>
          </p:cNvPr>
          <p:cNvSpPr/>
          <p:nvPr/>
        </p:nvSpPr>
        <p:spPr>
          <a:xfrm>
            <a:off x="7822768" y="4964981"/>
            <a:ext cx="3222972" cy="1249060"/>
          </a:xfrm>
          <a:prstGeom prst="rect">
            <a:avLst/>
          </a:prstGeom>
        </p:spPr>
        <p:txBody>
          <a:bodyPr wrap="square" lIns="0" tIns="0" rIns="0" bIns="0">
            <a:spAutoFit/>
          </a:bodyPr>
          <a:lstStyle/>
          <a:p>
            <a:pPr marR="0" lvl="0" indent="0" algn="r" defTabSz="609576" fontAlgn="auto">
              <a:lnSpc>
                <a:spcPct val="100000"/>
              </a:lnSpc>
              <a:spcBef>
                <a:spcPts val="0"/>
              </a:spcBef>
              <a:spcAft>
                <a:spcPts val="0"/>
              </a:spcAft>
              <a:buClrTx/>
              <a:buSzTx/>
              <a:buFontTx/>
              <a:buNone/>
              <a:tabLst/>
              <a:defRPr/>
            </a:pPr>
            <a:r>
              <a:rPr lang="en-US" sz="1600" b="1" dirty="0">
                <a:solidFill>
                  <a:schemeClr val="tx2"/>
                </a:solidFill>
              </a:rPr>
              <a:t>Lee </a:t>
            </a:r>
            <a:r>
              <a:rPr lang="en-US" sz="1600" b="1" dirty="0" err="1">
                <a:solidFill>
                  <a:schemeClr val="tx2"/>
                </a:solidFill>
              </a:rPr>
              <a:t>Reddin</a:t>
            </a:r>
            <a:endParaRPr lang="en-US" sz="1600" b="1" dirty="0">
              <a:solidFill>
                <a:schemeClr val="tx2"/>
              </a:solidFill>
            </a:endParaRPr>
          </a:p>
          <a:p>
            <a:pPr marR="0" lvl="0" indent="0" algn="r" defTabSz="609576" fontAlgn="auto">
              <a:lnSpc>
                <a:spcPct val="100000"/>
              </a:lnSpc>
              <a:spcBef>
                <a:spcPts val="0"/>
              </a:spcBef>
              <a:spcAft>
                <a:spcPts val="0"/>
              </a:spcAft>
              <a:buClrTx/>
              <a:buSzTx/>
              <a:buFontTx/>
              <a:buNone/>
              <a:tabLst/>
              <a:defRPr/>
            </a:pPr>
            <a:r>
              <a:rPr lang="en-US" sz="1400" dirty="0">
                <a:solidFill>
                  <a:srgbClr val="232F3E"/>
                </a:solidFill>
              </a:rPr>
              <a:t>Head of Service Design</a:t>
            </a:r>
          </a:p>
          <a:p>
            <a:pPr marR="0" lvl="0" indent="0" algn="r" defTabSz="609576" fontAlgn="auto">
              <a:lnSpc>
                <a:spcPct val="100000"/>
              </a:lnSpc>
              <a:spcBef>
                <a:spcPts val="300"/>
              </a:spcBef>
              <a:spcAft>
                <a:spcPts val="0"/>
              </a:spcAft>
              <a:buClrTx/>
              <a:buSzTx/>
              <a:buFontTx/>
              <a:buNone/>
              <a:tabLst/>
              <a:defRPr/>
            </a:pPr>
            <a:r>
              <a:rPr lang="en-US" sz="1400" dirty="0">
                <a:solidFill>
                  <a:srgbClr val="232F3E"/>
                </a:solidFill>
              </a:rPr>
              <a:t>Ryanair</a:t>
            </a:r>
          </a:p>
          <a:p>
            <a:pPr marR="0" lvl="0" indent="0" algn="r" defTabSz="609576" fontAlgn="auto">
              <a:lnSpc>
                <a:spcPct val="100000"/>
              </a:lnSpc>
              <a:spcBef>
                <a:spcPts val="800"/>
              </a:spcBef>
              <a:spcAft>
                <a:spcPts val="0"/>
              </a:spcAft>
              <a:buClrTx/>
              <a:buSzTx/>
              <a:buFontTx/>
              <a:buNone/>
              <a:tabLst/>
              <a:defRPr/>
            </a:pPr>
            <a:r>
              <a:rPr lang="en-US" sz="1400" b="1" dirty="0">
                <a:solidFill>
                  <a:srgbClr val="232F3E"/>
                </a:solidFill>
              </a:rPr>
              <a:t> MORE INFO: </a:t>
            </a:r>
            <a:r>
              <a:rPr lang="en-US" sz="1400" b="1" dirty="0">
                <a:solidFill>
                  <a:srgbClr val="232F3E"/>
                </a:solidFill>
                <a:hlinkClick r:id="rId3">
                  <a:extLst>
                    <a:ext uri="{A12FA001-AC4F-418D-AE19-62706E023703}">
                      <ahyp:hlinkClr xmlns:ahyp="http://schemas.microsoft.com/office/drawing/2018/hyperlinkcolor" val="tx"/>
                    </a:ext>
                  </a:extLst>
                </a:hlinkClick>
              </a:rPr>
              <a:t>CASE STUDY</a:t>
            </a:r>
            <a:r>
              <a:rPr lang="en-US" sz="1400" b="1" dirty="0">
                <a:solidFill>
                  <a:srgbClr val="232F3E"/>
                </a:solidFill>
              </a:rPr>
              <a:t> | </a:t>
            </a:r>
            <a:r>
              <a:rPr lang="en-US" sz="1400" b="1" dirty="0">
                <a:solidFill>
                  <a:srgbClr val="232F3E"/>
                </a:solidFill>
                <a:hlinkClick r:id="rId4">
                  <a:extLst>
                    <a:ext uri="{A12FA001-AC4F-418D-AE19-62706E023703}">
                      <ahyp:hlinkClr xmlns:ahyp="http://schemas.microsoft.com/office/drawing/2018/hyperlinkcolor" val="tx"/>
                    </a:ext>
                  </a:extLst>
                </a:hlinkClick>
              </a:rPr>
              <a:t>VIDEO</a:t>
            </a:r>
            <a:endParaRPr lang="en-US" sz="1400" b="1" dirty="0">
              <a:solidFill>
                <a:srgbClr val="232F3E"/>
              </a:solidFill>
            </a:endParaRPr>
          </a:p>
          <a:p>
            <a:pPr algn="r" defTabSz="609576"/>
            <a:endParaRPr lang="en-US" sz="1400" dirty="0">
              <a:solidFill>
                <a:srgbClr val="232F3E"/>
              </a:solidFill>
            </a:endParaRPr>
          </a:p>
        </p:txBody>
      </p:sp>
      <p:sp>
        <p:nvSpPr>
          <p:cNvPr id="14" name="Rectangle 13">
            <a:extLst>
              <a:ext uri="{FF2B5EF4-FFF2-40B4-BE49-F238E27FC236}">
                <a16:creationId xmlns:a16="http://schemas.microsoft.com/office/drawing/2014/main" id="{8425A8E5-BDAD-5EE7-B8A8-404A88A244DB}"/>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5" name="Straight Connector 14">
            <a:extLst>
              <a:ext uri="{FF2B5EF4-FFF2-40B4-BE49-F238E27FC236}">
                <a16:creationId xmlns:a16="http://schemas.microsoft.com/office/drawing/2014/main" id="{BC31858F-839E-8BF9-BDC2-65B92E27DDBE}"/>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6" name="Rectangle 15">
            <a:extLst>
              <a:ext uri="{FF2B5EF4-FFF2-40B4-BE49-F238E27FC236}">
                <a16:creationId xmlns:a16="http://schemas.microsoft.com/office/drawing/2014/main" id="{B1010A22-9D4A-C745-DB73-574AE753C559}"/>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D3243288-70B3-9A1F-E0BE-740A45FA4747}"/>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0" name="Rectangle 19">
            <a:extLst>
              <a:ext uri="{FF2B5EF4-FFF2-40B4-BE49-F238E27FC236}">
                <a16:creationId xmlns:a16="http://schemas.microsoft.com/office/drawing/2014/main" id="{6C961A74-0DDA-1868-6054-3C1D3200E0CD}"/>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1" name="Straight Connector 20">
            <a:extLst>
              <a:ext uri="{FF2B5EF4-FFF2-40B4-BE49-F238E27FC236}">
                <a16:creationId xmlns:a16="http://schemas.microsoft.com/office/drawing/2014/main" id="{9383D8FC-958F-6289-5AC5-2F8BA7526B95}"/>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2" name="TextBox 21">
            <a:extLst>
              <a:ext uri="{FF2B5EF4-FFF2-40B4-BE49-F238E27FC236}">
                <a16:creationId xmlns:a16="http://schemas.microsoft.com/office/drawing/2014/main" id="{5D0111BF-B8E2-EE33-F659-FB1662C3BEED}"/>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3" name="TextBox 22">
            <a:extLst>
              <a:ext uri="{FF2B5EF4-FFF2-40B4-BE49-F238E27FC236}">
                <a16:creationId xmlns:a16="http://schemas.microsoft.com/office/drawing/2014/main" id="{48CFFB72-DDDE-F4D4-469E-978A0A3D9114}"/>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4" name="TextBox 23">
            <a:extLst>
              <a:ext uri="{FF2B5EF4-FFF2-40B4-BE49-F238E27FC236}">
                <a16:creationId xmlns:a16="http://schemas.microsoft.com/office/drawing/2014/main" id="{BC56E61F-2110-0B32-513A-4D567ECC1C84}"/>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25" name="TextBox 24">
            <a:extLst>
              <a:ext uri="{FF2B5EF4-FFF2-40B4-BE49-F238E27FC236}">
                <a16:creationId xmlns:a16="http://schemas.microsoft.com/office/drawing/2014/main" id="{7711D5B8-A46D-3A3E-E655-16A1E426CCBD}"/>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600" dirty="0"/>
              <a:t>Ryanair wanted to offer 24/7 access to customer support</a:t>
            </a:r>
          </a:p>
        </p:txBody>
      </p:sp>
      <p:sp>
        <p:nvSpPr>
          <p:cNvPr id="39" name="TextBox 38">
            <a:extLst>
              <a:ext uri="{FF2B5EF4-FFF2-40B4-BE49-F238E27FC236}">
                <a16:creationId xmlns:a16="http://schemas.microsoft.com/office/drawing/2014/main" id="{BB605CCF-533F-A8D1-65F0-0672059F237F}"/>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2"/>
              </a:buClr>
            </a:pPr>
            <a:r>
              <a:rPr lang="en-US" dirty="0"/>
              <a:t>A multi-lingual, multi-channel Chatbot platform that leverages Amazon Lex and Amazon SageMaker to optimize responses to customer enquiries. It also uses Amazon Comprehend to provide sentiment analysis, while Amazon Translate is used to localize the input language for processing</a:t>
            </a:r>
          </a:p>
        </p:txBody>
      </p:sp>
      <p:sp>
        <p:nvSpPr>
          <p:cNvPr id="40" name="TextBox 39">
            <a:extLst>
              <a:ext uri="{FF2B5EF4-FFF2-40B4-BE49-F238E27FC236}">
                <a16:creationId xmlns:a16="http://schemas.microsoft.com/office/drawing/2014/main" id="{0330C0E9-3121-CFF1-CC00-198FB71D7AA5}"/>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1"/>
              </a:buClr>
            </a:pPr>
            <a:r>
              <a:rPr lang="en-US" dirty="0"/>
              <a:t>Since the launch in 2018, the Ryanair chatbot has handled almost 3 million conversations</a:t>
            </a:r>
          </a:p>
          <a:p>
            <a:pPr>
              <a:spcBef>
                <a:spcPts val="384"/>
              </a:spcBef>
              <a:buClr>
                <a:schemeClr val="accent1"/>
              </a:buClr>
            </a:pPr>
            <a:r>
              <a:rPr lang="en-US" dirty="0"/>
              <a:t>Supports English, Italian, French, Spanish, and German</a:t>
            </a:r>
          </a:p>
          <a:p>
            <a:pPr>
              <a:spcBef>
                <a:spcPts val="384"/>
              </a:spcBef>
              <a:buClr>
                <a:schemeClr val="accent1"/>
              </a:buClr>
            </a:pPr>
            <a:r>
              <a:rPr lang="en-US" dirty="0"/>
              <a:t>True extension of the customer service team</a:t>
            </a:r>
          </a:p>
        </p:txBody>
      </p:sp>
      <p:pic>
        <p:nvPicPr>
          <p:cNvPr id="42" name="Picture 41">
            <a:extLst>
              <a:ext uri="{FF2B5EF4-FFF2-40B4-BE49-F238E27FC236}">
                <a16:creationId xmlns:a16="http://schemas.microsoft.com/office/drawing/2014/main" id="{608BA1F5-224C-E815-9F58-FDC24DB2B89A}"/>
              </a:ext>
            </a:extLst>
          </p:cNvPr>
          <p:cNvPicPr>
            <a:picLocks noChangeAspect="1"/>
          </p:cNvPicPr>
          <p:nvPr/>
        </p:nvPicPr>
        <p:blipFill>
          <a:blip r:embed="rId5"/>
          <a:stretch>
            <a:fillRect/>
          </a:stretch>
        </p:blipFill>
        <p:spPr>
          <a:xfrm>
            <a:off x="8105796" y="1026907"/>
            <a:ext cx="3056123" cy="558371"/>
          </a:xfrm>
          <a:prstGeom prst="rect">
            <a:avLst/>
          </a:prstGeom>
        </p:spPr>
      </p:pic>
    </p:spTree>
    <p:extLst>
      <p:ext uri="{BB962C8B-B14F-4D97-AF65-F5344CB8AC3E}">
        <p14:creationId xmlns:p14="http://schemas.microsoft.com/office/powerpoint/2010/main" val="58035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2826054E-8A91-8B00-7BE6-2C518CAA0AFF}"/>
              </a:ext>
            </a:extLst>
          </p:cNvPr>
          <p:cNvSpPr txBox="1"/>
          <p:nvPr/>
        </p:nvSpPr>
        <p:spPr>
          <a:xfrm>
            <a:off x="609599" y="222250"/>
            <a:ext cx="10972801" cy="246221"/>
          </a:xfrm>
          <a:prstGeom prst="rect">
            <a:avLst/>
          </a:prstGeom>
          <a:noFill/>
        </p:spPr>
        <p:txBody>
          <a:bodyPr wrap="square" lIns="0" rIns="0" rtlCol="0">
            <a:spAutoFit/>
          </a:bodyPr>
          <a:lstStyle/>
          <a:p>
            <a:pPr algn="l"/>
            <a:r>
              <a:rPr lang="en-US" sz="1000" dirty="0"/>
              <a:t>PUBLIC SECTOR  |  CONVERSATIONAL AI</a:t>
            </a:r>
          </a:p>
        </p:txBody>
      </p:sp>
      <p:grpSp>
        <p:nvGrpSpPr>
          <p:cNvPr id="2" name="Group 1">
            <a:extLst>
              <a:ext uri="{FF2B5EF4-FFF2-40B4-BE49-F238E27FC236}">
                <a16:creationId xmlns:a16="http://schemas.microsoft.com/office/drawing/2014/main" id="{DABE78AA-1C89-9D79-DC73-74ABC45163AF}"/>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6690753B-5A72-0BC3-D23A-39AF3AA90399}"/>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D134BCA7-752C-77BA-03DA-2F554289BD9B}"/>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C4BBBDDD-9356-D61B-BDB6-2F32A8BD5B97}"/>
              </a:ext>
            </a:extLst>
          </p:cNvPr>
          <p:cNvGrpSpPr/>
          <p:nvPr/>
        </p:nvGrpSpPr>
        <p:grpSpPr>
          <a:xfrm>
            <a:off x="7927197" y="1803677"/>
            <a:ext cx="300229" cy="350837"/>
            <a:chOff x="7553852" y="2221320"/>
            <a:chExt cx="307184" cy="358964"/>
          </a:xfrm>
        </p:grpSpPr>
        <p:sp>
          <p:nvSpPr>
            <p:cNvPr id="6" name="Freeform 9">
              <a:extLst>
                <a:ext uri="{FF2B5EF4-FFF2-40B4-BE49-F238E27FC236}">
                  <a16:creationId xmlns:a16="http://schemas.microsoft.com/office/drawing/2014/main" id="{7DDF22C3-64E9-E3E3-98AA-F7B73EE59AC3}"/>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C6DD8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E638878E-BC70-145D-DEF0-F8D85C0A814B}"/>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DEF5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DBFBCD90-DBF9-5B5E-6815-D170B703AB92}"/>
              </a:ext>
            </a:extLst>
          </p:cNvPr>
          <p:cNvSpPr/>
          <p:nvPr/>
        </p:nvSpPr>
        <p:spPr>
          <a:xfrm>
            <a:off x="8211100" y="1961317"/>
            <a:ext cx="2828322" cy="1467683"/>
          </a:xfrm>
          <a:prstGeom prst="rect">
            <a:avLst/>
          </a:prstGeom>
          <a:ln>
            <a:noFill/>
          </a:ln>
        </p:spPr>
        <p:txBody>
          <a:bodyPr wrap="square" lIns="91440" tIns="0" rIns="0" bIns="0">
            <a:noAutofit/>
          </a:bodyPr>
          <a:lstStyle/>
          <a:p>
            <a:pPr defTabSz="609576">
              <a:lnSpc>
                <a:spcPct val="90000"/>
              </a:lnSpc>
              <a:spcAft>
                <a:spcPts val="600"/>
              </a:spcAft>
              <a:defRPr/>
            </a:pPr>
            <a:r>
              <a:rPr lang="en-US" sz="1600" dirty="0" err="1">
                <a:solidFill>
                  <a:srgbClr val="232F3E"/>
                </a:solidFill>
              </a:rPr>
              <a:t>ROYBI</a:t>
            </a:r>
            <a:r>
              <a:rPr lang="en-US" sz="1600" dirty="0">
                <a:solidFill>
                  <a:srgbClr val="232F3E"/>
                </a:solidFill>
              </a:rPr>
              <a:t> Robot is a very complicated product. </a:t>
            </a:r>
            <a:br>
              <a:rPr lang="en-US" sz="1600" dirty="0">
                <a:solidFill>
                  <a:srgbClr val="232F3E"/>
                </a:solidFill>
              </a:rPr>
            </a:br>
            <a:r>
              <a:rPr lang="en-US" sz="1600" dirty="0">
                <a:solidFill>
                  <a:srgbClr val="232F3E"/>
                </a:solidFill>
              </a:rPr>
              <a:t>But with AWS technology solutions, services, and support, we were able </a:t>
            </a:r>
            <a:br>
              <a:rPr lang="en-US" sz="1600" dirty="0">
                <a:solidFill>
                  <a:srgbClr val="232F3E"/>
                </a:solidFill>
              </a:rPr>
            </a:br>
            <a:r>
              <a:rPr lang="en-US" sz="1600" dirty="0">
                <a:solidFill>
                  <a:srgbClr val="232F3E"/>
                </a:solidFill>
              </a:rPr>
              <a:t>to get to market fast.</a:t>
            </a:r>
          </a:p>
        </p:txBody>
      </p:sp>
      <p:grpSp>
        <p:nvGrpSpPr>
          <p:cNvPr id="9" name="Group 8">
            <a:extLst>
              <a:ext uri="{FF2B5EF4-FFF2-40B4-BE49-F238E27FC236}">
                <a16:creationId xmlns:a16="http://schemas.microsoft.com/office/drawing/2014/main" id="{A02AE83D-866B-AD89-F35D-D4FEB2CCD3EC}"/>
              </a:ext>
            </a:extLst>
          </p:cNvPr>
          <p:cNvGrpSpPr/>
          <p:nvPr/>
        </p:nvGrpSpPr>
        <p:grpSpPr>
          <a:xfrm flipH="1">
            <a:off x="11039421" y="3108079"/>
            <a:ext cx="300229" cy="350837"/>
            <a:chOff x="7553852" y="2221320"/>
            <a:chExt cx="307184" cy="358964"/>
          </a:xfrm>
        </p:grpSpPr>
        <p:sp>
          <p:nvSpPr>
            <p:cNvPr id="10" name="Freeform 9">
              <a:extLst>
                <a:ext uri="{FF2B5EF4-FFF2-40B4-BE49-F238E27FC236}">
                  <a16:creationId xmlns:a16="http://schemas.microsoft.com/office/drawing/2014/main" id="{FA257C43-36D6-8E23-9CCF-122C961E5C5A}"/>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C6DD8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63D05C1C-D240-158F-58D3-62A364286642}"/>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DEF5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9DB7D55E-408A-C7BC-034D-3CDA6E82E747}"/>
              </a:ext>
            </a:extLst>
          </p:cNvPr>
          <p:cNvSpPr/>
          <p:nvPr/>
        </p:nvSpPr>
        <p:spPr>
          <a:xfrm>
            <a:off x="7948924" y="3618696"/>
            <a:ext cx="3096816" cy="1249060"/>
          </a:xfrm>
          <a:prstGeom prst="rect">
            <a:avLst/>
          </a:prstGeom>
        </p:spPr>
        <p:txBody>
          <a:bodyPr wrap="square" lIns="0" tIns="0" rIns="0" bIns="0">
            <a:spAutoFit/>
          </a:bodyPr>
          <a:lstStyle/>
          <a:p>
            <a:pPr algn="r" defTabSz="609576">
              <a:defRPr/>
            </a:pPr>
            <a:r>
              <a:rPr lang="en-US" sz="1600" b="1" dirty="0">
                <a:solidFill>
                  <a:schemeClr val="tx2"/>
                </a:solidFill>
              </a:rPr>
              <a:t>Elnaz </a:t>
            </a:r>
            <a:r>
              <a:rPr lang="en-US" sz="1600" b="1" dirty="0" err="1">
                <a:solidFill>
                  <a:schemeClr val="tx2"/>
                </a:solidFill>
              </a:rPr>
              <a:t>Sarraf</a:t>
            </a:r>
            <a:endParaRPr lang="en-US" sz="1600" b="1" dirty="0">
              <a:solidFill>
                <a:schemeClr val="tx2"/>
              </a:solidFill>
            </a:endParaRPr>
          </a:p>
          <a:p>
            <a:pPr algn="r" defTabSz="609576">
              <a:defRPr/>
            </a:pPr>
            <a:r>
              <a:rPr lang="en-US" sz="1400" dirty="0">
                <a:solidFill>
                  <a:srgbClr val="232F3E"/>
                </a:solidFill>
              </a:rPr>
              <a:t>Founder and Chief Executive Officer</a:t>
            </a:r>
          </a:p>
          <a:p>
            <a:pPr algn="r" defTabSz="609576">
              <a:spcBef>
                <a:spcPts val="300"/>
              </a:spcBef>
              <a:defRPr/>
            </a:pPr>
            <a:r>
              <a:rPr lang="en-US" sz="1400" dirty="0" err="1">
                <a:solidFill>
                  <a:srgbClr val="232F3E"/>
                </a:solidFill>
              </a:rPr>
              <a:t>ROYBI</a:t>
            </a:r>
            <a:endParaRPr lang="en-US" sz="1400" dirty="0">
              <a:solidFill>
                <a:srgbClr val="232F3E"/>
              </a:solidFill>
            </a:endParaRPr>
          </a:p>
          <a:p>
            <a:pPr algn="r" defTabSz="609576">
              <a:spcBef>
                <a:spcPts val="800"/>
              </a:spcBef>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CASE STUDY</a:t>
            </a:r>
            <a:r>
              <a:rPr lang="en-US" sz="1400" b="1" dirty="0">
                <a:solidFill>
                  <a:srgbClr val="232F3E"/>
                </a:solidFill>
              </a:rPr>
              <a:t> | </a:t>
            </a:r>
            <a:r>
              <a:rPr lang="en-US" sz="1400" b="1" dirty="0">
                <a:solidFill>
                  <a:srgbClr val="232F3E"/>
                </a:solidFill>
                <a:hlinkClick r:id="rId4">
                  <a:extLst>
                    <a:ext uri="{A12FA001-AC4F-418D-AE19-62706E023703}">
                      <ahyp:hlinkClr xmlns:ahyp="http://schemas.microsoft.com/office/drawing/2018/hyperlinkcolor" val="tx"/>
                    </a:ext>
                  </a:extLst>
                </a:hlinkClick>
              </a:rPr>
              <a:t>BLOG</a:t>
            </a:r>
            <a:endParaRPr lang="en-US" sz="1400" b="1" dirty="0">
              <a:solidFill>
                <a:srgbClr val="232F3E"/>
              </a:solidFill>
            </a:endParaRPr>
          </a:p>
          <a:p>
            <a:pPr algn="r" defTabSz="609576"/>
            <a:endParaRPr lang="en-US" sz="1400" dirty="0">
              <a:solidFill>
                <a:srgbClr val="232F3E"/>
              </a:solidFill>
            </a:endParaRPr>
          </a:p>
        </p:txBody>
      </p:sp>
      <p:sp>
        <p:nvSpPr>
          <p:cNvPr id="13" name="Rectangle 12">
            <a:extLst>
              <a:ext uri="{FF2B5EF4-FFF2-40B4-BE49-F238E27FC236}">
                <a16:creationId xmlns:a16="http://schemas.microsoft.com/office/drawing/2014/main" id="{A8603FE0-8452-77E6-40D3-4D39ACA69765}"/>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454F505D-1309-70F5-3353-D92ADE790D5A}"/>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5" name="Rectangle 14">
            <a:extLst>
              <a:ext uri="{FF2B5EF4-FFF2-40B4-BE49-F238E27FC236}">
                <a16:creationId xmlns:a16="http://schemas.microsoft.com/office/drawing/2014/main" id="{3CC057F3-4AA1-E44C-8F46-367AAA1309F7}"/>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6" name="Straight Connector 15">
            <a:extLst>
              <a:ext uri="{FF2B5EF4-FFF2-40B4-BE49-F238E27FC236}">
                <a16:creationId xmlns:a16="http://schemas.microsoft.com/office/drawing/2014/main" id="{4AC526B7-3233-6D5D-B33A-406B8A88E0C2}"/>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19" name="Rectangle 18">
            <a:extLst>
              <a:ext uri="{FF2B5EF4-FFF2-40B4-BE49-F238E27FC236}">
                <a16:creationId xmlns:a16="http://schemas.microsoft.com/office/drawing/2014/main" id="{619DB46C-C9A4-388D-7FB3-92253B3D9705}"/>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0" name="Straight Connector 19">
            <a:extLst>
              <a:ext uri="{FF2B5EF4-FFF2-40B4-BE49-F238E27FC236}">
                <a16:creationId xmlns:a16="http://schemas.microsoft.com/office/drawing/2014/main" id="{99E7CC09-2E50-2F0D-7D12-173EE759A2FF}"/>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1" name="TextBox 20">
            <a:extLst>
              <a:ext uri="{FF2B5EF4-FFF2-40B4-BE49-F238E27FC236}">
                <a16:creationId xmlns:a16="http://schemas.microsoft.com/office/drawing/2014/main" id="{CA33B6AE-8B1F-54F7-AF7C-CCBF9980B50D}"/>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3" name="TextBox 22">
            <a:extLst>
              <a:ext uri="{FF2B5EF4-FFF2-40B4-BE49-F238E27FC236}">
                <a16:creationId xmlns:a16="http://schemas.microsoft.com/office/drawing/2014/main" id="{CEF969E1-FF03-F460-09ED-6C4E2995C2E9}"/>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4" name="TextBox 23">
            <a:extLst>
              <a:ext uri="{FF2B5EF4-FFF2-40B4-BE49-F238E27FC236}">
                <a16:creationId xmlns:a16="http://schemas.microsoft.com/office/drawing/2014/main" id="{73A61924-4293-18C4-05C5-02E8F56CB3ED}"/>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25" name="TextBox 24">
            <a:extLst>
              <a:ext uri="{FF2B5EF4-FFF2-40B4-BE49-F238E27FC236}">
                <a16:creationId xmlns:a16="http://schemas.microsoft.com/office/drawing/2014/main" id="{B6A4276D-3C43-1921-D041-CDAD0269611E}"/>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600" dirty="0"/>
              <a:t>Wanted to develop an interactive robot to communicate </a:t>
            </a:r>
            <a:br>
              <a:rPr lang="en-US" sz="1600" dirty="0"/>
            </a:br>
            <a:r>
              <a:rPr lang="en-US" sz="1600" dirty="0"/>
              <a:t>with children to provide engaging learning experience for </a:t>
            </a:r>
            <a:br>
              <a:rPr lang="en-US" sz="1600" dirty="0"/>
            </a:br>
            <a:r>
              <a:rPr lang="en-US" sz="1600" dirty="0"/>
              <a:t>early-childhood children</a:t>
            </a:r>
          </a:p>
          <a:p>
            <a:pPr>
              <a:lnSpc>
                <a:spcPct val="90000"/>
              </a:lnSpc>
              <a:spcBef>
                <a:spcPts val="384"/>
              </a:spcBef>
              <a:spcAft>
                <a:spcPts val="600"/>
              </a:spcAft>
              <a:buClr>
                <a:schemeClr val="accent4"/>
              </a:buClr>
            </a:pPr>
            <a:r>
              <a:rPr lang="en-US" sz="1600" dirty="0"/>
              <a:t>Needed technology to enable natural-language voice </a:t>
            </a:r>
            <a:br>
              <a:rPr lang="en-US" sz="1600" dirty="0"/>
            </a:br>
            <a:r>
              <a:rPr lang="en-US" sz="1600" dirty="0"/>
              <a:t>capabilities for the robot</a:t>
            </a:r>
          </a:p>
        </p:txBody>
      </p:sp>
      <p:sp>
        <p:nvSpPr>
          <p:cNvPr id="38" name="TextBox 37">
            <a:extLst>
              <a:ext uri="{FF2B5EF4-FFF2-40B4-BE49-F238E27FC236}">
                <a16:creationId xmlns:a16="http://schemas.microsoft.com/office/drawing/2014/main" id="{592593E9-9C8C-D07D-0BDB-AF8B99C61FA4}"/>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2"/>
              </a:buClr>
            </a:pPr>
            <a:r>
              <a:rPr lang="en-US" dirty="0"/>
              <a:t>Used facial analysis and facial search capabilities from </a:t>
            </a:r>
            <a:br>
              <a:rPr lang="en-US" dirty="0"/>
            </a:br>
            <a:r>
              <a:rPr lang="en-US" dirty="0"/>
              <a:t>Amazon Rekognition to initiate conversation with users</a:t>
            </a:r>
          </a:p>
          <a:p>
            <a:pPr>
              <a:spcBef>
                <a:spcPts val="384"/>
              </a:spcBef>
              <a:buClr>
                <a:schemeClr val="accent2"/>
              </a:buClr>
            </a:pPr>
            <a:r>
              <a:rPr lang="en-US" dirty="0"/>
              <a:t>Leverages Amazon Lex to power the conversational interface </a:t>
            </a:r>
            <a:br>
              <a:rPr lang="en-US" dirty="0"/>
            </a:br>
            <a:r>
              <a:rPr lang="en-US" dirty="0"/>
              <a:t>for the robot and Amazon Polly to generate a natural-sounding human voice</a:t>
            </a:r>
          </a:p>
        </p:txBody>
      </p:sp>
      <p:sp>
        <p:nvSpPr>
          <p:cNvPr id="39" name="TextBox 38">
            <a:extLst>
              <a:ext uri="{FF2B5EF4-FFF2-40B4-BE49-F238E27FC236}">
                <a16:creationId xmlns:a16="http://schemas.microsoft.com/office/drawing/2014/main" id="{C56F52D9-EE30-7FDA-05E5-68578811FCD5}"/>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1"/>
              </a:buClr>
            </a:pPr>
            <a:r>
              <a:rPr lang="en-US" dirty="0"/>
              <a:t>Helped develop a friendly, interacting, and educational robot </a:t>
            </a:r>
            <a:br>
              <a:rPr lang="en-US" dirty="0"/>
            </a:br>
            <a:r>
              <a:rPr lang="en-US" dirty="0"/>
              <a:t>for young students</a:t>
            </a:r>
          </a:p>
          <a:p>
            <a:pPr>
              <a:spcBef>
                <a:spcPts val="384"/>
              </a:spcBef>
              <a:buClr>
                <a:schemeClr val="accent1"/>
              </a:buClr>
            </a:pPr>
            <a:r>
              <a:rPr lang="en-US" dirty="0"/>
              <a:t>Sped the robot to market 5 months earlier than expected</a:t>
            </a:r>
          </a:p>
        </p:txBody>
      </p:sp>
      <p:pic>
        <p:nvPicPr>
          <p:cNvPr id="49" name="Content Placeholder 3" descr="Logo&#10;&#10;Description automatically generated">
            <a:extLst>
              <a:ext uri="{FF2B5EF4-FFF2-40B4-BE49-F238E27FC236}">
                <a16:creationId xmlns:a16="http://schemas.microsoft.com/office/drawing/2014/main" id="{44E6F5A9-54D9-4B36-9E8E-4EDD9A6663DC}"/>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8297937" y="772818"/>
            <a:ext cx="2671841" cy="999475"/>
          </a:xfrm>
          <a:prstGeom prst="rect">
            <a:avLst/>
          </a:prstGeom>
        </p:spPr>
      </p:pic>
    </p:spTree>
    <p:extLst>
      <p:ext uri="{BB962C8B-B14F-4D97-AF65-F5344CB8AC3E}">
        <p14:creationId xmlns:p14="http://schemas.microsoft.com/office/powerpoint/2010/main" val="139451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a:xfrm>
            <a:off x="609600" y="378869"/>
            <a:ext cx="10972800" cy="535531"/>
          </a:xfrm>
        </p:spPr>
        <p:txBody>
          <a:bodyPr/>
          <a:lstStyle/>
          <a:p>
            <a:r>
              <a:rPr lang="en-US" dirty="0"/>
              <a:t>Intelligent document processing</a:t>
            </a:r>
          </a:p>
        </p:txBody>
      </p:sp>
      <p:sp>
        <p:nvSpPr>
          <p:cNvPr id="13" name="Text Placeholder 12">
            <a:extLst>
              <a:ext uri="{FF2B5EF4-FFF2-40B4-BE49-F238E27FC236}">
                <a16:creationId xmlns:a16="http://schemas.microsoft.com/office/drawing/2014/main" id="{1FD4260D-4083-E702-D34C-FBCB4A5CB108}"/>
              </a:ext>
            </a:extLst>
          </p:cNvPr>
          <p:cNvSpPr>
            <a:spLocks noGrp="1"/>
          </p:cNvSpPr>
          <p:nvPr>
            <p:ph type="body" sz="quarter" idx="10"/>
          </p:nvPr>
        </p:nvSpPr>
        <p:spPr/>
        <p:txBody>
          <a:bodyPr/>
          <a:lstStyle/>
          <a:p>
            <a:r>
              <a:rPr lang="en-US" dirty="0"/>
              <a:t>Make faster decisions by automatically extracting and analyzing data from documents</a:t>
            </a:r>
          </a:p>
        </p:txBody>
      </p:sp>
      <p:sp>
        <p:nvSpPr>
          <p:cNvPr id="14" name="Rectangle 13">
            <a:extLst>
              <a:ext uri="{FF2B5EF4-FFF2-40B4-BE49-F238E27FC236}">
                <a16:creationId xmlns:a16="http://schemas.microsoft.com/office/drawing/2014/main" id="{40BEAFE5-F6AF-F300-84D8-94F1C0F1B08F}"/>
              </a:ext>
            </a:extLst>
          </p:cNvPr>
          <p:cNvSpPr/>
          <p:nvPr/>
        </p:nvSpPr>
        <p:spPr>
          <a:xfrm>
            <a:off x="609599" y="3839449"/>
            <a:ext cx="638490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Customer references</a:t>
            </a:r>
          </a:p>
        </p:txBody>
      </p:sp>
      <p:sp>
        <p:nvSpPr>
          <p:cNvPr id="15" name="Rectangle 14">
            <a:extLst>
              <a:ext uri="{FF2B5EF4-FFF2-40B4-BE49-F238E27FC236}">
                <a16:creationId xmlns:a16="http://schemas.microsoft.com/office/drawing/2014/main" id="{04F46289-5DD1-6D9A-9798-668EDDBBF529}"/>
              </a:ext>
            </a:extLst>
          </p:cNvPr>
          <p:cNvSpPr/>
          <p:nvPr/>
        </p:nvSpPr>
        <p:spPr>
          <a:xfrm>
            <a:off x="60754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Use case categories</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sz="2000" dirty="0">
                <a:solidFill>
                  <a:schemeClr val="tx2"/>
                </a:solidFill>
              </a:rPr>
              <a:t>Insurance forms text extraction</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sz="2000" dirty="0">
                <a:solidFill>
                  <a:schemeClr val="tx2"/>
                </a:solidFill>
              </a:rPr>
              <a:t>Mortgage applications data extraction</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sz="2000" dirty="0">
                <a:solidFill>
                  <a:schemeClr val="tx2"/>
                </a:solidFill>
              </a:rPr>
              <a:t>Medical forms processing</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sz="2000" dirty="0">
                <a:solidFill>
                  <a:schemeClr val="tx2"/>
                </a:solidFill>
              </a:rPr>
              <a:t>Financial </a:t>
            </a:r>
          </a:p>
        </p:txBody>
      </p:sp>
      <p:sp>
        <p:nvSpPr>
          <p:cNvPr id="16" name="Rectangle 15">
            <a:extLst>
              <a:ext uri="{FF2B5EF4-FFF2-40B4-BE49-F238E27FC236}">
                <a16:creationId xmlns:a16="http://schemas.microsoft.com/office/drawing/2014/main" id="{84E710D5-B428-D9D3-4DF4-920A1636783F}"/>
              </a:ext>
            </a:extLst>
          </p:cNvPr>
          <p:cNvSpPr/>
          <p:nvPr/>
        </p:nvSpPr>
        <p:spPr>
          <a:xfrm>
            <a:off x="6292286" y="1362076"/>
            <a:ext cx="5287842"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Benefits</a:t>
            </a:r>
          </a:p>
          <a:p>
            <a:pPr marL="228600" indent="-228600" defTabSz="609576">
              <a:lnSpc>
                <a:spcPct val="90000"/>
              </a:lnSpc>
              <a:spcBef>
                <a:spcPts val="800"/>
              </a:spcBef>
              <a:buFont typeface="Arial" panose="020B0604020202020204" pitchFamily="34" charset="0"/>
              <a:buChar char="•"/>
              <a:defRPr/>
            </a:pPr>
            <a:r>
              <a:rPr lang="en-US" sz="2000" dirty="0">
                <a:solidFill>
                  <a:schemeClr val="tx2"/>
                </a:solidFill>
              </a:rPr>
              <a:t>Higher accuracy of data</a:t>
            </a:r>
          </a:p>
          <a:p>
            <a:pPr marL="228600" indent="-228600" defTabSz="609576">
              <a:lnSpc>
                <a:spcPct val="90000"/>
              </a:lnSpc>
              <a:spcBef>
                <a:spcPts val="800"/>
              </a:spcBef>
              <a:buFont typeface="Arial" panose="020B0604020202020204" pitchFamily="34" charset="0"/>
              <a:buChar char="•"/>
              <a:defRPr/>
            </a:pPr>
            <a:r>
              <a:rPr lang="en-US" sz="2000" dirty="0">
                <a:solidFill>
                  <a:schemeClr val="tx2"/>
                </a:solidFill>
              </a:rPr>
              <a:t>Faster data processing</a:t>
            </a:r>
          </a:p>
          <a:p>
            <a:pPr marL="228600" indent="-228600" defTabSz="609576">
              <a:lnSpc>
                <a:spcPct val="90000"/>
              </a:lnSpc>
              <a:spcBef>
                <a:spcPts val="800"/>
              </a:spcBef>
              <a:buFont typeface="Arial" panose="020B0604020202020204" pitchFamily="34" charset="0"/>
              <a:buChar char="•"/>
              <a:defRPr/>
            </a:pPr>
            <a:r>
              <a:rPr lang="en-US" sz="2000" dirty="0">
                <a:solidFill>
                  <a:schemeClr val="tx2"/>
                </a:solidFill>
              </a:rPr>
              <a:t>Improve employee productivity</a:t>
            </a:r>
          </a:p>
          <a:p>
            <a:pPr marL="228600" indent="-228600" defTabSz="609576">
              <a:lnSpc>
                <a:spcPct val="90000"/>
              </a:lnSpc>
              <a:spcBef>
                <a:spcPts val="800"/>
              </a:spcBef>
              <a:buFont typeface="Arial" panose="020B0604020202020204" pitchFamily="34" charset="0"/>
              <a:buChar char="•"/>
              <a:defRPr/>
            </a:pPr>
            <a:r>
              <a:rPr lang="en-US" sz="2000" dirty="0">
                <a:solidFill>
                  <a:schemeClr val="tx2"/>
                </a:solidFill>
              </a:rPr>
              <a:t>Cost savings</a:t>
            </a:r>
          </a:p>
        </p:txBody>
      </p:sp>
      <p:cxnSp>
        <p:nvCxnSpPr>
          <p:cNvPr id="17" name="Straight Connector 16">
            <a:extLst>
              <a:ext uri="{FF2B5EF4-FFF2-40B4-BE49-F238E27FC236}">
                <a16:creationId xmlns:a16="http://schemas.microsoft.com/office/drawing/2014/main" id="{A71FA791-7ADB-5811-21F6-A6B42838211B}"/>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18" name="Straight Connector 17">
            <a:extLst>
              <a:ext uri="{FF2B5EF4-FFF2-40B4-BE49-F238E27FC236}">
                <a16:creationId xmlns:a16="http://schemas.microsoft.com/office/drawing/2014/main" id="{4E0B0DFE-25A6-2D5B-5634-D951983DD0A7}"/>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cxnSp>
        <p:nvCxnSpPr>
          <p:cNvPr id="19" name="Straight Connector 18">
            <a:extLst>
              <a:ext uri="{FF2B5EF4-FFF2-40B4-BE49-F238E27FC236}">
                <a16:creationId xmlns:a16="http://schemas.microsoft.com/office/drawing/2014/main" id="{07DC451C-F765-6479-0444-B67DA4D9A3A2}"/>
              </a:ext>
            </a:extLst>
          </p:cNvPr>
          <p:cNvCxnSpPr>
            <a:cxnSpLocks/>
          </p:cNvCxnSpPr>
          <p:nvPr/>
        </p:nvCxnSpPr>
        <p:spPr>
          <a:xfrm>
            <a:off x="609600" y="3839450"/>
            <a:ext cx="638251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0" name="Rectangle 19">
            <a:extLst>
              <a:ext uri="{FF2B5EF4-FFF2-40B4-BE49-F238E27FC236}">
                <a16:creationId xmlns:a16="http://schemas.microsoft.com/office/drawing/2014/main" id="{5E2805D3-A79E-F279-C021-8A3DE1628D4A}"/>
              </a:ext>
            </a:extLst>
          </p:cNvPr>
          <p:cNvSpPr/>
          <p:nvPr/>
        </p:nvSpPr>
        <p:spPr>
          <a:xfrm>
            <a:off x="7391401" y="3839449"/>
            <a:ext cx="2355766"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AI services</a:t>
            </a:r>
          </a:p>
        </p:txBody>
      </p:sp>
      <p:cxnSp>
        <p:nvCxnSpPr>
          <p:cNvPr id="21" name="Straight Connector 20">
            <a:extLst>
              <a:ext uri="{FF2B5EF4-FFF2-40B4-BE49-F238E27FC236}">
                <a16:creationId xmlns:a16="http://schemas.microsoft.com/office/drawing/2014/main" id="{11E12279-D446-A367-E00F-A615BC651C1A}"/>
              </a:ext>
            </a:extLst>
          </p:cNvPr>
          <p:cNvCxnSpPr>
            <a:cxnSpLocks/>
          </p:cNvCxnSpPr>
          <p:nvPr/>
        </p:nvCxnSpPr>
        <p:spPr>
          <a:xfrm>
            <a:off x="7391400" y="3839450"/>
            <a:ext cx="2355767" cy="17172"/>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2" name="Rectangle 21">
            <a:extLst>
              <a:ext uri="{FF2B5EF4-FFF2-40B4-BE49-F238E27FC236}">
                <a16:creationId xmlns:a16="http://schemas.microsoft.com/office/drawing/2014/main" id="{3BBF7460-3AD5-1A72-E58C-8FEEA6830427}"/>
              </a:ext>
            </a:extLst>
          </p:cNvPr>
          <p:cNvSpPr/>
          <p:nvPr/>
        </p:nvSpPr>
        <p:spPr>
          <a:xfrm>
            <a:off x="7389127" y="5161035"/>
            <a:ext cx="2355767" cy="1043822"/>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Solution</a:t>
            </a:r>
          </a:p>
          <a:p>
            <a:pPr marR="0" lvl="0" defTabSz="609576" fontAlgn="auto">
              <a:lnSpc>
                <a:spcPct val="90000"/>
              </a:lnSpc>
              <a:spcBef>
                <a:spcPts val="600"/>
              </a:spcBef>
              <a:buClrTx/>
              <a:buSzTx/>
              <a:tabLst/>
              <a:defRPr/>
            </a:pPr>
            <a:r>
              <a:rPr lang="en-US" sz="1200" dirty="0">
                <a:solidFill>
                  <a:schemeClr val="tx2"/>
                </a:solidFill>
                <a:hlinkClick r:id="rId3">
                  <a:extLst>
                    <a:ext uri="{A12FA001-AC4F-418D-AE19-62706E023703}">
                      <ahyp:hlinkClr xmlns:ahyp="http://schemas.microsoft.com/office/drawing/2018/hyperlinkcolor" val="tx"/>
                    </a:ext>
                  </a:extLst>
                </a:hlinkClick>
              </a:rPr>
              <a:t>Document understanding solution</a:t>
            </a:r>
            <a:endParaRPr lang="en-US" sz="1200" dirty="0">
              <a:solidFill>
                <a:schemeClr val="tx2"/>
              </a:solidFill>
            </a:endParaRPr>
          </a:p>
          <a:p>
            <a:pPr marR="0" lvl="0" defTabSz="609576" fontAlgn="auto">
              <a:lnSpc>
                <a:spcPct val="90000"/>
              </a:lnSpc>
              <a:spcBef>
                <a:spcPts val="600"/>
              </a:spcBef>
              <a:buClrTx/>
              <a:buSzTx/>
              <a:tabLst/>
              <a:defRPr/>
            </a:pPr>
            <a:endParaRPr lang="en-US" sz="1600" dirty="0">
              <a:solidFill>
                <a:schemeClr val="tx2"/>
              </a:solidFill>
            </a:endParaRPr>
          </a:p>
        </p:txBody>
      </p:sp>
      <p:cxnSp>
        <p:nvCxnSpPr>
          <p:cNvPr id="23" name="Straight Connector 22">
            <a:extLst>
              <a:ext uri="{FF2B5EF4-FFF2-40B4-BE49-F238E27FC236}">
                <a16:creationId xmlns:a16="http://schemas.microsoft.com/office/drawing/2014/main" id="{296F40B7-8DDE-9430-5C58-3C5266C16B2A}"/>
              </a:ext>
            </a:extLst>
          </p:cNvPr>
          <p:cNvCxnSpPr>
            <a:cxnSpLocks/>
          </p:cNvCxnSpPr>
          <p:nvPr/>
        </p:nvCxnSpPr>
        <p:spPr>
          <a:xfrm>
            <a:off x="7391400" y="5161035"/>
            <a:ext cx="2353494"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4" name="TextBox 23">
            <a:extLst>
              <a:ext uri="{FF2B5EF4-FFF2-40B4-BE49-F238E27FC236}">
                <a16:creationId xmlns:a16="http://schemas.microsoft.com/office/drawing/2014/main" id="{6CD4AD61-74BA-AF2F-B50F-2A13BAC37A36}"/>
              </a:ext>
            </a:extLst>
          </p:cNvPr>
          <p:cNvSpPr txBox="1"/>
          <p:nvPr/>
        </p:nvSpPr>
        <p:spPr>
          <a:xfrm>
            <a:off x="8606161" y="4717990"/>
            <a:ext cx="137160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defTabSz="914248">
              <a:spcAft>
                <a:spcPts val="0"/>
              </a:spcAft>
              <a:defRPr/>
            </a:pPr>
            <a:r>
              <a:rPr lang="en-US" sz="880" dirty="0">
                <a:solidFill>
                  <a:schemeClr val="tx2"/>
                </a:solidFill>
              </a:rPr>
              <a:t>Amazon</a:t>
            </a:r>
            <a:br>
              <a:rPr lang="en-US" sz="880" dirty="0">
                <a:solidFill>
                  <a:schemeClr val="tx2"/>
                </a:solidFill>
              </a:rPr>
            </a:br>
            <a:r>
              <a:rPr lang="en-US" sz="880" dirty="0">
                <a:solidFill>
                  <a:schemeClr val="tx2"/>
                </a:solidFill>
              </a:rPr>
              <a:t>Augmented AI</a:t>
            </a:r>
          </a:p>
        </p:txBody>
      </p:sp>
      <p:sp>
        <p:nvSpPr>
          <p:cNvPr id="25" name="TextBox 24">
            <a:extLst>
              <a:ext uri="{FF2B5EF4-FFF2-40B4-BE49-F238E27FC236}">
                <a16:creationId xmlns:a16="http://schemas.microsoft.com/office/drawing/2014/main" id="{CE2BFEB3-F014-EFA2-DC31-D6D580CEB4F3}"/>
              </a:ext>
            </a:extLst>
          </p:cNvPr>
          <p:cNvSpPr txBox="1"/>
          <p:nvPr/>
        </p:nvSpPr>
        <p:spPr>
          <a:xfrm>
            <a:off x="7839118" y="4720841"/>
            <a:ext cx="137160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defTabSz="914248">
              <a:spcAft>
                <a:spcPts val="0"/>
              </a:spcAft>
              <a:defRPr/>
            </a:pPr>
            <a:r>
              <a:rPr lang="en-US" sz="880" dirty="0">
                <a:solidFill>
                  <a:schemeClr val="tx2"/>
                </a:solidFill>
              </a:rPr>
              <a:t>Amazon</a:t>
            </a:r>
            <a:br>
              <a:rPr lang="en-US" sz="880" dirty="0">
                <a:solidFill>
                  <a:schemeClr val="tx2"/>
                </a:solidFill>
              </a:rPr>
            </a:br>
            <a:r>
              <a:rPr lang="en-US" sz="880" dirty="0">
                <a:solidFill>
                  <a:schemeClr val="tx2"/>
                </a:solidFill>
              </a:rPr>
              <a:t>Textract</a:t>
            </a:r>
          </a:p>
        </p:txBody>
      </p:sp>
      <p:sp>
        <p:nvSpPr>
          <p:cNvPr id="27" name="TextBox 26">
            <a:extLst>
              <a:ext uri="{FF2B5EF4-FFF2-40B4-BE49-F238E27FC236}">
                <a16:creationId xmlns:a16="http://schemas.microsoft.com/office/drawing/2014/main" id="{8A1B25AF-3C18-75F7-00BF-15B8EC230B56}"/>
              </a:ext>
            </a:extLst>
          </p:cNvPr>
          <p:cNvSpPr txBox="1"/>
          <p:nvPr/>
        </p:nvSpPr>
        <p:spPr>
          <a:xfrm>
            <a:off x="7122471" y="4717990"/>
            <a:ext cx="137160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defTabSz="914248">
              <a:spcAft>
                <a:spcPts val="0"/>
              </a:spcAft>
              <a:defRPr/>
            </a:pPr>
            <a:r>
              <a:rPr lang="en-US" sz="880" dirty="0">
                <a:solidFill>
                  <a:schemeClr val="tx2"/>
                </a:solidFill>
              </a:rPr>
              <a:t>Amazon</a:t>
            </a:r>
            <a:br>
              <a:rPr lang="en-US" sz="880" dirty="0">
                <a:solidFill>
                  <a:schemeClr val="tx2"/>
                </a:solidFill>
              </a:rPr>
            </a:br>
            <a:r>
              <a:rPr lang="en-US" sz="880" dirty="0">
                <a:solidFill>
                  <a:schemeClr val="tx2"/>
                </a:solidFill>
              </a:rPr>
              <a:t>Comprehend</a:t>
            </a:r>
          </a:p>
        </p:txBody>
      </p:sp>
      <p:pic>
        <p:nvPicPr>
          <p:cNvPr id="33" name="Graphic 17">
            <a:extLst>
              <a:ext uri="{FF2B5EF4-FFF2-40B4-BE49-F238E27FC236}">
                <a16:creationId xmlns:a16="http://schemas.microsoft.com/office/drawing/2014/main" id="{10F1F814-BCF8-63DD-F341-C1D023E53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671" y="42422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7">
            <a:extLst>
              <a:ext uri="{FF2B5EF4-FFF2-40B4-BE49-F238E27FC236}">
                <a16:creationId xmlns:a16="http://schemas.microsoft.com/office/drawing/2014/main" id="{B061B14E-329D-050B-689C-2FCCF5363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318" y="42450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24">
            <a:extLst>
              <a:ext uri="{FF2B5EF4-FFF2-40B4-BE49-F238E27FC236}">
                <a16:creationId xmlns:a16="http://schemas.microsoft.com/office/drawing/2014/main" id="{9AFD3D3B-4CB8-F829-2965-AFED14344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3361" y="42422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4">
            <a:extLst>
              <a:ext uri="{FF2B5EF4-FFF2-40B4-BE49-F238E27FC236}">
                <a16:creationId xmlns:a16="http://schemas.microsoft.com/office/drawing/2014/main" id="{BDB79A23-B6DF-455F-BF79-08A20C81D7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tretch/>
        </p:blipFill>
        <p:spPr bwMode="auto">
          <a:xfrm>
            <a:off x="815744" y="4625595"/>
            <a:ext cx="1041878" cy="302145"/>
          </a:xfrm>
          <a:prstGeom prst="rect">
            <a:avLst/>
          </a:prstGeom>
          <a:extLst>
            <a:ext uri="{909E8E84-426E-40DD-AFC4-6F175D3DCCD1}">
              <a14:hiddenFill xmlns:a14="http://schemas.microsoft.com/office/drawing/2010/main">
                <a:solidFill>
                  <a:srgbClr val="FFFFFF"/>
                </a:solidFill>
              </a14:hiddenFill>
            </a:ext>
          </a:extLst>
        </p:spPr>
      </p:pic>
      <p:pic>
        <p:nvPicPr>
          <p:cNvPr id="77" name="Picture 6" descr="Change Healthcare – Logos Download">
            <a:extLst>
              <a:ext uri="{FF2B5EF4-FFF2-40B4-BE49-F238E27FC236}">
                <a16:creationId xmlns:a16="http://schemas.microsoft.com/office/drawing/2014/main" id="{87C2C4C7-2BCB-150C-A925-335AE79E5AA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256877" y="4643274"/>
            <a:ext cx="871850" cy="266786"/>
          </a:xfrm>
          <a:prstGeom prst="rect">
            <a:avLst/>
          </a:prstGeom>
          <a:extLst>
            <a:ext uri="{909E8E84-426E-40DD-AFC4-6F175D3DCCD1}">
              <a14:hiddenFill xmlns:a14="http://schemas.microsoft.com/office/drawing/2010/main">
                <a:solidFill>
                  <a:srgbClr val="FFFFFF"/>
                </a:solidFill>
              </a14:hiddenFill>
            </a:ext>
          </a:extLst>
        </p:spPr>
      </p:pic>
      <p:pic>
        <p:nvPicPr>
          <p:cNvPr id="78" name="Picture 12">
            <a:extLst>
              <a:ext uri="{FF2B5EF4-FFF2-40B4-BE49-F238E27FC236}">
                <a16:creationId xmlns:a16="http://schemas.microsoft.com/office/drawing/2014/main" id="{D9111AEC-62C0-CEF6-EA1E-E0E573C0FC73}"/>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27982" y="4627130"/>
            <a:ext cx="981578" cy="299075"/>
          </a:xfrm>
          <a:prstGeom prst="rect">
            <a:avLst/>
          </a:prstGeom>
          <a:extLst>
            <a:ext uri="{909E8E84-426E-40DD-AFC4-6F175D3DCCD1}">
              <a14:hiddenFill xmlns:a14="http://schemas.microsoft.com/office/drawing/2010/main">
                <a:solidFill>
                  <a:srgbClr val="FFFFFF"/>
                </a:solidFill>
              </a14:hiddenFill>
            </a:ext>
          </a:extLst>
        </p:spPr>
      </p:pic>
      <p:pic>
        <p:nvPicPr>
          <p:cNvPr id="79" name="Picture 2" descr="Image result for vidmob logo">
            <a:extLst>
              <a:ext uri="{FF2B5EF4-FFF2-40B4-BE49-F238E27FC236}">
                <a16:creationId xmlns:a16="http://schemas.microsoft.com/office/drawing/2014/main" id="{325137D3-41CF-C5D9-EBE0-ADD234BB59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756882" y="4650050"/>
            <a:ext cx="1041879" cy="253234"/>
          </a:xfrm>
          <a:prstGeom prst="rect">
            <a:avLst/>
          </a:prstGeom>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F5C7B639-4CB5-2DAC-04A6-91E03E49E4A9}"/>
              </a:ext>
            </a:extLst>
          </p:cNvPr>
          <p:cNvPicPr>
            <a:picLocks noChangeAspect="1"/>
          </p:cNvPicPr>
          <p:nvPr/>
        </p:nvPicPr>
        <p:blipFill>
          <a:blip r:embed="rId11"/>
          <a:stretch>
            <a:fillRect/>
          </a:stretch>
        </p:blipFill>
        <p:spPr>
          <a:xfrm>
            <a:off x="4908815" y="4552262"/>
            <a:ext cx="448811" cy="448811"/>
          </a:xfrm>
          <a:prstGeom prst="rect">
            <a:avLst/>
          </a:prstGeom>
        </p:spPr>
      </p:pic>
      <p:pic>
        <p:nvPicPr>
          <p:cNvPr id="83" name="Picture 82">
            <a:extLst>
              <a:ext uri="{FF2B5EF4-FFF2-40B4-BE49-F238E27FC236}">
                <a16:creationId xmlns:a16="http://schemas.microsoft.com/office/drawing/2014/main" id="{B80E508F-8166-6720-258E-68D0587D5B06}"/>
              </a:ext>
            </a:extLst>
          </p:cNvPr>
          <p:cNvPicPr>
            <a:picLocks noChangeAspect="1"/>
          </p:cNvPicPr>
          <p:nvPr/>
        </p:nvPicPr>
        <p:blipFill>
          <a:blip r:embed="rId12"/>
          <a:stretch>
            <a:fillRect/>
          </a:stretch>
        </p:blipFill>
        <p:spPr>
          <a:xfrm>
            <a:off x="815744" y="5464147"/>
            <a:ext cx="940628" cy="283257"/>
          </a:xfrm>
          <a:prstGeom prst="rect">
            <a:avLst/>
          </a:prstGeom>
        </p:spPr>
      </p:pic>
      <p:pic>
        <p:nvPicPr>
          <p:cNvPr id="84" name="Picture 83">
            <a:extLst>
              <a:ext uri="{FF2B5EF4-FFF2-40B4-BE49-F238E27FC236}">
                <a16:creationId xmlns:a16="http://schemas.microsoft.com/office/drawing/2014/main" id="{F12E904D-9935-115D-F422-73072149A07B}"/>
              </a:ext>
            </a:extLst>
          </p:cNvPr>
          <p:cNvPicPr>
            <a:picLocks noChangeAspect="1"/>
          </p:cNvPicPr>
          <p:nvPr/>
        </p:nvPicPr>
        <p:blipFill>
          <a:blip r:embed="rId13"/>
          <a:stretch>
            <a:fillRect/>
          </a:stretch>
        </p:blipFill>
        <p:spPr>
          <a:xfrm>
            <a:off x="2032523" y="5454678"/>
            <a:ext cx="1290508" cy="302194"/>
          </a:xfrm>
          <a:prstGeom prst="rect">
            <a:avLst/>
          </a:prstGeom>
        </p:spPr>
      </p:pic>
      <p:pic>
        <p:nvPicPr>
          <p:cNvPr id="88" name="Graphic 87">
            <a:extLst>
              <a:ext uri="{FF2B5EF4-FFF2-40B4-BE49-F238E27FC236}">
                <a16:creationId xmlns:a16="http://schemas.microsoft.com/office/drawing/2014/main" id="{F7AA4F65-0781-B0AE-7193-EA9361915E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99182" y="5494589"/>
            <a:ext cx="853292" cy="222373"/>
          </a:xfrm>
          <a:prstGeom prst="rect">
            <a:avLst/>
          </a:prstGeom>
        </p:spPr>
      </p:pic>
      <p:pic>
        <p:nvPicPr>
          <p:cNvPr id="89" name="Picture 48" descr="Black Knight Logo - Episcopal Children&amp;#39;s Services">
            <a:extLst>
              <a:ext uri="{FF2B5EF4-FFF2-40B4-BE49-F238E27FC236}">
                <a16:creationId xmlns:a16="http://schemas.microsoft.com/office/drawing/2014/main" id="{B941D2DA-70F6-77D1-8BDB-8395DC3AEF85}"/>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4728625" y="5462690"/>
            <a:ext cx="1115568" cy="286170"/>
          </a:xfrm>
          <a:prstGeom prst="rect">
            <a:avLst/>
          </a:prstGeom>
          <a:extLst>
            <a:ext uri="{909E8E84-426E-40DD-AFC4-6F175D3DCCD1}">
              <a14:hiddenFill xmlns:a14="http://schemas.microsoft.com/office/drawing/2010/main">
                <a:solidFill>
                  <a:srgbClr val="FFFFFF"/>
                </a:solidFill>
              </a14:hiddenFill>
            </a:ext>
          </a:extLst>
        </p:spPr>
      </p:pic>
      <p:pic>
        <p:nvPicPr>
          <p:cNvPr id="90" name="Google Shape;907;p49">
            <a:extLst>
              <a:ext uri="{FF2B5EF4-FFF2-40B4-BE49-F238E27FC236}">
                <a16:creationId xmlns:a16="http://schemas.microsoft.com/office/drawing/2014/main" id="{B3035276-DD78-4ABD-0F49-36B96C9B13F6}"/>
              </a:ext>
            </a:extLst>
          </p:cNvPr>
          <p:cNvPicPr preferRelativeResize="0"/>
          <p:nvPr/>
        </p:nvPicPr>
        <p:blipFill rotWithShape="1">
          <a:blip r:embed="rId17"/>
          <a:srcRect l="22024" t="32315" r="19500" b="17934"/>
          <a:stretch/>
        </p:blipFill>
        <p:spPr>
          <a:xfrm>
            <a:off x="6120345" y="5333721"/>
            <a:ext cx="715070" cy="544109"/>
          </a:xfrm>
          <a:prstGeom prst="rect">
            <a:avLst/>
          </a:prstGeom>
        </p:spPr>
      </p:pic>
      <p:sp>
        <p:nvSpPr>
          <p:cNvPr id="31" name="Rectangle 30">
            <a:extLst>
              <a:ext uri="{FF2B5EF4-FFF2-40B4-BE49-F238E27FC236}">
                <a16:creationId xmlns:a16="http://schemas.microsoft.com/office/drawing/2014/main" id="{42DB12ED-B5A1-4D23-A814-D2F333830EFD}"/>
              </a:ext>
            </a:extLst>
          </p:cNvPr>
          <p:cNvSpPr/>
          <p:nvPr/>
        </p:nvSpPr>
        <p:spPr>
          <a:xfrm>
            <a:off x="9942905" y="3856622"/>
            <a:ext cx="1637224"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ML Services</a:t>
            </a:r>
          </a:p>
        </p:txBody>
      </p:sp>
      <p:cxnSp>
        <p:nvCxnSpPr>
          <p:cNvPr id="32" name="Straight Connector 31">
            <a:extLst>
              <a:ext uri="{FF2B5EF4-FFF2-40B4-BE49-F238E27FC236}">
                <a16:creationId xmlns:a16="http://schemas.microsoft.com/office/drawing/2014/main" id="{AEF79BF9-0C8C-491C-AB75-4444DA6281F1}"/>
              </a:ext>
            </a:extLst>
          </p:cNvPr>
          <p:cNvCxnSpPr>
            <a:cxnSpLocks/>
          </p:cNvCxnSpPr>
          <p:nvPr/>
        </p:nvCxnSpPr>
        <p:spPr>
          <a:xfrm>
            <a:off x="9977761" y="3856622"/>
            <a:ext cx="1602367"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pic>
        <p:nvPicPr>
          <p:cNvPr id="41" name="Picture 40">
            <a:extLst>
              <a:ext uri="{FF2B5EF4-FFF2-40B4-BE49-F238E27FC236}">
                <a16:creationId xmlns:a16="http://schemas.microsoft.com/office/drawing/2014/main" id="{0BD89471-593D-4A57-BD47-48FB38F02097}"/>
              </a:ext>
            </a:extLst>
          </p:cNvPr>
          <p:cNvPicPr>
            <a:picLocks noChangeAspect="1"/>
          </p:cNvPicPr>
          <p:nvPr/>
        </p:nvPicPr>
        <p:blipFill>
          <a:blip r:embed="rId18">
            <a:duotone>
              <a:srgbClr val="F98728">
                <a:shade val="45000"/>
                <a:satMod val="135000"/>
              </a:srgbClr>
              <a:prstClr val="white"/>
            </a:duotone>
            <a:extLst>
              <a:ext uri="{28A0092B-C50C-407E-A947-70E740481C1C}">
                <a14:useLocalDpi xmlns:a14="http://schemas.microsoft.com/office/drawing/2010/main" val="0"/>
              </a:ext>
            </a:extLst>
          </a:blip>
          <a:stretch>
            <a:fillRect/>
          </a:stretch>
        </p:blipFill>
        <p:spPr>
          <a:xfrm>
            <a:off x="10587355" y="4276084"/>
            <a:ext cx="423333" cy="423333"/>
          </a:xfrm>
          <a:prstGeom prst="rect">
            <a:avLst/>
          </a:prstGeom>
        </p:spPr>
      </p:pic>
      <p:sp>
        <p:nvSpPr>
          <p:cNvPr id="42" name="TextBox 41">
            <a:extLst>
              <a:ext uri="{FF2B5EF4-FFF2-40B4-BE49-F238E27FC236}">
                <a16:creationId xmlns:a16="http://schemas.microsoft.com/office/drawing/2014/main" id="{846ECB77-66C8-45B9-8686-BE1E2CCBD87D}"/>
              </a:ext>
            </a:extLst>
          </p:cNvPr>
          <p:cNvSpPr txBox="1"/>
          <p:nvPr/>
        </p:nvSpPr>
        <p:spPr>
          <a:xfrm>
            <a:off x="10281582" y="4676316"/>
            <a:ext cx="1034878" cy="396262"/>
          </a:xfrm>
          <a:prstGeom prst="rect">
            <a:avLst/>
          </a:prstGeom>
        </p:spPr>
        <p:txBody>
          <a:bodyPr wrap="square" lIns="38100" tIns="76200" rIns="38100" bIns="76200" rtlCol="0">
            <a:spAutoFit/>
          </a:bodyPr>
          <a:lstStyle>
            <a:defPPr>
              <a:defRPr lang="en-US"/>
            </a:defPPr>
            <a:lvl1pPr algn="ctr">
              <a:lnSpc>
                <a:spcPct val="90000"/>
              </a:lnSpc>
              <a:spcAft>
                <a:spcPts val="1800"/>
              </a:spcAft>
              <a:defRPr sz="1050"/>
            </a:lvl1pPr>
          </a:lstStyle>
          <a:p>
            <a:pPr defTabSz="914225">
              <a:spcAft>
                <a:spcPts val="1500"/>
              </a:spcAft>
              <a:defRPr/>
            </a:pPr>
            <a:r>
              <a:rPr lang="en-US" sz="875" dirty="0">
                <a:latin typeface="Amazon Ember"/>
              </a:rPr>
              <a:t>Amazon</a:t>
            </a:r>
            <a:br>
              <a:rPr lang="en-US" sz="875" dirty="0">
                <a:latin typeface="Amazon Ember"/>
              </a:rPr>
            </a:br>
            <a:r>
              <a:rPr lang="en-US" sz="875" dirty="0">
                <a:latin typeface="Amazon Ember"/>
              </a:rPr>
              <a:t>SageMaker</a:t>
            </a:r>
          </a:p>
        </p:txBody>
      </p:sp>
      <p:sp>
        <p:nvSpPr>
          <p:cNvPr id="43" name="Rectangle 42">
            <a:extLst>
              <a:ext uri="{FF2B5EF4-FFF2-40B4-BE49-F238E27FC236}">
                <a16:creationId xmlns:a16="http://schemas.microsoft.com/office/drawing/2014/main" id="{E54C0DF0-2B58-4A9C-B8D8-5935ACD79581}"/>
              </a:ext>
            </a:extLst>
          </p:cNvPr>
          <p:cNvSpPr/>
          <p:nvPr/>
        </p:nvSpPr>
        <p:spPr>
          <a:xfrm>
            <a:off x="9942905" y="5161035"/>
            <a:ext cx="1637223" cy="1043822"/>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Solution</a:t>
            </a:r>
          </a:p>
          <a:p>
            <a:pPr defTabSz="609576">
              <a:lnSpc>
                <a:spcPct val="90000"/>
              </a:lnSpc>
              <a:spcBef>
                <a:spcPts val="600"/>
              </a:spcBef>
              <a:defRPr/>
            </a:pPr>
            <a:r>
              <a:rPr lang="en-US" sz="1200" dirty="0">
                <a:solidFill>
                  <a:schemeClr val="tx1"/>
                </a:solidFill>
                <a:latin typeface="Amazon Ember"/>
                <a:hlinkClick r:id="rId19">
                  <a:extLst>
                    <a:ext uri="{A12FA001-AC4F-418D-AE19-62706E023703}">
                      <ahyp:hlinkClr xmlns:ahyp="http://schemas.microsoft.com/office/drawing/2018/hyperlinkcolor" val="tx"/>
                    </a:ext>
                  </a:extLst>
                </a:hlinkClick>
              </a:rPr>
              <a:t>Extract and analyze data from documents</a:t>
            </a:r>
            <a:endParaRPr lang="en-US" sz="1200" dirty="0">
              <a:solidFill>
                <a:schemeClr val="tx1"/>
              </a:solidFill>
              <a:latin typeface="Amazon Ember"/>
            </a:endParaRPr>
          </a:p>
          <a:p>
            <a:pPr marR="0" lvl="0" defTabSz="609576" fontAlgn="auto">
              <a:lnSpc>
                <a:spcPct val="90000"/>
              </a:lnSpc>
              <a:spcBef>
                <a:spcPts val="600"/>
              </a:spcBef>
              <a:buClrTx/>
              <a:buSzTx/>
              <a:tabLst/>
              <a:defRPr/>
            </a:pPr>
            <a:endParaRPr lang="en-US" sz="1600" dirty="0">
              <a:solidFill>
                <a:schemeClr val="tx2"/>
              </a:solidFill>
            </a:endParaRPr>
          </a:p>
        </p:txBody>
      </p:sp>
      <p:cxnSp>
        <p:nvCxnSpPr>
          <p:cNvPr id="44" name="Straight Connector 43">
            <a:extLst>
              <a:ext uri="{FF2B5EF4-FFF2-40B4-BE49-F238E27FC236}">
                <a16:creationId xmlns:a16="http://schemas.microsoft.com/office/drawing/2014/main" id="{9667AD06-FE73-4A76-8BBA-F8EFE8EBC882}"/>
              </a:ext>
            </a:extLst>
          </p:cNvPr>
          <p:cNvCxnSpPr>
            <a:cxnSpLocks/>
          </p:cNvCxnSpPr>
          <p:nvPr/>
        </p:nvCxnSpPr>
        <p:spPr>
          <a:xfrm>
            <a:off x="9925725" y="5161035"/>
            <a:ext cx="1654403"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Tree>
    <p:extLst>
      <p:ext uri="{BB962C8B-B14F-4D97-AF65-F5344CB8AC3E}">
        <p14:creationId xmlns:p14="http://schemas.microsoft.com/office/powerpoint/2010/main" val="298796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SPEAKER GUIDANCE—REMOVE THIS SLIDE</a:t>
            </a:r>
          </a:p>
        </p:txBody>
      </p:sp>
      <p:sp>
        <p:nvSpPr>
          <p:cNvPr id="3" name="Text Placeholder 2">
            <a:extLst>
              <a:ext uri="{FF2B5EF4-FFF2-40B4-BE49-F238E27FC236}">
                <a16:creationId xmlns:a16="http://schemas.microsoft.com/office/drawing/2014/main" id="{546894B6-7E2E-4732-B1F1-FE4FFA3D69E5}"/>
              </a:ext>
            </a:extLst>
          </p:cNvPr>
          <p:cNvSpPr>
            <a:spLocks noGrp="1"/>
          </p:cNvSpPr>
          <p:nvPr>
            <p:ph idx="1"/>
          </p:nvPr>
        </p:nvSpPr>
        <p:spPr>
          <a:xfrm>
            <a:off x="609600" y="1354050"/>
            <a:ext cx="10972800" cy="3811043"/>
          </a:xfrm>
        </p:spPr>
        <p:txBody>
          <a:bodyPr/>
          <a:lstStyle/>
          <a:p>
            <a:pPr>
              <a:spcBef>
                <a:spcPts val="0"/>
              </a:spcBef>
              <a:defRPr/>
            </a:pPr>
            <a:r>
              <a:rPr lang="en-US" sz="2000" b="1" dirty="0">
                <a:solidFill>
                  <a:schemeClr val="tx1"/>
                </a:solidFill>
                <a:cs typeface="+mn-cs"/>
              </a:rPr>
              <a:t>100-Level Introduction to AWS Machine Learning:</a:t>
            </a:r>
          </a:p>
          <a:p>
            <a:pPr marL="380985" indent="-380985">
              <a:spcBef>
                <a:spcPts val="0"/>
              </a:spcBef>
              <a:buFont typeface="Arial" panose="020B0604020202020204" pitchFamily="34" charset="0"/>
              <a:buChar char="•"/>
              <a:defRPr/>
            </a:pPr>
            <a:r>
              <a:rPr lang="en-US" sz="1800" dirty="0">
                <a:solidFill>
                  <a:schemeClr val="tx1"/>
                </a:solidFill>
                <a:cs typeface="+mn-cs"/>
              </a:rPr>
              <a:t>The following set of slides are meant for a 15-minute introduction conversation</a:t>
            </a:r>
            <a:br>
              <a:rPr lang="en-US" sz="1800" dirty="0">
                <a:solidFill>
                  <a:schemeClr val="tx1"/>
                </a:solidFill>
                <a:cs typeface="+mn-cs"/>
              </a:rPr>
            </a:br>
            <a:r>
              <a:rPr lang="en-US" sz="1800" dirty="0">
                <a:solidFill>
                  <a:schemeClr val="tx1"/>
                </a:solidFill>
                <a:cs typeface="+mn-cs"/>
              </a:rPr>
              <a:t>to both machine learning and AWS’s ML approach and technology</a:t>
            </a:r>
          </a:p>
          <a:p>
            <a:pPr marL="380985" indent="-380985">
              <a:spcBef>
                <a:spcPts val="0"/>
              </a:spcBef>
              <a:buFont typeface="Arial" panose="020B0604020202020204" pitchFamily="34" charset="0"/>
              <a:buChar char="•"/>
              <a:defRPr/>
            </a:pPr>
            <a:r>
              <a:rPr lang="en-US" sz="1800" dirty="0">
                <a:solidFill>
                  <a:schemeClr val="tx1"/>
                </a:solidFill>
                <a:cs typeface="+mn-cs"/>
              </a:rPr>
              <a:t>These slides should be used for an initial conversation with a customer or any conversation with a non-technical leader</a:t>
            </a:r>
          </a:p>
          <a:p>
            <a:pPr marL="380985" indent="-380985">
              <a:buFont typeface="Arial" panose="020B0604020202020204" pitchFamily="34" charset="0"/>
              <a:buChar char="•"/>
              <a:defRPr/>
            </a:pPr>
            <a:r>
              <a:rPr lang="en-US" sz="1800" dirty="0">
                <a:solidFill>
                  <a:schemeClr val="tx1"/>
                </a:solidFill>
              </a:rPr>
              <a:t>Select the use case slides and customer references in the appendix depending on your customer priorities</a:t>
            </a:r>
          </a:p>
          <a:p>
            <a:pPr marL="0" indent="0">
              <a:buNone/>
              <a:defRPr/>
            </a:pPr>
            <a:endParaRPr lang="en-US" sz="1050" dirty="0">
              <a:solidFill>
                <a:schemeClr val="tx1"/>
              </a:solidFill>
            </a:endParaRPr>
          </a:p>
          <a:p>
            <a:pPr marL="0" indent="0">
              <a:buNone/>
              <a:defRPr/>
            </a:pPr>
            <a:endParaRPr lang="en-US" sz="1800" dirty="0">
              <a:solidFill>
                <a:schemeClr val="tx1"/>
              </a:solidFill>
            </a:endParaRPr>
          </a:p>
          <a:p>
            <a:pPr marL="690006" lvl="1" indent="-311138">
              <a:spcBef>
                <a:spcPts val="0"/>
              </a:spcBef>
              <a:buFont typeface="+mj-lt"/>
              <a:buAutoNum type="arabicPeriod"/>
              <a:defRPr/>
            </a:pPr>
            <a:endParaRPr lang="en-US" sz="1200" dirty="0">
              <a:solidFill>
                <a:schemeClr val="tx1"/>
              </a:solidFill>
              <a:cs typeface="+mn-cs"/>
            </a:endParaRPr>
          </a:p>
        </p:txBody>
      </p:sp>
      <p:sp>
        <p:nvSpPr>
          <p:cNvPr id="4" name="Title 1">
            <a:extLst>
              <a:ext uri="{FF2B5EF4-FFF2-40B4-BE49-F238E27FC236}">
                <a16:creationId xmlns:a16="http://schemas.microsoft.com/office/drawing/2014/main" id="{88C6A567-437B-4578-AFBB-7D79ECB03C13}"/>
              </a:ext>
            </a:extLst>
          </p:cNvPr>
          <p:cNvSpPr txBox="1">
            <a:spLocks/>
          </p:cNvSpPr>
          <p:nvPr/>
        </p:nvSpPr>
        <p:spPr>
          <a:xfrm>
            <a:off x="2344247" y="5596566"/>
            <a:ext cx="7503507" cy="87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kern="1200">
                <a:solidFill>
                  <a:srgbClr val="232F3E"/>
                </a:solidFill>
                <a:latin typeface="Amazon Ember" charset="0"/>
                <a:ea typeface="Amazon Ember" charset="0"/>
                <a:cs typeface="Amazon Ember" charset="0"/>
              </a:defRPr>
            </a:lvl1pPr>
          </a:lstStyle>
          <a:p>
            <a:pPr algn="ctr" defTabSz="914363">
              <a:defRPr/>
            </a:pPr>
            <a:r>
              <a:rPr lang="en-US" sz="2400" dirty="0">
                <a:solidFill>
                  <a:srgbClr val="FF0000"/>
                </a:solidFill>
                <a:latin typeface="+mn-lt"/>
                <a:ea typeface="Amazon Ember Display" panose="020F0603020204020204" pitchFamily="34" charset="0"/>
                <a:cs typeface="Amazon Ember Display" panose="020F0603020204020204" pitchFamily="34" charset="0"/>
              </a:rPr>
              <a:t>DO NOT PRESENT THIS SLIDE</a:t>
            </a:r>
          </a:p>
        </p:txBody>
      </p:sp>
      <p:sp>
        <p:nvSpPr>
          <p:cNvPr id="5" name="Frame 4">
            <a:extLst>
              <a:ext uri="{FF2B5EF4-FFF2-40B4-BE49-F238E27FC236}">
                <a16:creationId xmlns:a16="http://schemas.microsoft.com/office/drawing/2014/main" id="{6D48B802-5CA8-41AE-85A3-FAFCCED77DED}"/>
              </a:ext>
            </a:extLst>
          </p:cNvPr>
          <p:cNvSpPr/>
          <p:nvPr/>
        </p:nvSpPr>
        <p:spPr>
          <a:xfrm>
            <a:off x="0" y="0"/>
            <a:ext cx="12192000" cy="6858000"/>
          </a:xfrm>
          <a:prstGeom prst="frame">
            <a:avLst>
              <a:gd name="adj1" fmla="val 1389"/>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76"/>
            <a:endParaRPr lang="en-US" sz="3840" dirty="0">
              <a:solidFill>
                <a:srgbClr val="FFFFFF"/>
              </a:solidFill>
              <a:latin typeface="Amazon Ember Display" panose="020F0603020204020204" pitchFamily="34" charset="0"/>
            </a:endParaRPr>
          </a:p>
        </p:txBody>
      </p:sp>
    </p:spTree>
    <p:extLst>
      <p:ext uri="{BB962C8B-B14F-4D97-AF65-F5344CB8AC3E}">
        <p14:creationId xmlns:p14="http://schemas.microsoft.com/office/powerpoint/2010/main" val="13642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A3F46335-2098-B926-1E1F-0A4F397AF1B7}"/>
              </a:ext>
            </a:extLst>
          </p:cNvPr>
          <p:cNvSpPr txBox="1"/>
          <p:nvPr/>
        </p:nvSpPr>
        <p:spPr>
          <a:xfrm>
            <a:off x="609599" y="214307"/>
            <a:ext cx="10972801" cy="246221"/>
          </a:xfrm>
          <a:prstGeom prst="rect">
            <a:avLst/>
          </a:prstGeom>
          <a:noFill/>
        </p:spPr>
        <p:txBody>
          <a:bodyPr wrap="square" lIns="0" rIns="0" rtlCol="0">
            <a:spAutoFit/>
          </a:bodyPr>
          <a:lstStyle/>
          <a:p>
            <a:pPr algn="l"/>
            <a:r>
              <a:rPr lang="en-US" sz="1000" dirty="0"/>
              <a:t>HEALTHCARE  |  MODERNIZING CARE INFRASTRUCTURE</a:t>
            </a:r>
          </a:p>
        </p:txBody>
      </p:sp>
      <p:grpSp>
        <p:nvGrpSpPr>
          <p:cNvPr id="3" name="Group 2">
            <a:extLst>
              <a:ext uri="{FF2B5EF4-FFF2-40B4-BE49-F238E27FC236}">
                <a16:creationId xmlns:a16="http://schemas.microsoft.com/office/drawing/2014/main" id="{54C73FAF-D51B-6C5B-8717-236B5934D01D}"/>
              </a:ext>
            </a:extLst>
          </p:cNvPr>
          <p:cNvGrpSpPr/>
          <p:nvPr/>
        </p:nvGrpSpPr>
        <p:grpSpPr>
          <a:xfrm>
            <a:off x="7685314" y="638734"/>
            <a:ext cx="3897086" cy="5571565"/>
            <a:chOff x="7685314" y="379414"/>
            <a:chExt cx="3897086" cy="5830886"/>
          </a:xfrm>
        </p:grpSpPr>
        <p:sp>
          <p:nvSpPr>
            <p:cNvPr id="4" name="Rectangle 3">
              <a:extLst>
                <a:ext uri="{FF2B5EF4-FFF2-40B4-BE49-F238E27FC236}">
                  <a16:creationId xmlns:a16="http://schemas.microsoft.com/office/drawing/2014/main" id="{451AEBD9-E1A0-F548-2AA8-7AE90DD11025}"/>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5" name="Rectangle 4">
              <a:extLst>
                <a:ext uri="{FF2B5EF4-FFF2-40B4-BE49-F238E27FC236}">
                  <a16:creationId xmlns:a16="http://schemas.microsoft.com/office/drawing/2014/main" id="{10AA5702-DA38-A339-10C6-EA2DB419C82F}"/>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6" name="Group 5">
            <a:extLst>
              <a:ext uri="{FF2B5EF4-FFF2-40B4-BE49-F238E27FC236}">
                <a16:creationId xmlns:a16="http://schemas.microsoft.com/office/drawing/2014/main" id="{DF310002-12C8-0FAC-9AE2-F4A3B6A9F07B}"/>
              </a:ext>
            </a:extLst>
          </p:cNvPr>
          <p:cNvGrpSpPr/>
          <p:nvPr/>
        </p:nvGrpSpPr>
        <p:grpSpPr>
          <a:xfrm>
            <a:off x="7927197" y="1803677"/>
            <a:ext cx="300229" cy="350837"/>
            <a:chOff x="7553852" y="2221320"/>
            <a:chExt cx="307184" cy="358964"/>
          </a:xfrm>
        </p:grpSpPr>
        <p:sp>
          <p:nvSpPr>
            <p:cNvPr id="7" name="Freeform 9">
              <a:extLst>
                <a:ext uri="{FF2B5EF4-FFF2-40B4-BE49-F238E27FC236}">
                  <a16:creationId xmlns:a16="http://schemas.microsoft.com/office/drawing/2014/main" id="{C88281C9-53B6-CE55-EFB5-1B78A3EA6B30}"/>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42B9F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9">
              <a:extLst>
                <a:ext uri="{FF2B5EF4-FFF2-40B4-BE49-F238E27FC236}">
                  <a16:creationId xmlns:a16="http://schemas.microsoft.com/office/drawing/2014/main" id="{15585E6F-EFDB-C264-13BF-0A5392D82C65}"/>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1A377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D4D3D5A1-12F6-443E-C041-473B0EEF9A2C}"/>
              </a:ext>
            </a:extLst>
          </p:cNvPr>
          <p:cNvSpPr/>
          <p:nvPr/>
        </p:nvSpPr>
        <p:spPr>
          <a:xfrm>
            <a:off x="8211100" y="1961317"/>
            <a:ext cx="2828322" cy="1467683"/>
          </a:xfrm>
          <a:prstGeom prst="rect">
            <a:avLst/>
          </a:prstGeom>
          <a:ln>
            <a:noFill/>
          </a:ln>
        </p:spPr>
        <p:txBody>
          <a:bodyPr wrap="square" lIns="91440" tIns="0" rIns="0" bIns="0">
            <a:noAutofit/>
          </a:bodyPr>
          <a:lstStyle/>
          <a:p>
            <a:pPr defTabSz="609576">
              <a:lnSpc>
                <a:spcPct val="90000"/>
              </a:lnSpc>
              <a:spcAft>
                <a:spcPts val="600"/>
              </a:spcAft>
              <a:defRPr/>
            </a:pPr>
            <a:r>
              <a:rPr lang="en-US" sz="1600" dirty="0">
                <a:solidFill>
                  <a:srgbClr val="232F3E"/>
                </a:solidFill>
              </a:rPr>
              <a:t>We hope technologies like Amazon Textract will help </a:t>
            </a:r>
            <a:r>
              <a:rPr lang="en-US" sz="1600" dirty="0" err="1">
                <a:solidFill>
                  <a:srgbClr val="232F3E"/>
                </a:solidFill>
              </a:rPr>
              <a:t>Elevance</a:t>
            </a:r>
            <a:r>
              <a:rPr lang="en-US" sz="1600" dirty="0">
                <a:solidFill>
                  <a:srgbClr val="232F3E"/>
                </a:solidFill>
              </a:rPr>
              <a:t> </a:t>
            </a:r>
            <a:r>
              <a:rPr lang="en-US" sz="1600" dirty="0" err="1">
                <a:solidFill>
                  <a:srgbClr val="232F3E"/>
                </a:solidFill>
              </a:rPr>
              <a:t>Heatlh</a:t>
            </a:r>
            <a:r>
              <a:rPr lang="en-US" sz="1600" dirty="0">
                <a:solidFill>
                  <a:srgbClr val="232F3E"/>
                </a:solidFill>
              </a:rPr>
              <a:t> become a digital-first organization.</a:t>
            </a:r>
          </a:p>
        </p:txBody>
      </p:sp>
      <p:grpSp>
        <p:nvGrpSpPr>
          <p:cNvPr id="10" name="Group 9">
            <a:extLst>
              <a:ext uri="{FF2B5EF4-FFF2-40B4-BE49-F238E27FC236}">
                <a16:creationId xmlns:a16="http://schemas.microsoft.com/office/drawing/2014/main" id="{87BFF1AD-A7E0-DFE4-351A-5C258CDAA515}"/>
              </a:ext>
            </a:extLst>
          </p:cNvPr>
          <p:cNvGrpSpPr/>
          <p:nvPr/>
        </p:nvGrpSpPr>
        <p:grpSpPr>
          <a:xfrm flipH="1">
            <a:off x="11039421" y="2861498"/>
            <a:ext cx="300229" cy="350837"/>
            <a:chOff x="7553852" y="2221320"/>
            <a:chExt cx="307184" cy="358964"/>
          </a:xfrm>
        </p:grpSpPr>
        <p:sp>
          <p:nvSpPr>
            <p:cNvPr id="11" name="Freeform 9">
              <a:extLst>
                <a:ext uri="{FF2B5EF4-FFF2-40B4-BE49-F238E27FC236}">
                  <a16:creationId xmlns:a16="http://schemas.microsoft.com/office/drawing/2014/main" id="{5E75CD5A-5FBE-2C28-832C-CCD22F88D4AE}"/>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42B9F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9">
              <a:extLst>
                <a:ext uri="{FF2B5EF4-FFF2-40B4-BE49-F238E27FC236}">
                  <a16:creationId xmlns:a16="http://schemas.microsoft.com/office/drawing/2014/main" id="{377A0868-E070-7D8D-4C32-0C149A925ECE}"/>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1A377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EEB97C2B-B700-B8E2-CEBC-BAD2B0B97593}"/>
              </a:ext>
            </a:extLst>
          </p:cNvPr>
          <p:cNvSpPr/>
          <p:nvPr/>
        </p:nvSpPr>
        <p:spPr>
          <a:xfrm>
            <a:off x="7948924" y="3372115"/>
            <a:ext cx="3096816" cy="1249060"/>
          </a:xfrm>
          <a:prstGeom prst="rect">
            <a:avLst/>
          </a:prstGeom>
        </p:spPr>
        <p:txBody>
          <a:bodyPr wrap="square" lIns="0" tIns="0" rIns="0" bIns="0">
            <a:spAutoFit/>
          </a:bodyPr>
          <a:lstStyle/>
          <a:p>
            <a:pPr algn="r" defTabSz="609576">
              <a:defRPr/>
            </a:pPr>
            <a:r>
              <a:rPr lang="en-US" sz="1600" b="1" dirty="0" err="1">
                <a:solidFill>
                  <a:schemeClr val="tx2"/>
                </a:solidFill>
              </a:rPr>
              <a:t>Reddi</a:t>
            </a:r>
            <a:r>
              <a:rPr lang="en-US" sz="1600" b="1" dirty="0">
                <a:solidFill>
                  <a:schemeClr val="tx2"/>
                </a:solidFill>
              </a:rPr>
              <a:t> </a:t>
            </a:r>
            <a:r>
              <a:rPr lang="en-US" sz="1600" b="1" dirty="0" err="1">
                <a:solidFill>
                  <a:schemeClr val="tx2"/>
                </a:solidFill>
              </a:rPr>
              <a:t>Gudla</a:t>
            </a:r>
            <a:endParaRPr lang="en-US" sz="1600" b="1" dirty="0">
              <a:solidFill>
                <a:schemeClr val="tx2"/>
              </a:solidFill>
            </a:endParaRPr>
          </a:p>
          <a:p>
            <a:pPr algn="r" defTabSz="609576">
              <a:defRPr/>
            </a:pPr>
            <a:r>
              <a:rPr lang="en-US" sz="1400" dirty="0">
                <a:solidFill>
                  <a:srgbClr val="232F3E"/>
                </a:solidFill>
              </a:rPr>
              <a:t>Staff Vice President </a:t>
            </a:r>
          </a:p>
          <a:p>
            <a:pPr algn="r" defTabSz="609576">
              <a:spcBef>
                <a:spcPts val="300"/>
              </a:spcBef>
              <a:defRPr/>
            </a:pPr>
            <a:r>
              <a:rPr lang="en-US" sz="1400" dirty="0" err="1">
                <a:solidFill>
                  <a:srgbClr val="232F3E"/>
                </a:solidFill>
              </a:rPr>
              <a:t>Elevance</a:t>
            </a:r>
            <a:r>
              <a:rPr lang="en-US" sz="1400" dirty="0">
                <a:solidFill>
                  <a:srgbClr val="232F3E"/>
                </a:solidFill>
              </a:rPr>
              <a:t> </a:t>
            </a:r>
            <a:r>
              <a:rPr lang="en-US" sz="1400" dirty="0" err="1">
                <a:solidFill>
                  <a:srgbClr val="232F3E"/>
                </a:solidFill>
              </a:rPr>
              <a:t>Heatlh</a:t>
            </a:r>
            <a:r>
              <a:rPr lang="en-US" sz="1400" dirty="0">
                <a:solidFill>
                  <a:srgbClr val="232F3E"/>
                </a:solidFill>
              </a:rPr>
              <a:t> </a:t>
            </a:r>
          </a:p>
          <a:p>
            <a:pPr algn="r" defTabSz="609576">
              <a:spcBef>
                <a:spcPts val="800"/>
              </a:spcBef>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CASE STUDY</a:t>
            </a:r>
            <a:r>
              <a:rPr lang="en-US" sz="1400" b="1" dirty="0">
                <a:solidFill>
                  <a:srgbClr val="232F3E"/>
                </a:solidFill>
              </a:rPr>
              <a:t> </a:t>
            </a:r>
          </a:p>
          <a:p>
            <a:pPr algn="r" defTabSz="609576"/>
            <a:endParaRPr lang="en-US" sz="1400" dirty="0">
              <a:solidFill>
                <a:srgbClr val="232F3E"/>
              </a:solidFill>
            </a:endParaRPr>
          </a:p>
        </p:txBody>
      </p:sp>
      <p:sp>
        <p:nvSpPr>
          <p:cNvPr id="14" name="Rectangle 13">
            <a:extLst>
              <a:ext uri="{FF2B5EF4-FFF2-40B4-BE49-F238E27FC236}">
                <a16:creationId xmlns:a16="http://schemas.microsoft.com/office/drawing/2014/main" id="{E9956608-3E4C-D3BF-31A9-7AA97BFD1F28}"/>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5" name="Straight Connector 14">
            <a:extLst>
              <a:ext uri="{FF2B5EF4-FFF2-40B4-BE49-F238E27FC236}">
                <a16:creationId xmlns:a16="http://schemas.microsoft.com/office/drawing/2014/main" id="{CA8F2703-323C-9F23-1EA9-B285D8B08E73}"/>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9" name="Rectangle 18">
            <a:extLst>
              <a:ext uri="{FF2B5EF4-FFF2-40B4-BE49-F238E27FC236}">
                <a16:creationId xmlns:a16="http://schemas.microsoft.com/office/drawing/2014/main" id="{B304B8E9-2335-08C3-66AF-FD320F4F7F76}"/>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1" name="Straight Connector 20">
            <a:extLst>
              <a:ext uri="{FF2B5EF4-FFF2-40B4-BE49-F238E27FC236}">
                <a16:creationId xmlns:a16="http://schemas.microsoft.com/office/drawing/2014/main" id="{93BA96C6-B20C-913B-08D1-E920B7B1CD91}"/>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2" name="Rectangle 21">
            <a:extLst>
              <a:ext uri="{FF2B5EF4-FFF2-40B4-BE49-F238E27FC236}">
                <a16:creationId xmlns:a16="http://schemas.microsoft.com/office/drawing/2014/main" id="{07354782-7494-7568-003C-732F7B9D21C6}"/>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3" name="Straight Connector 22">
            <a:extLst>
              <a:ext uri="{FF2B5EF4-FFF2-40B4-BE49-F238E27FC236}">
                <a16:creationId xmlns:a16="http://schemas.microsoft.com/office/drawing/2014/main" id="{1ED23048-A230-8968-0ED0-6AA90C79A7C4}"/>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4" name="TextBox 23">
            <a:extLst>
              <a:ext uri="{FF2B5EF4-FFF2-40B4-BE49-F238E27FC236}">
                <a16:creationId xmlns:a16="http://schemas.microsoft.com/office/drawing/2014/main" id="{BF891699-5039-A882-DD26-62E139D70124}"/>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5" name="TextBox 24">
            <a:extLst>
              <a:ext uri="{FF2B5EF4-FFF2-40B4-BE49-F238E27FC236}">
                <a16:creationId xmlns:a16="http://schemas.microsoft.com/office/drawing/2014/main" id="{7F39E6DA-D375-FF9F-0B00-0E5B18A15F16}"/>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32" name="TextBox 31">
            <a:extLst>
              <a:ext uri="{FF2B5EF4-FFF2-40B4-BE49-F238E27FC236}">
                <a16:creationId xmlns:a16="http://schemas.microsoft.com/office/drawing/2014/main" id="{84D2294E-973B-3BEC-A777-01D604D676EC}"/>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7" name="TextBox 36">
            <a:extLst>
              <a:ext uri="{FF2B5EF4-FFF2-40B4-BE49-F238E27FC236}">
                <a16:creationId xmlns:a16="http://schemas.microsoft.com/office/drawing/2014/main" id="{585DF67A-7C7E-CAF7-A38A-5132654B59F1}"/>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600" dirty="0"/>
              <a:t>Wanted to automate the insurance claim data </a:t>
            </a:r>
            <a:br>
              <a:rPr lang="en-US" sz="1600" dirty="0"/>
            </a:br>
            <a:r>
              <a:rPr lang="en-US" sz="1600" dirty="0"/>
              <a:t>extraction process</a:t>
            </a:r>
          </a:p>
          <a:p>
            <a:pPr>
              <a:lnSpc>
                <a:spcPct val="90000"/>
              </a:lnSpc>
              <a:spcBef>
                <a:spcPts val="384"/>
              </a:spcBef>
              <a:spcAft>
                <a:spcPts val="600"/>
              </a:spcAft>
              <a:buClr>
                <a:schemeClr val="accent4"/>
              </a:buClr>
            </a:pPr>
            <a:r>
              <a:rPr lang="en-US" sz="1600" dirty="0"/>
              <a:t>Took an average of 20 minutes per claim to manually </a:t>
            </a:r>
            <a:br>
              <a:rPr lang="en-US" sz="1600" dirty="0"/>
            </a:br>
            <a:r>
              <a:rPr lang="en-US" sz="1600" dirty="0"/>
              <a:t>extract information </a:t>
            </a:r>
          </a:p>
        </p:txBody>
      </p:sp>
      <p:sp>
        <p:nvSpPr>
          <p:cNvPr id="38" name="TextBox 37">
            <a:extLst>
              <a:ext uri="{FF2B5EF4-FFF2-40B4-BE49-F238E27FC236}">
                <a16:creationId xmlns:a16="http://schemas.microsoft.com/office/drawing/2014/main" id="{FF4B82E4-4B1B-C1B2-5636-BBAC94D5D1A0}"/>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2"/>
              </a:buClr>
            </a:pPr>
            <a:r>
              <a:rPr lang="en-US" dirty="0"/>
              <a:t>Used Amazon Textract to digitize and automate claims process </a:t>
            </a:r>
          </a:p>
          <a:p>
            <a:pPr>
              <a:spcBef>
                <a:spcPts val="384"/>
              </a:spcBef>
              <a:buClr>
                <a:schemeClr val="accent2"/>
              </a:buClr>
            </a:pPr>
            <a:r>
              <a:rPr lang="en-US" dirty="0"/>
              <a:t>Medical providers submit documents to provider portal and Amazon Textract uses optical character recognition to extract data, indexes, and classify each document</a:t>
            </a:r>
          </a:p>
        </p:txBody>
      </p:sp>
      <p:sp>
        <p:nvSpPr>
          <p:cNvPr id="39" name="TextBox 38">
            <a:extLst>
              <a:ext uri="{FF2B5EF4-FFF2-40B4-BE49-F238E27FC236}">
                <a16:creationId xmlns:a16="http://schemas.microsoft.com/office/drawing/2014/main" id="{62582119-22DA-EDEB-885A-84632CD68998}"/>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1"/>
              </a:buClr>
            </a:pPr>
            <a:r>
              <a:rPr lang="en-US" dirty="0"/>
              <a:t>Extracts and digitizes data to quickly process thousands of claims each day </a:t>
            </a:r>
          </a:p>
          <a:p>
            <a:pPr>
              <a:spcBef>
                <a:spcPts val="384"/>
              </a:spcBef>
              <a:buClr>
                <a:schemeClr val="accent1"/>
              </a:buClr>
            </a:pPr>
            <a:r>
              <a:rPr lang="en-US" dirty="0"/>
              <a:t>Automated 80% of claims-processing workflow</a:t>
            </a:r>
          </a:p>
          <a:p>
            <a:pPr>
              <a:spcBef>
                <a:spcPts val="384"/>
              </a:spcBef>
              <a:buClr>
                <a:schemeClr val="accent1"/>
              </a:buClr>
            </a:pPr>
            <a:r>
              <a:rPr lang="en-US" dirty="0"/>
              <a:t>Expects to reach 90% automation or higher with AWS </a:t>
            </a:r>
          </a:p>
        </p:txBody>
      </p:sp>
      <p:pic>
        <p:nvPicPr>
          <p:cNvPr id="2" name="Picture 1">
            <a:extLst>
              <a:ext uri="{FF2B5EF4-FFF2-40B4-BE49-F238E27FC236}">
                <a16:creationId xmlns:a16="http://schemas.microsoft.com/office/drawing/2014/main" id="{B64BB3B1-CED3-1242-9EB1-03277147767B}"/>
              </a:ext>
            </a:extLst>
          </p:cNvPr>
          <p:cNvPicPr>
            <a:picLocks noChangeAspect="1"/>
          </p:cNvPicPr>
          <p:nvPr/>
        </p:nvPicPr>
        <p:blipFill>
          <a:blip r:embed="rId4"/>
          <a:stretch>
            <a:fillRect/>
          </a:stretch>
        </p:blipFill>
        <p:spPr>
          <a:xfrm>
            <a:off x="9201342" y="906592"/>
            <a:ext cx="865030" cy="865030"/>
          </a:xfrm>
          <a:prstGeom prst="rect">
            <a:avLst/>
          </a:prstGeom>
        </p:spPr>
      </p:pic>
    </p:spTree>
    <p:extLst>
      <p:ext uri="{BB962C8B-B14F-4D97-AF65-F5344CB8AC3E}">
        <p14:creationId xmlns:p14="http://schemas.microsoft.com/office/powerpoint/2010/main" val="40232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0C8AC27B-0793-FBFB-22CD-CA6A94CCB9B8}"/>
              </a:ext>
            </a:extLst>
          </p:cNvPr>
          <p:cNvSpPr txBox="1"/>
          <p:nvPr/>
        </p:nvSpPr>
        <p:spPr>
          <a:xfrm>
            <a:off x="609599" y="219075"/>
            <a:ext cx="10972801" cy="246221"/>
          </a:xfrm>
          <a:prstGeom prst="rect">
            <a:avLst/>
          </a:prstGeom>
          <a:noFill/>
        </p:spPr>
        <p:txBody>
          <a:bodyPr wrap="square" lIns="0" rIns="0" rtlCol="0">
            <a:spAutoFit/>
          </a:bodyPr>
          <a:lstStyle/>
          <a:p>
            <a:pPr algn="l"/>
            <a:r>
              <a:rPr lang="fr-FR" sz="1000" dirty="0"/>
              <a:t>FINANCIAL SERVICES  |  INTELLIGENT DOCUMENT PROCESSING</a:t>
            </a:r>
          </a:p>
        </p:txBody>
      </p:sp>
      <p:grpSp>
        <p:nvGrpSpPr>
          <p:cNvPr id="2" name="Group 1">
            <a:extLst>
              <a:ext uri="{FF2B5EF4-FFF2-40B4-BE49-F238E27FC236}">
                <a16:creationId xmlns:a16="http://schemas.microsoft.com/office/drawing/2014/main" id="{4094B3AA-D468-DE98-5A99-CD65042B8035}"/>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4D901BD3-B790-1C46-6AB0-B959B7BE3839}"/>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6151E6D2-7654-10F7-4C2E-4587A3F4B050}"/>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sp>
        <p:nvSpPr>
          <p:cNvPr id="12" name="Rectangle 11">
            <a:extLst>
              <a:ext uri="{FF2B5EF4-FFF2-40B4-BE49-F238E27FC236}">
                <a16:creationId xmlns:a16="http://schemas.microsoft.com/office/drawing/2014/main" id="{5BD55E65-CCC7-14A1-025A-D66E71050D67}"/>
              </a:ext>
            </a:extLst>
          </p:cNvPr>
          <p:cNvSpPr/>
          <p:nvPr/>
        </p:nvSpPr>
        <p:spPr>
          <a:xfrm>
            <a:off x="7948924" y="5548581"/>
            <a:ext cx="3096816" cy="584775"/>
          </a:xfrm>
          <a:prstGeom prst="rect">
            <a:avLst/>
          </a:prstGeom>
        </p:spPr>
        <p:txBody>
          <a:bodyPr wrap="square" lIns="0" tIns="0" rIns="0" bIns="0">
            <a:spAutoFit/>
          </a:bodyPr>
          <a:lstStyle/>
          <a:p>
            <a:pPr algn="r" defTabSz="609576">
              <a:spcBef>
                <a:spcPts val="800"/>
              </a:spcBef>
              <a:spcAft>
                <a:spcPts val="1200"/>
              </a:spcAft>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VIDEO</a:t>
            </a:r>
            <a:r>
              <a:rPr lang="en-US" sz="1400" b="1" dirty="0">
                <a:solidFill>
                  <a:srgbClr val="232F3E"/>
                </a:solidFill>
              </a:rPr>
              <a:t> | </a:t>
            </a:r>
            <a:r>
              <a:rPr lang="en-US" sz="1400" b="1" dirty="0">
                <a:solidFill>
                  <a:srgbClr val="232F3E"/>
                </a:solidFill>
                <a:hlinkClick r:id="rId4">
                  <a:extLst>
                    <a:ext uri="{A12FA001-AC4F-418D-AE19-62706E023703}">
                      <ahyp:hlinkClr xmlns:ahyp="http://schemas.microsoft.com/office/drawing/2018/hyperlinkcolor" val="tx"/>
                    </a:ext>
                  </a:extLst>
                </a:hlinkClick>
              </a:rPr>
              <a:t>BLOG</a:t>
            </a:r>
            <a:endParaRPr lang="en-US" sz="1400" b="1" dirty="0">
              <a:solidFill>
                <a:srgbClr val="232F3E"/>
              </a:solidFill>
            </a:endParaRPr>
          </a:p>
          <a:p>
            <a:pPr algn="r" defTabSz="609576"/>
            <a:endParaRPr lang="en-US" sz="1400" dirty="0">
              <a:solidFill>
                <a:srgbClr val="232F3E"/>
              </a:solidFill>
            </a:endParaRPr>
          </a:p>
        </p:txBody>
      </p:sp>
      <p:sp>
        <p:nvSpPr>
          <p:cNvPr id="13" name="Rectangle 12">
            <a:extLst>
              <a:ext uri="{FF2B5EF4-FFF2-40B4-BE49-F238E27FC236}">
                <a16:creationId xmlns:a16="http://schemas.microsoft.com/office/drawing/2014/main" id="{236577D0-7500-ACDB-FA24-10AC4607CCD3}"/>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6A9CCB11-49D2-81F0-B7E6-4D877DEA3A01}"/>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23" name="Rectangle 22">
            <a:extLst>
              <a:ext uri="{FF2B5EF4-FFF2-40B4-BE49-F238E27FC236}">
                <a16:creationId xmlns:a16="http://schemas.microsoft.com/office/drawing/2014/main" id="{71270EAE-A906-6045-31A6-3D48AA0389A7}"/>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4" name="Straight Connector 23">
            <a:extLst>
              <a:ext uri="{FF2B5EF4-FFF2-40B4-BE49-F238E27FC236}">
                <a16:creationId xmlns:a16="http://schemas.microsoft.com/office/drawing/2014/main" id="{E479D311-AE49-0062-6B95-279AE4BC2C79}"/>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5" name="Rectangle 24">
            <a:extLst>
              <a:ext uri="{FF2B5EF4-FFF2-40B4-BE49-F238E27FC236}">
                <a16:creationId xmlns:a16="http://schemas.microsoft.com/office/drawing/2014/main" id="{09CE319B-A513-30C1-C067-BBB2CBA55CF5}"/>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6" name="Straight Connector 25">
            <a:extLst>
              <a:ext uri="{FF2B5EF4-FFF2-40B4-BE49-F238E27FC236}">
                <a16:creationId xmlns:a16="http://schemas.microsoft.com/office/drawing/2014/main" id="{569F6241-4E16-D23C-7151-139DEBDE0632}"/>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7" name="TextBox 26">
            <a:extLst>
              <a:ext uri="{FF2B5EF4-FFF2-40B4-BE49-F238E27FC236}">
                <a16:creationId xmlns:a16="http://schemas.microsoft.com/office/drawing/2014/main" id="{2B87E21F-B39A-E1FC-D568-EE442C412DEF}"/>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32" name="TextBox 31">
            <a:extLst>
              <a:ext uri="{FF2B5EF4-FFF2-40B4-BE49-F238E27FC236}">
                <a16:creationId xmlns:a16="http://schemas.microsoft.com/office/drawing/2014/main" id="{54A82180-8A59-F1A1-D347-8F5769447277}"/>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33" name="TextBox 32">
            <a:extLst>
              <a:ext uri="{FF2B5EF4-FFF2-40B4-BE49-F238E27FC236}">
                <a16:creationId xmlns:a16="http://schemas.microsoft.com/office/drawing/2014/main" id="{0C629939-75DF-4590-A9C6-DDB7A414B3AD}"/>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4" name="TextBox 33">
            <a:extLst>
              <a:ext uri="{FF2B5EF4-FFF2-40B4-BE49-F238E27FC236}">
                <a16:creationId xmlns:a16="http://schemas.microsoft.com/office/drawing/2014/main" id="{E9BD3E68-B8A6-24F0-99BF-4F155B9A393E}"/>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600" dirty="0"/>
              <a:t>Broadridge process today is to extract data from SEC </a:t>
            </a:r>
            <a:br>
              <a:rPr lang="en-US" sz="1600" dirty="0"/>
            </a:br>
            <a:r>
              <a:rPr lang="en-US" sz="1600" dirty="0"/>
              <a:t>filings—specifically proxy voting forms. The data points that they’re extracting are things like the names of the board of directors, their length of tenure, </a:t>
            </a:r>
            <a:r>
              <a:rPr lang="en-US" sz="1600" dirty="0" err="1"/>
              <a:t>ESG</a:t>
            </a:r>
            <a:r>
              <a:rPr lang="en-US" sz="1600" dirty="0"/>
              <a:t> proposals, and others which is manual</a:t>
            </a:r>
          </a:p>
        </p:txBody>
      </p:sp>
      <p:sp>
        <p:nvSpPr>
          <p:cNvPr id="35" name="TextBox 34">
            <a:extLst>
              <a:ext uri="{FF2B5EF4-FFF2-40B4-BE49-F238E27FC236}">
                <a16:creationId xmlns:a16="http://schemas.microsoft.com/office/drawing/2014/main" id="{223B3C99-7E02-88E5-7D71-F3BFBAA25D81}"/>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2"/>
              </a:buClr>
            </a:pPr>
            <a:r>
              <a:rPr lang="en-US" dirty="0"/>
              <a:t>For the document processing and text extraction stage, they leverage Amazon Textract for text extraction from the documents and Amazon Comprehend, for the Natural Language Processing (NLP) which helps pull out names, </a:t>
            </a:r>
            <a:r>
              <a:rPr lang="en-US" dirty="0" err="1"/>
              <a:t>ESG</a:t>
            </a:r>
            <a:r>
              <a:rPr lang="en-US" dirty="0"/>
              <a:t> proposals, tenure, etc.</a:t>
            </a:r>
          </a:p>
        </p:txBody>
      </p:sp>
      <p:sp>
        <p:nvSpPr>
          <p:cNvPr id="36" name="TextBox 35">
            <a:extLst>
              <a:ext uri="{FF2B5EF4-FFF2-40B4-BE49-F238E27FC236}">
                <a16:creationId xmlns:a16="http://schemas.microsoft.com/office/drawing/2014/main" id="{7D795B1D-4C04-9AEA-12A5-7F45203AAF28}"/>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2"/>
              </a:buClr>
            </a:pPr>
            <a:r>
              <a:rPr lang="en-US" dirty="0"/>
              <a:t>By implementing machine learning, Broadridge has been able to reduce the manual efforts of a 160-person team and use them to understand the data hidden within those documents vs. manual entry and analysis</a:t>
            </a:r>
          </a:p>
        </p:txBody>
      </p:sp>
      <p:pic>
        <p:nvPicPr>
          <p:cNvPr id="43" name="Picture 2">
            <a:hlinkClick r:id="rId5"/>
            <a:extLst>
              <a:ext uri="{FF2B5EF4-FFF2-40B4-BE49-F238E27FC236}">
                <a16:creationId xmlns:a16="http://schemas.microsoft.com/office/drawing/2014/main" id="{414AEA72-8D96-470B-BA1E-84A1DB696B3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p:blipFill>
        <p:spPr bwMode="auto">
          <a:xfrm>
            <a:off x="7998094" y="905544"/>
            <a:ext cx="3271526" cy="65813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07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a:xfrm>
            <a:off x="609600" y="378869"/>
            <a:ext cx="10972800" cy="978729"/>
          </a:xfrm>
        </p:spPr>
        <p:txBody>
          <a:bodyPr/>
          <a:lstStyle/>
          <a:p>
            <a:r>
              <a:rPr lang="en-US" dirty="0"/>
              <a:t>Intelligent search</a:t>
            </a:r>
            <a:br>
              <a:rPr lang="en-US" dirty="0"/>
            </a:br>
            <a:endParaRPr lang="en-US" dirty="0"/>
          </a:p>
        </p:txBody>
      </p:sp>
      <p:sp>
        <p:nvSpPr>
          <p:cNvPr id="4" name="Text Placeholder 3">
            <a:extLst>
              <a:ext uri="{FF2B5EF4-FFF2-40B4-BE49-F238E27FC236}">
                <a16:creationId xmlns:a16="http://schemas.microsoft.com/office/drawing/2014/main" id="{7E007619-B985-CB1F-D3D0-EA904AD21037}"/>
              </a:ext>
            </a:extLst>
          </p:cNvPr>
          <p:cNvSpPr>
            <a:spLocks noGrp="1"/>
          </p:cNvSpPr>
          <p:nvPr>
            <p:ph type="body" sz="quarter" idx="10"/>
          </p:nvPr>
        </p:nvSpPr>
        <p:spPr/>
        <p:txBody>
          <a:bodyPr/>
          <a:lstStyle/>
          <a:p>
            <a:r>
              <a:rPr lang="en-US" dirty="0"/>
              <a:t>Get the most out of your data with Intelligent Search</a:t>
            </a:r>
          </a:p>
        </p:txBody>
      </p:sp>
      <p:sp>
        <p:nvSpPr>
          <p:cNvPr id="6" name="Rectangle 5">
            <a:extLst>
              <a:ext uri="{FF2B5EF4-FFF2-40B4-BE49-F238E27FC236}">
                <a16:creationId xmlns:a16="http://schemas.microsoft.com/office/drawing/2014/main" id="{3EB03957-3674-BF37-7CBC-6F23DD305484}"/>
              </a:ext>
            </a:extLst>
          </p:cNvPr>
          <p:cNvSpPr/>
          <p:nvPr/>
        </p:nvSpPr>
        <p:spPr>
          <a:xfrm>
            <a:off x="609599" y="3839449"/>
            <a:ext cx="638490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Customer references</a:t>
            </a:r>
          </a:p>
        </p:txBody>
      </p:sp>
      <p:sp>
        <p:nvSpPr>
          <p:cNvPr id="7" name="Rectangle 6">
            <a:extLst>
              <a:ext uri="{FF2B5EF4-FFF2-40B4-BE49-F238E27FC236}">
                <a16:creationId xmlns:a16="http://schemas.microsoft.com/office/drawing/2014/main" id="{9FC10F19-4773-A956-D86C-D247DB4D6FC2}"/>
              </a:ext>
            </a:extLst>
          </p:cNvPr>
          <p:cNvSpPr/>
          <p:nvPr/>
        </p:nvSpPr>
        <p:spPr>
          <a:xfrm>
            <a:off x="60754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Use case categories</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Improve customer interactions</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Accelerate research and development</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Minimize regulatory &amp; compliance risks</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Equip employees with the data they need</a:t>
            </a:r>
          </a:p>
        </p:txBody>
      </p:sp>
      <p:sp>
        <p:nvSpPr>
          <p:cNvPr id="8" name="Rectangle 7">
            <a:extLst>
              <a:ext uri="{FF2B5EF4-FFF2-40B4-BE49-F238E27FC236}">
                <a16:creationId xmlns:a16="http://schemas.microsoft.com/office/drawing/2014/main" id="{ECD949B0-C864-C4E3-FF5D-595404815092}"/>
              </a:ext>
            </a:extLst>
          </p:cNvPr>
          <p:cNvSpPr/>
          <p:nvPr/>
        </p:nvSpPr>
        <p:spPr>
          <a:xfrm>
            <a:off x="629228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Benefits</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Find answers faster across </a:t>
            </a:r>
            <a:br>
              <a:rPr lang="en-US" sz="2000" dirty="0">
                <a:solidFill>
                  <a:schemeClr val="tx2"/>
                </a:solidFill>
              </a:rPr>
            </a:br>
            <a:r>
              <a:rPr lang="en-US" sz="2000" dirty="0">
                <a:solidFill>
                  <a:schemeClr val="tx2"/>
                </a:solidFill>
              </a:rPr>
              <a:t>unstructured content</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Boost workforce productivity</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Enhance customer experiences</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Centralize access to knowledge</a:t>
            </a:r>
          </a:p>
        </p:txBody>
      </p:sp>
      <p:cxnSp>
        <p:nvCxnSpPr>
          <p:cNvPr id="9" name="Straight Connector 8">
            <a:extLst>
              <a:ext uri="{FF2B5EF4-FFF2-40B4-BE49-F238E27FC236}">
                <a16:creationId xmlns:a16="http://schemas.microsoft.com/office/drawing/2014/main" id="{E945D1E3-49A5-76BD-FB93-9BA712AC1869}"/>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10" name="Straight Connector 9">
            <a:extLst>
              <a:ext uri="{FF2B5EF4-FFF2-40B4-BE49-F238E27FC236}">
                <a16:creationId xmlns:a16="http://schemas.microsoft.com/office/drawing/2014/main" id="{4ED73081-79B2-96F3-B601-A724E2AEF07E}"/>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cxnSp>
        <p:nvCxnSpPr>
          <p:cNvPr id="11" name="Straight Connector 10">
            <a:extLst>
              <a:ext uri="{FF2B5EF4-FFF2-40B4-BE49-F238E27FC236}">
                <a16:creationId xmlns:a16="http://schemas.microsoft.com/office/drawing/2014/main" id="{495F2D51-530E-B350-7DBC-72BEFFD05AF7}"/>
              </a:ext>
            </a:extLst>
          </p:cNvPr>
          <p:cNvCxnSpPr>
            <a:cxnSpLocks/>
          </p:cNvCxnSpPr>
          <p:nvPr/>
        </p:nvCxnSpPr>
        <p:spPr>
          <a:xfrm>
            <a:off x="609600" y="3839450"/>
            <a:ext cx="638251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12" name="Rectangle 11">
            <a:extLst>
              <a:ext uri="{FF2B5EF4-FFF2-40B4-BE49-F238E27FC236}">
                <a16:creationId xmlns:a16="http://schemas.microsoft.com/office/drawing/2014/main" id="{EC2609EF-8667-88A7-C0BD-785457E4CB0E}"/>
              </a:ext>
            </a:extLst>
          </p:cNvPr>
          <p:cNvSpPr/>
          <p:nvPr/>
        </p:nvSpPr>
        <p:spPr>
          <a:xfrm>
            <a:off x="7391399" y="3839449"/>
            <a:ext cx="4191001"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Underlying AI services</a:t>
            </a:r>
          </a:p>
        </p:txBody>
      </p:sp>
      <p:cxnSp>
        <p:nvCxnSpPr>
          <p:cNvPr id="21" name="Straight Connector 20">
            <a:extLst>
              <a:ext uri="{FF2B5EF4-FFF2-40B4-BE49-F238E27FC236}">
                <a16:creationId xmlns:a16="http://schemas.microsoft.com/office/drawing/2014/main" id="{341CFE81-B76C-F20C-4B12-FD20EF5D0312}"/>
              </a:ext>
            </a:extLst>
          </p:cNvPr>
          <p:cNvCxnSpPr>
            <a:cxnSpLocks/>
          </p:cNvCxnSpPr>
          <p:nvPr/>
        </p:nvCxnSpPr>
        <p:spPr>
          <a:xfrm>
            <a:off x="7391400" y="3839450"/>
            <a:ext cx="41887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31" name="TextBox 30">
            <a:extLst>
              <a:ext uri="{FF2B5EF4-FFF2-40B4-BE49-F238E27FC236}">
                <a16:creationId xmlns:a16="http://schemas.microsoft.com/office/drawing/2014/main" id="{313D522D-7EF7-FE4C-F8E6-1B623DD70F31}"/>
              </a:ext>
            </a:extLst>
          </p:cNvPr>
          <p:cNvSpPr txBox="1"/>
          <p:nvPr/>
        </p:nvSpPr>
        <p:spPr>
          <a:xfrm>
            <a:off x="9076658" y="4716422"/>
            <a:ext cx="832104" cy="243785"/>
          </a:xfrm>
          <a:prstGeom prst="rect">
            <a:avLst/>
          </a:prstGeom>
        </p:spPr>
        <p:txBody>
          <a:bodyPr wrap="squar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Kendra</a:t>
            </a:r>
          </a:p>
        </p:txBody>
      </p:sp>
      <p:pic>
        <p:nvPicPr>
          <p:cNvPr id="33" name="Graphic 16">
            <a:extLst>
              <a:ext uri="{FF2B5EF4-FFF2-40B4-BE49-F238E27FC236}">
                <a16:creationId xmlns:a16="http://schemas.microsoft.com/office/drawing/2014/main" id="{5DB7C9B1-30DE-4554-B7B2-C4FE09BCB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640"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8" descr="Investment Banking - Baker Tilly">
            <a:extLst>
              <a:ext uri="{FF2B5EF4-FFF2-40B4-BE49-F238E27FC236}">
                <a16:creationId xmlns:a16="http://schemas.microsoft.com/office/drawing/2014/main" id="{EBC243AC-2153-7090-A63D-A95B6C474C9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814666" y="4593815"/>
            <a:ext cx="1371600" cy="444853"/>
          </a:xfrm>
          <a:prstGeom prst="rect">
            <a:avLst/>
          </a:prstGeom>
          <a:extLst>
            <a:ext uri="{909E8E84-426E-40DD-AFC4-6F175D3DCCD1}">
              <a14:hiddenFill xmlns:a14="http://schemas.microsoft.com/office/drawing/2010/main">
                <a:solidFill>
                  <a:srgbClr val="FFFFFF"/>
                </a:solidFill>
              </a14:hiddenFill>
            </a:ext>
          </a:extLst>
        </p:spPr>
      </p:pic>
      <p:pic>
        <p:nvPicPr>
          <p:cNvPr id="38" name="Picture 6" descr="Magellan Health">
            <a:extLst>
              <a:ext uri="{FF2B5EF4-FFF2-40B4-BE49-F238E27FC236}">
                <a16:creationId xmlns:a16="http://schemas.microsoft.com/office/drawing/2014/main" id="{0F8AA0DC-6AFF-1EA6-747C-A273513311D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912716" y="4624918"/>
            <a:ext cx="1126380" cy="382646"/>
          </a:xfrm>
          <a:prstGeom prst="rect">
            <a:avLst/>
          </a:prstGeom>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4C4DED5F-BA0F-F854-E2C3-4D112ACC7E82}"/>
              </a:ext>
            </a:extLst>
          </p:cNvPr>
          <p:cNvPicPr>
            <a:picLocks noChangeAspect="1"/>
          </p:cNvPicPr>
          <p:nvPr/>
        </p:nvPicPr>
        <p:blipFill>
          <a:blip r:embed="rId7"/>
          <a:stretch>
            <a:fillRect/>
          </a:stretch>
        </p:blipFill>
        <p:spPr>
          <a:xfrm>
            <a:off x="2633571" y="4597259"/>
            <a:ext cx="831840" cy="437964"/>
          </a:xfrm>
          <a:prstGeom prst="rect">
            <a:avLst/>
          </a:prstGeom>
        </p:spPr>
      </p:pic>
      <p:pic>
        <p:nvPicPr>
          <p:cNvPr id="62" name="Graphic 61">
            <a:extLst>
              <a:ext uri="{FF2B5EF4-FFF2-40B4-BE49-F238E27FC236}">
                <a16:creationId xmlns:a16="http://schemas.microsoft.com/office/drawing/2014/main" id="{CAC26508-E72B-B5FA-258E-03B6B7A6EC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6400" y="4625197"/>
            <a:ext cx="1371600" cy="382089"/>
          </a:xfrm>
          <a:prstGeom prst="rect">
            <a:avLst/>
          </a:prstGeom>
        </p:spPr>
      </p:pic>
      <p:pic>
        <p:nvPicPr>
          <p:cNvPr id="34" name="Picture 4" descr="Woodside">
            <a:extLst>
              <a:ext uri="{FF2B5EF4-FFF2-40B4-BE49-F238E27FC236}">
                <a16:creationId xmlns:a16="http://schemas.microsoft.com/office/drawing/2014/main" id="{5C2E2EC4-0C2E-2F4D-7303-AAC31208153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53357" y="5351377"/>
            <a:ext cx="543722" cy="543722"/>
          </a:xfrm>
          <a:prstGeom prst="rect">
            <a:avLst/>
          </a:prstGeom>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744835D8-5C31-E6F8-E19A-CB4656F7FFAD}"/>
              </a:ext>
            </a:extLst>
          </p:cNvPr>
          <p:cNvPicPr>
            <a:picLocks noChangeAspect="1"/>
          </p:cNvPicPr>
          <p:nvPr/>
        </p:nvPicPr>
        <p:blipFill>
          <a:blip r:embed="rId11"/>
          <a:stretch>
            <a:fillRect/>
          </a:stretch>
        </p:blipFill>
        <p:spPr>
          <a:xfrm>
            <a:off x="3326412" y="5519160"/>
            <a:ext cx="1371600" cy="208156"/>
          </a:xfrm>
          <a:prstGeom prst="rect">
            <a:avLst/>
          </a:prstGeom>
        </p:spPr>
      </p:pic>
      <p:pic>
        <p:nvPicPr>
          <p:cNvPr id="67" name="Graphic 66">
            <a:extLst>
              <a:ext uri="{FF2B5EF4-FFF2-40B4-BE49-F238E27FC236}">
                <a16:creationId xmlns:a16="http://schemas.microsoft.com/office/drawing/2014/main" id="{A80DD34E-D92E-C7A3-3A7B-A4C1B4A8F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7020" y="5351377"/>
            <a:ext cx="964047" cy="543722"/>
          </a:xfrm>
          <a:prstGeom prst="rect">
            <a:avLst/>
          </a:prstGeom>
        </p:spPr>
      </p:pic>
    </p:spTree>
    <p:extLst>
      <p:ext uri="{BB962C8B-B14F-4D97-AF65-F5344CB8AC3E}">
        <p14:creationId xmlns:p14="http://schemas.microsoft.com/office/powerpoint/2010/main" val="203325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C571624-5850-FDC2-6231-B5A68740C74A}"/>
              </a:ext>
            </a:extLst>
          </p:cNvPr>
          <p:cNvSpPr txBox="1"/>
          <p:nvPr/>
        </p:nvSpPr>
        <p:spPr>
          <a:xfrm>
            <a:off x="609599" y="219071"/>
            <a:ext cx="10972801" cy="246221"/>
          </a:xfrm>
          <a:prstGeom prst="rect">
            <a:avLst/>
          </a:prstGeom>
          <a:noFill/>
        </p:spPr>
        <p:txBody>
          <a:bodyPr wrap="square" lIns="0" rIns="0" rtlCol="0">
            <a:spAutoFit/>
          </a:bodyPr>
          <a:lstStyle/>
          <a:p>
            <a:pPr algn="l"/>
            <a:r>
              <a:rPr lang="en-US" sz="1000" dirty="0"/>
              <a:t>MANUFACTURING  |  INTELLIGENT SEARCH</a:t>
            </a:r>
          </a:p>
        </p:txBody>
      </p:sp>
      <p:grpSp>
        <p:nvGrpSpPr>
          <p:cNvPr id="2" name="Group 1">
            <a:extLst>
              <a:ext uri="{FF2B5EF4-FFF2-40B4-BE49-F238E27FC236}">
                <a16:creationId xmlns:a16="http://schemas.microsoft.com/office/drawing/2014/main" id="{B444912C-FB44-2E7D-0474-273064E77CDF}"/>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7AE1B55B-2089-8DB2-2607-35DF28532C77}"/>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C793FE63-296B-029E-03B9-D681B5322F1A}"/>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5C224E16-5586-3972-68B1-9E5C3D079D31}"/>
              </a:ext>
            </a:extLst>
          </p:cNvPr>
          <p:cNvGrpSpPr/>
          <p:nvPr/>
        </p:nvGrpSpPr>
        <p:grpSpPr>
          <a:xfrm>
            <a:off x="7927197" y="1803677"/>
            <a:ext cx="300229" cy="350837"/>
            <a:chOff x="7553852" y="2221320"/>
            <a:chExt cx="307184" cy="358964"/>
          </a:xfrm>
        </p:grpSpPr>
        <p:sp>
          <p:nvSpPr>
            <p:cNvPr id="6" name="Freeform 9">
              <a:extLst>
                <a:ext uri="{FF2B5EF4-FFF2-40B4-BE49-F238E27FC236}">
                  <a16:creationId xmlns:a16="http://schemas.microsoft.com/office/drawing/2014/main" id="{5D3AD726-0946-5A48-F741-329E146A19BA}"/>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030B47CD-D719-61CB-1FDC-451DE6FA8C18}"/>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EE1B2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5A7A852B-38FF-0725-3F2E-A72236A7F62A}"/>
              </a:ext>
            </a:extLst>
          </p:cNvPr>
          <p:cNvSpPr/>
          <p:nvPr/>
        </p:nvSpPr>
        <p:spPr>
          <a:xfrm>
            <a:off x="8211100" y="1961317"/>
            <a:ext cx="2828322" cy="1467683"/>
          </a:xfrm>
          <a:prstGeom prst="rect">
            <a:avLst/>
          </a:prstGeom>
          <a:ln>
            <a:noFill/>
          </a:ln>
        </p:spPr>
        <p:txBody>
          <a:bodyPr wrap="square" lIns="91440" tIns="0" rIns="0" bIns="0">
            <a:noAutofit/>
          </a:bodyPr>
          <a:lstStyle/>
          <a:p>
            <a:pPr defTabSz="609576">
              <a:lnSpc>
                <a:spcPct val="90000"/>
              </a:lnSpc>
              <a:spcAft>
                <a:spcPts val="600"/>
              </a:spcAft>
              <a:defRPr/>
            </a:pPr>
            <a:r>
              <a:rPr lang="en-US" sz="1600" dirty="0">
                <a:solidFill>
                  <a:srgbClr val="232F3E"/>
                </a:solidFill>
              </a:rPr>
              <a:t>When our material scientists lead new research, they need access to information from prior relevant research—information that’s buried in the many patents we hold </a:t>
            </a:r>
            <a:br>
              <a:rPr lang="en-US" sz="1600" dirty="0">
                <a:solidFill>
                  <a:srgbClr val="232F3E"/>
                </a:solidFill>
              </a:rPr>
            </a:br>
            <a:r>
              <a:rPr lang="en-US" sz="1600" dirty="0">
                <a:solidFill>
                  <a:srgbClr val="232F3E"/>
                </a:solidFill>
              </a:rPr>
              <a:t>in our huge knowledge base. Kendra lets our scientists </a:t>
            </a:r>
            <a:br>
              <a:rPr lang="en-US" sz="1600" dirty="0">
                <a:solidFill>
                  <a:srgbClr val="232F3E"/>
                </a:solidFill>
              </a:rPr>
            </a:br>
            <a:r>
              <a:rPr lang="en-US" sz="1600" dirty="0">
                <a:solidFill>
                  <a:srgbClr val="232F3E"/>
                </a:solidFill>
              </a:rPr>
              <a:t>find the information they need by handling natural language queries quickly </a:t>
            </a:r>
            <a:br>
              <a:rPr lang="en-US" sz="1600" dirty="0">
                <a:solidFill>
                  <a:srgbClr val="232F3E"/>
                </a:solidFill>
              </a:rPr>
            </a:br>
            <a:r>
              <a:rPr lang="en-US" sz="1600" dirty="0">
                <a:solidFill>
                  <a:srgbClr val="232F3E"/>
                </a:solidFill>
              </a:rPr>
              <a:t>and accurately.</a:t>
            </a:r>
          </a:p>
        </p:txBody>
      </p:sp>
      <p:grpSp>
        <p:nvGrpSpPr>
          <p:cNvPr id="9" name="Group 8">
            <a:extLst>
              <a:ext uri="{FF2B5EF4-FFF2-40B4-BE49-F238E27FC236}">
                <a16:creationId xmlns:a16="http://schemas.microsoft.com/office/drawing/2014/main" id="{714708E0-99B0-4914-D4E9-73A71EA786E8}"/>
              </a:ext>
            </a:extLst>
          </p:cNvPr>
          <p:cNvGrpSpPr/>
          <p:nvPr/>
        </p:nvGrpSpPr>
        <p:grpSpPr>
          <a:xfrm flipH="1">
            <a:off x="11039421" y="4518278"/>
            <a:ext cx="300229" cy="350837"/>
            <a:chOff x="7553852" y="2221320"/>
            <a:chExt cx="307184" cy="358964"/>
          </a:xfrm>
        </p:grpSpPr>
        <p:sp>
          <p:nvSpPr>
            <p:cNvPr id="10" name="Freeform 9">
              <a:extLst>
                <a:ext uri="{FF2B5EF4-FFF2-40B4-BE49-F238E27FC236}">
                  <a16:creationId xmlns:a16="http://schemas.microsoft.com/office/drawing/2014/main" id="{1E569997-15BA-013F-E0E4-8633EDCEE5D8}"/>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247FFEA6-ABBC-CDED-5869-E2E8C053061A}"/>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EE1B2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790871F4-854A-BC52-7B75-BA4F99500DD5}"/>
              </a:ext>
            </a:extLst>
          </p:cNvPr>
          <p:cNvSpPr/>
          <p:nvPr/>
        </p:nvSpPr>
        <p:spPr>
          <a:xfrm>
            <a:off x="7948924" y="5028895"/>
            <a:ext cx="3096816" cy="931024"/>
          </a:xfrm>
          <a:prstGeom prst="rect">
            <a:avLst/>
          </a:prstGeom>
        </p:spPr>
        <p:txBody>
          <a:bodyPr wrap="square" lIns="0" tIns="0" rIns="0" bIns="0">
            <a:spAutoFit/>
          </a:bodyPr>
          <a:lstStyle/>
          <a:p>
            <a:pPr algn="r" defTabSz="609576">
              <a:defRPr/>
            </a:pPr>
            <a:r>
              <a:rPr lang="en-US" sz="1600" b="1" dirty="0">
                <a:solidFill>
                  <a:schemeClr val="tx2"/>
                </a:solidFill>
              </a:rPr>
              <a:t>David Frazee</a:t>
            </a:r>
          </a:p>
          <a:p>
            <a:pPr algn="r" defTabSz="609576">
              <a:defRPr/>
            </a:pPr>
            <a:r>
              <a:rPr lang="en-US" sz="1400" dirty="0">
                <a:solidFill>
                  <a:srgbClr val="232F3E"/>
                </a:solidFill>
              </a:rPr>
              <a:t>Technical Director, </a:t>
            </a:r>
            <a:br>
              <a:rPr lang="en-US" sz="1400" dirty="0">
                <a:solidFill>
                  <a:srgbClr val="232F3E"/>
                </a:solidFill>
              </a:rPr>
            </a:br>
            <a:r>
              <a:rPr lang="en-US" sz="1400" dirty="0">
                <a:solidFill>
                  <a:srgbClr val="232F3E"/>
                </a:solidFill>
              </a:rPr>
              <a:t>Corporate Research Systems Lab</a:t>
            </a:r>
          </a:p>
          <a:p>
            <a:pPr algn="r" defTabSz="609576">
              <a:spcBef>
                <a:spcPts val="300"/>
              </a:spcBef>
              <a:defRPr/>
            </a:pPr>
            <a:r>
              <a:rPr lang="en-US" sz="1400" dirty="0">
                <a:solidFill>
                  <a:srgbClr val="232F3E"/>
                </a:solidFill>
              </a:rPr>
              <a:t>3M</a:t>
            </a:r>
          </a:p>
        </p:txBody>
      </p:sp>
      <p:sp>
        <p:nvSpPr>
          <p:cNvPr id="13" name="Rectangle 12">
            <a:extLst>
              <a:ext uri="{FF2B5EF4-FFF2-40B4-BE49-F238E27FC236}">
                <a16:creationId xmlns:a16="http://schemas.microsoft.com/office/drawing/2014/main" id="{2AEAFE07-52FC-9493-9307-D23556BBBC72}"/>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81E8989F-862F-A84B-437A-58526300DCFF}"/>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5" name="Rectangle 14">
            <a:extLst>
              <a:ext uri="{FF2B5EF4-FFF2-40B4-BE49-F238E27FC236}">
                <a16:creationId xmlns:a16="http://schemas.microsoft.com/office/drawing/2014/main" id="{4922037A-9D96-538F-0447-5ED9E604C3F8}"/>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BAFE513A-BE2A-8C07-320E-631B8C5DE0D4}"/>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1" name="Rectangle 20">
            <a:extLst>
              <a:ext uri="{FF2B5EF4-FFF2-40B4-BE49-F238E27FC236}">
                <a16:creationId xmlns:a16="http://schemas.microsoft.com/office/drawing/2014/main" id="{7DBCB0CA-DD17-17B2-0DD3-88E7B2F355F1}"/>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86DD426A-64D4-514B-EEF9-C95D4FC5145F}"/>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3" name="TextBox 22">
            <a:extLst>
              <a:ext uri="{FF2B5EF4-FFF2-40B4-BE49-F238E27FC236}">
                <a16:creationId xmlns:a16="http://schemas.microsoft.com/office/drawing/2014/main" id="{F4DA58AB-9BB6-9DBC-2E39-EC7F59F2ACD1}"/>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4" name="TextBox 23">
            <a:extLst>
              <a:ext uri="{FF2B5EF4-FFF2-40B4-BE49-F238E27FC236}">
                <a16:creationId xmlns:a16="http://schemas.microsoft.com/office/drawing/2014/main" id="{CE527613-0710-2481-3FB3-7BEBA6CE5F99}"/>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5" name="TextBox 24">
            <a:extLst>
              <a:ext uri="{FF2B5EF4-FFF2-40B4-BE49-F238E27FC236}">
                <a16:creationId xmlns:a16="http://schemas.microsoft.com/office/drawing/2014/main" id="{EE74677A-4CBE-BF95-9FB4-7A6358D717DE}"/>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6" name="TextBox 35">
            <a:extLst>
              <a:ext uri="{FF2B5EF4-FFF2-40B4-BE49-F238E27FC236}">
                <a16:creationId xmlns:a16="http://schemas.microsoft.com/office/drawing/2014/main" id="{AFF73CE6-0083-BA53-8685-F9B4C240B048}"/>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600" dirty="0"/>
              <a:t>When their scientists lead a new research, they need access </a:t>
            </a:r>
            <a:br>
              <a:rPr lang="en-US" sz="1600" dirty="0"/>
            </a:br>
            <a:r>
              <a:rPr lang="en-US" sz="1600" dirty="0"/>
              <a:t>to information from prior relevant research</a:t>
            </a:r>
          </a:p>
          <a:p>
            <a:pPr>
              <a:lnSpc>
                <a:spcPct val="90000"/>
              </a:lnSpc>
              <a:spcBef>
                <a:spcPts val="384"/>
              </a:spcBef>
              <a:spcAft>
                <a:spcPts val="600"/>
              </a:spcAft>
              <a:buClr>
                <a:schemeClr val="accent4"/>
              </a:buClr>
            </a:pPr>
            <a:r>
              <a:rPr lang="en-US" sz="1600" dirty="0"/>
              <a:t>Finding information is often exhausting and time-consuming</a:t>
            </a:r>
          </a:p>
        </p:txBody>
      </p:sp>
      <p:sp>
        <p:nvSpPr>
          <p:cNvPr id="37" name="TextBox 36">
            <a:extLst>
              <a:ext uri="{FF2B5EF4-FFF2-40B4-BE49-F238E27FC236}">
                <a16:creationId xmlns:a16="http://schemas.microsoft.com/office/drawing/2014/main" id="{4AEF671E-6A74-222F-E7C6-2D67C572F888}"/>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2"/>
              </a:buClr>
            </a:pPr>
            <a:r>
              <a:rPr lang="en-US" dirty="0"/>
              <a:t>Uses Amazon Kendra to help scientists find the information they need by handling natural language queries quickly </a:t>
            </a:r>
            <a:br>
              <a:rPr lang="en-US" dirty="0"/>
            </a:br>
            <a:r>
              <a:rPr lang="en-US" dirty="0"/>
              <a:t>and accurately</a:t>
            </a:r>
          </a:p>
        </p:txBody>
      </p:sp>
      <p:sp>
        <p:nvSpPr>
          <p:cNvPr id="38" name="TextBox 37">
            <a:extLst>
              <a:ext uri="{FF2B5EF4-FFF2-40B4-BE49-F238E27FC236}">
                <a16:creationId xmlns:a16="http://schemas.microsoft.com/office/drawing/2014/main" id="{46E8A05F-CA2F-7DD4-8BAD-114AEF04FB5D}"/>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1"/>
              </a:buClr>
            </a:pPr>
            <a:r>
              <a:rPr lang="en-US" dirty="0"/>
              <a:t>Allows engineers and researchers to find information </a:t>
            </a:r>
            <a:br>
              <a:rPr lang="en-US" dirty="0"/>
            </a:br>
            <a:r>
              <a:rPr lang="en-US" dirty="0"/>
              <a:t>much faster</a:t>
            </a:r>
          </a:p>
          <a:p>
            <a:pPr>
              <a:spcBef>
                <a:spcPts val="384"/>
              </a:spcBef>
              <a:buClr>
                <a:schemeClr val="accent1"/>
              </a:buClr>
            </a:pPr>
            <a:r>
              <a:rPr lang="en-US" dirty="0"/>
              <a:t>With this new “superpower” scientists expect to be able to innovate faster, collaborate more effectively, and accelerate the ongoing stream of unique products for their customers</a:t>
            </a:r>
          </a:p>
        </p:txBody>
      </p:sp>
      <p:pic>
        <p:nvPicPr>
          <p:cNvPr id="39" name="Picture 38">
            <a:extLst>
              <a:ext uri="{FF2B5EF4-FFF2-40B4-BE49-F238E27FC236}">
                <a16:creationId xmlns:a16="http://schemas.microsoft.com/office/drawing/2014/main" id="{EF4E7F27-B52C-F670-8F6A-4854E05F7919}"/>
              </a:ext>
            </a:extLst>
          </p:cNvPr>
          <p:cNvPicPr>
            <a:picLocks noChangeAspect="1"/>
          </p:cNvPicPr>
          <p:nvPr/>
        </p:nvPicPr>
        <p:blipFill>
          <a:blip r:embed="rId3"/>
          <a:stretch>
            <a:fillRect/>
          </a:stretch>
        </p:blipFill>
        <p:spPr>
          <a:xfrm>
            <a:off x="8886603" y="930910"/>
            <a:ext cx="1494508" cy="786859"/>
          </a:xfrm>
          <a:prstGeom prst="rect">
            <a:avLst/>
          </a:prstGeom>
        </p:spPr>
      </p:pic>
    </p:spTree>
    <p:extLst>
      <p:ext uri="{BB962C8B-B14F-4D97-AF65-F5344CB8AC3E}">
        <p14:creationId xmlns:p14="http://schemas.microsoft.com/office/powerpoint/2010/main" val="218392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C946940D-9452-A2B3-F0EC-CDFF5FBE7E98}"/>
              </a:ext>
            </a:extLst>
          </p:cNvPr>
          <p:cNvSpPr txBox="1"/>
          <p:nvPr/>
        </p:nvSpPr>
        <p:spPr>
          <a:xfrm>
            <a:off x="609599" y="216252"/>
            <a:ext cx="10972801" cy="24622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mazon Ember Display"/>
                <a:ea typeface="+mn-ea"/>
                <a:cs typeface="+mn-cs"/>
              </a:rPr>
              <a:t>HEALTHCARE  |  INTELLIGENT SEARCH</a:t>
            </a:r>
          </a:p>
        </p:txBody>
      </p:sp>
      <p:grpSp>
        <p:nvGrpSpPr>
          <p:cNvPr id="2" name="Group 1">
            <a:extLst>
              <a:ext uri="{FF2B5EF4-FFF2-40B4-BE49-F238E27FC236}">
                <a16:creationId xmlns:a16="http://schemas.microsoft.com/office/drawing/2014/main" id="{B49DFEDA-EB64-0125-A6F8-226B4AA1EFD4}"/>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0F0A3474-E7D1-3950-7B03-5C7B62F366F7}"/>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3771DE0B-5007-24F4-775A-36A0421F59EC}"/>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0E31BC46-3984-28CF-EBF2-52A2511C1F8B}"/>
              </a:ext>
            </a:extLst>
          </p:cNvPr>
          <p:cNvGrpSpPr/>
          <p:nvPr/>
        </p:nvGrpSpPr>
        <p:grpSpPr>
          <a:xfrm>
            <a:off x="7927197" y="1803677"/>
            <a:ext cx="300229" cy="350837"/>
            <a:chOff x="7553852" y="2221320"/>
            <a:chExt cx="307184" cy="358964"/>
          </a:xfrm>
          <a:solidFill>
            <a:srgbClr val="000000"/>
          </a:solidFill>
        </p:grpSpPr>
        <p:sp>
          <p:nvSpPr>
            <p:cNvPr id="6" name="Freeform 9">
              <a:extLst>
                <a:ext uri="{FF2B5EF4-FFF2-40B4-BE49-F238E27FC236}">
                  <a16:creationId xmlns:a16="http://schemas.microsoft.com/office/drawing/2014/main" id="{A475B8A9-0BBF-98CB-4C55-D40BC0829CBF}"/>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80C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E20177AA-5D05-AC8F-4F66-694EFBF632A2}"/>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2D84399C-FD3E-B861-2A99-0D751698938E}"/>
              </a:ext>
            </a:extLst>
          </p:cNvPr>
          <p:cNvSpPr/>
          <p:nvPr/>
        </p:nvSpPr>
        <p:spPr>
          <a:xfrm>
            <a:off x="8211100" y="1961317"/>
            <a:ext cx="2828322" cy="1467683"/>
          </a:xfrm>
          <a:prstGeom prst="rect">
            <a:avLst/>
          </a:prstGeom>
          <a:ln>
            <a:noFill/>
          </a:ln>
        </p:spPr>
        <p:txBody>
          <a:bodyPr wrap="square" lIns="91440" tIns="0" rIns="0" bIns="0">
            <a:noAutofit/>
          </a:bodyPr>
          <a:lstStyle/>
          <a:p>
            <a:pPr marR="0" lvl="0" indent="0" defTabSz="609576" fontAlgn="auto">
              <a:lnSpc>
                <a:spcPct val="90000"/>
              </a:lnSpc>
              <a:spcBef>
                <a:spcPts val="0"/>
              </a:spcBef>
              <a:spcAft>
                <a:spcPts val="600"/>
              </a:spcAft>
              <a:buClrTx/>
              <a:buSzTx/>
              <a:buFontTx/>
              <a:buNone/>
              <a:tabLst/>
              <a:defRPr/>
            </a:pPr>
            <a:r>
              <a:rPr lang="en-US" sz="1400" dirty="0">
                <a:solidFill>
                  <a:srgbClr val="232F3E"/>
                </a:solidFill>
              </a:rPr>
              <a:t>We chose Amazon Kendra to build a secure and scalable agent assist solution. This helped call center agents and the customers they serve quickly uncover the information they need. </a:t>
            </a:r>
          </a:p>
          <a:p>
            <a:pPr marR="0" lvl="0" indent="0" defTabSz="609576" fontAlgn="auto">
              <a:lnSpc>
                <a:spcPct val="90000"/>
              </a:lnSpc>
              <a:spcBef>
                <a:spcPts val="0"/>
              </a:spcBef>
              <a:spcAft>
                <a:spcPts val="600"/>
              </a:spcAft>
              <a:buClrTx/>
              <a:buSzTx/>
              <a:buFontTx/>
              <a:buNone/>
              <a:tabLst/>
              <a:defRPr/>
            </a:pPr>
            <a:r>
              <a:rPr lang="en-US" sz="1400" dirty="0">
                <a:solidFill>
                  <a:srgbClr val="232F3E"/>
                </a:solidFill>
              </a:rPr>
              <a:t>Since implementing Contact Center Intelligence (CCI) and Amazon Kendra, early results show an average reduction in </a:t>
            </a:r>
            <a:br>
              <a:rPr lang="en-US" sz="1400" dirty="0">
                <a:solidFill>
                  <a:srgbClr val="232F3E"/>
                </a:solidFill>
              </a:rPr>
            </a:br>
            <a:r>
              <a:rPr lang="en-US" sz="1400" dirty="0">
                <a:solidFill>
                  <a:srgbClr val="232F3E"/>
                </a:solidFill>
              </a:rPr>
              <a:t>call times of about 9–15 seconds, which saves over 4k hours on over 2.2 million calls per </a:t>
            </a:r>
            <a:br>
              <a:rPr lang="en-US" sz="1400" dirty="0">
                <a:solidFill>
                  <a:srgbClr val="232F3E"/>
                </a:solidFill>
              </a:rPr>
            </a:br>
            <a:r>
              <a:rPr lang="en-US" sz="1400" dirty="0">
                <a:solidFill>
                  <a:srgbClr val="232F3E"/>
                </a:solidFill>
              </a:rPr>
              <a:t>calendar year. </a:t>
            </a:r>
          </a:p>
        </p:txBody>
      </p:sp>
      <p:grpSp>
        <p:nvGrpSpPr>
          <p:cNvPr id="9" name="Group 8">
            <a:extLst>
              <a:ext uri="{FF2B5EF4-FFF2-40B4-BE49-F238E27FC236}">
                <a16:creationId xmlns:a16="http://schemas.microsoft.com/office/drawing/2014/main" id="{1503915D-4906-AC34-DB13-F6B49B8746B3}"/>
              </a:ext>
            </a:extLst>
          </p:cNvPr>
          <p:cNvGrpSpPr/>
          <p:nvPr/>
        </p:nvGrpSpPr>
        <p:grpSpPr>
          <a:xfrm flipH="1">
            <a:off x="11039421" y="4518278"/>
            <a:ext cx="300229" cy="350837"/>
            <a:chOff x="7553852" y="2221320"/>
            <a:chExt cx="307184" cy="358964"/>
          </a:xfrm>
          <a:solidFill>
            <a:srgbClr val="000000"/>
          </a:solidFill>
        </p:grpSpPr>
        <p:sp>
          <p:nvSpPr>
            <p:cNvPr id="10" name="Freeform 9">
              <a:extLst>
                <a:ext uri="{FF2B5EF4-FFF2-40B4-BE49-F238E27FC236}">
                  <a16:creationId xmlns:a16="http://schemas.microsoft.com/office/drawing/2014/main" id="{8EAA6CA4-D80E-FF88-AA12-B62C34450BC1}"/>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80C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74600073-12FF-455D-0915-4D7523BB4B7A}"/>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08216585-8B49-1F04-4059-4F41074F7B0E}"/>
              </a:ext>
            </a:extLst>
          </p:cNvPr>
          <p:cNvSpPr/>
          <p:nvPr/>
        </p:nvSpPr>
        <p:spPr>
          <a:xfrm>
            <a:off x="8091130" y="5028895"/>
            <a:ext cx="2954609" cy="931024"/>
          </a:xfrm>
          <a:prstGeom prst="rect">
            <a:avLst/>
          </a:prstGeom>
        </p:spPr>
        <p:txBody>
          <a:bodyPr wrap="square" lIns="0" tIns="0" rIns="0" bIns="0">
            <a:spAutoFit/>
          </a:bodyPr>
          <a:lstStyle/>
          <a:p>
            <a:pPr marR="0" lvl="0" indent="0" algn="r" defTabSz="609576" fontAlgn="auto">
              <a:lnSpc>
                <a:spcPct val="100000"/>
              </a:lnSpc>
              <a:spcBef>
                <a:spcPts val="0"/>
              </a:spcBef>
              <a:spcAft>
                <a:spcPts val="0"/>
              </a:spcAft>
              <a:buClrTx/>
              <a:buSzTx/>
              <a:buFontTx/>
              <a:buNone/>
              <a:tabLst/>
              <a:defRPr/>
            </a:pPr>
            <a:r>
              <a:rPr lang="en-US" sz="1600" b="1" dirty="0">
                <a:solidFill>
                  <a:schemeClr val="tx2"/>
                </a:solidFill>
              </a:rPr>
              <a:t>Brian </a:t>
            </a:r>
            <a:r>
              <a:rPr lang="en-US" sz="1600" b="1" dirty="0" err="1">
                <a:solidFill>
                  <a:schemeClr val="tx2"/>
                </a:solidFill>
              </a:rPr>
              <a:t>Licthle</a:t>
            </a:r>
            <a:endParaRPr lang="en-US" sz="1600" b="1" dirty="0">
              <a:solidFill>
                <a:schemeClr val="tx2"/>
              </a:solidFill>
            </a:endParaRPr>
          </a:p>
          <a:p>
            <a:pPr marR="0" lvl="0" indent="0" algn="r" defTabSz="609576" fontAlgn="auto">
              <a:lnSpc>
                <a:spcPct val="100000"/>
              </a:lnSpc>
              <a:spcBef>
                <a:spcPts val="0"/>
              </a:spcBef>
              <a:spcAft>
                <a:spcPts val="0"/>
              </a:spcAft>
              <a:buClrTx/>
              <a:buSzTx/>
              <a:buFontTx/>
              <a:buNone/>
              <a:tabLst/>
              <a:defRPr/>
            </a:pPr>
            <a:r>
              <a:rPr lang="en-US" sz="1400" dirty="0">
                <a:solidFill>
                  <a:srgbClr val="232F3E"/>
                </a:solidFill>
              </a:rPr>
              <a:t>Senior Director of </a:t>
            </a:r>
            <a:br>
              <a:rPr lang="en-US" sz="1400" dirty="0">
                <a:solidFill>
                  <a:srgbClr val="232F3E"/>
                </a:solidFill>
              </a:rPr>
            </a:br>
            <a:r>
              <a:rPr lang="en-US" sz="1400" dirty="0">
                <a:solidFill>
                  <a:srgbClr val="232F3E"/>
                </a:solidFill>
              </a:rPr>
              <a:t>Software Engineering</a:t>
            </a:r>
          </a:p>
          <a:p>
            <a:pPr marR="0" lvl="0" indent="0" algn="r" defTabSz="609576" fontAlgn="auto">
              <a:lnSpc>
                <a:spcPct val="100000"/>
              </a:lnSpc>
              <a:spcBef>
                <a:spcPts val="300"/>
              </a:spcBef>
              <a:spcAft>
                <a:spcPts val="0"/>
              </a:spcAft>
              <a:buClrTx/>
              <a:buSzTx/>
              <a:buFontTx/>
              <a:buNone/>
              <a:tabLst/>
              <a:defRPr/>
            </a:pPr>
            <a:r>
              <a:rPr lang="en-US" sz="1400" dirty="0">
                <a:solidFill>
                  <a:srgbClr val="232F3E"/>
                </a:solidFill>
              </a:rPr>
              <a:t>Magellan Rx</a:t>
            </a:r>
          </a:p>
        </p:txBody>
      </p:sp>
      <p:sp>
        <p:nvSpPr>
          <p:cNvPr id="13" name="Rectangle 12">
            <a:extLst>
              <a:ext uri="{FF2B5EF4-FFF2-40B4-BE49-F238E27FC236}">
                <a16:creationId xmlns:a16="http://schemas.microsoft.com/office/drawing/2014/main" id="{BA912D87-9264-3EEF-79A1-C0603D39B6C3}"/>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36C19CD6-AE8B-D82D-C6DC-666E77F873F4}"/>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5" name="Rectangle 14">
            <a:extLst>
              <a:ext uri="{FF2B5EF4-FFF2-40B4-BE49-F238E27FC236}">
                <a16:creationId xmlns:a16="http://schemas.microsoft.com/office/drawing/2014/main" id="{D3605536-5FB5-58F6-6B78-6FE80A33178F}"/>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905124F4-2A62-090C-CAAC-A8B3D0544773}"/>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1" name="Rectangle 20">
            <a:extLst>
              <a:ext uri="{FF2B5EF4-FFF2-40B4-BE49-F238E27FC236}">
                <a16:creationId xmlns:a16="http://schemas.microsoft.com/office/drawing/2014/main" id="{B01D3F8F-6641-2F6C-E505-270CF0392E22}"/>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D9B4C3AF-2332-69E0-E93E-86BE951BD8FC}"/>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3" name="TextBox 22">
            <a:extLst>
              <a:ext uri="{FF2B5EF4-FFF2-40B4-BE49-F238E27FC236}">
                <a16:creationId xmlns:a16="http://schemas.microsoft.com/office/drawing/2014/main" id="{EECA0E67-5117-5D22-4F63-FC4DA4396352}"/>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4" name="TextBox 23">
            <a:extLst>
              <a:ext uri="{FF2B5EF4-FFF2-40B4-BE49-F238E27FC236}">
                <a16:creationId xmlns:a16="http://schemas.microsoft.com/office/drawing/2014/main" id="{BED9B1A5-D103-2564-20F6-6AA19EBBBB1C}"/>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5" name="TextBox 24">
            <a:extLst>
              <a:ext uri="{FF2B5EF4-FFF2-40B4-BE49-F238E27FC236}">
                <a16:creationId xmlns:a16="http://schemas.microsoft.com/office/drawing/2014/main" id="{4E900763-4859-FD08-65DC-5E2688652119}"/>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7" name="TextBox 36">
            <a:extLst>
              <a:ext uri="{FF2B5EF4-FFF2-40B4-BE49-F238E27FC236}">
                <a16:creationId xmlns:a16="http://schemas.microsoft.com/office/drawing/2014/main" id="{A7B15B31-DDB4-9348-56D3-04118E8ED566}"/>
              </a:ext>
            </a:extLst>
          </p:cNvPr>
          <p:cNvSpPr txBox="1"/>
          <p:nvPr/>
        </p:nvSpPr>
        <p:spPr>
          <a:xfrm>
            <a:off x="1221421" y="638732"/>
            <a:ext cx="6058368" cy="1746328"/>
          </a:xfrm>
          <a:prstGeom prst="rect">
            <a:avLst/>
          </a:prstGeom>
          <a:noFill/>
        </p:spPr>
        <p:txBody>
          <a:bodyPr wrap="square" lIns="0" rIns="182880" rtlCol="0" anchor="ctr" anchorCtr="0">
            <a:noAutofit/>
          </a:bodyPr>
          <a:lstStyle/>
          <a:p>
            <a:pPr marR="0" lvl="0" indent="0" fontAlgn="auto">
              <a:lnSpc>
                <a:spcPct val="90000"/>
              </a:lnSpc>
              <a:spcBef>
                <a:spcPts val="384"/>
              </a:spcBef>
              <a:spcAft>
                <a:spcPts val="600"/>
              </a:spcAft>
              <a:buClr>
                <a:schemeClr val="accent4"/>
              </a:buClr>
              <a:buSzTx/>
              <a:buFontTx/>
              <a:buNone/>
              <a:tabLst/>
              <a:defRPr/>
            </a:pPr>
            <a:r>
              <a:rPr lang="en-US" sz="1600" dirty="0"/>
              <a:t>In a sea of ever-evolving, complex healthcare information, documents and records change daily. It is difficult to provide contact center agents with access to the latest and most </a:t>
            </a:r>
            <a:br>
              <a:rPr lang="en-US" sz="1600" dirty="0"/>
            </a:br>
            <a:r>
              <a:rPr lang="en-US" sz="1600" dirty="0"/>
              <a:t>up to date information</a:t>
            </a:r>
          </a:p>
        </p:txBody>
      </p:sp>
      <p:sp>
        <p:nvSpPr>
          <p:cNvPr id="38" name="TextBox 37">
            <a:extLst>
              <a:ext uri="{FF2B5EF4-FFF2-40B4-BE49-F238E27FC236}">
                <a16:creationId xmlns:a16="http://schemas.microsoft.com/office/drawing/2014/main" id="{4E1826F3-7E82-CE83-C9A6-2D637D2DEBB0}"/>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marR="0" lvl="0" indent="0" fontAlgn="auto">
              <a:spcBef>
                <a:spcPts val="384"/>
              </a:spcBef>
              <a:buClr>
                <a:schemeClr val="accent2"/>
              </a:buClr>
              <a:buSzTx/>
              <a:buFontTx/>
              <a:buNone/>
              <a:tabLst/>
              <a:defRPr/>
            </a:pPr>
            <a:r>
              <a:rPr lang="en-US" dirty="0"/>
              <a:t>Implemented Amazon Kendra and Contact Center Intelligence (CCI) to help call center agents, and the customers they serve quickly uncover the information they need</a:t>
            </a:r>
          </a:p>
        </p:txBody>
      </p:sp>
      <p:sp>
        <p:nvSpPr>
          <p:cNvPr id="39" name="TextBox 38">
            <a:extLst>
              <a:ext uri="{FF2B5EF4-FFF2-40B4-BE49-F238E27FC236}">
                <a16:creationId xmlns:a16="http://schemas.microsoft.com/office/drawing/2014/main" id="{2FFED460-38DB-FFE3-7943-1121833BDB7E}"/>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marR="0" lvl="0" indent="0" fontAlgn="auto">
              <a:spcBef>
                <a:spcPts val="384"/>
              </a:spcBef>
              <a:buClr>
                <a:schemeClr val="accent2"/>
              </a:buClr>
              <a:buSzTx/>
              <a:buFontTx/>
              <a:buNone/>
              <a:tabLst/>
              <a:defRPr/>
            </a:pPr>
            <a:r>
              <a:rPr lang="en-US" dirty="0"/>
              <a:t>AWS helps to reduce agent training by 3–5 days and increases agent call handling volume. Magellan Rx was able to lower the average call time by 9–15 seconds, which saves over 4K hours on over 2.2 million calls per calendar year</a:t>
            </a:r>
          </a:p>
        </p:txBody>
      </p:sp>
      <p:pic>
        <p:nvPicPr>
          <p:cNvPr id="16" name="Picture 15">
            <a:extLst>
              <a:ext uri="{FF2B5EF4-FFF2-40B4-BE49-F238E27FC236}">
                <a16:creationId xmlns:a16="http://schemas.microsoft.com/office/drawing/2014/main" id="{89ED1167-8B7F-4000-8B5F-54F60C251FB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a:xfrm>
            <a:off x="8388679" y="647701"/>
            <a:ext cx="2490357" cy="1383531"/>
          </a:xfrm>
          <a:prstGeom prst="rect">
            <a:avLst/>
          </a:prstGeom>
        </p:spPr>
      </p:pic>
    </p:spTree>
    <p:extLst>
      <p:ext uri="{BB962C8B-B14F-4D97-AF65-F5344CB8AC3E}">
        <p14:creationId xmlns:p14="http://schemas.microsoft.com/office/powerpoint/2010/main" val="98382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p:txBody>
          <a:bodyPr/>
          <a:lstStyle/>
          <a:p>
            <a:r>
              <a:rPr lang="en-US" dirty="0"/>
              <a:t>Personalization</a:t>
            </a:r>
            <a:br>
              <a:rPr lang="en-US" dirty="0"/>
            </a:br>
            <a:endParaRPr lang="en-US" dirty="0"/>
          </a:p>
        </p:txBody>
      </p:sp>
      <p:sp>
        <p:nvSpPr>
          <p:cNvPr id="10" name="Text Placeholder 9">
            <a:extLst>
              <a:ext uri="{FF2B5EF4-FFF2-40B4-BE49-F238E27FC236}">
                <a16:creationId xmlns:a16="http://schemas.microsoft.com/office/drawing/2014/main" id="{A45C4D1D-8EBF-8817-641E-2E62AFECBA44}"/>
              </a:ext>
            </a:extLst>
          </p:cNvPr>
          <p:cNvSpPr>
            <a:spLocks noGrp="1"/>
          </p:cNvSpPr>
          <p:nvPr>
            <p:ph type="body" sz="quarter" idx="10"/>
          </p:nvPr>
        </p:nvSpPr>
        <p:spPr/>
        <p:txBody>
          <a:bodyPr/>
          <a:lstStyle/>
          <a:p>
            <a:r>
              <a:rPr lang="en-US" dirty="0"/>
              <a:t>Generate personalized recommendations to increase customer engagement</a:t>
            </a:r>
          </a:p>
        </p:txBody>
      </p:sp>
      <p:sp>
        <p:nvSpPr>
          <p:cNvPr id="12" name="Rectangle 11">
            <a:extLst>
              <a:ext uri="{FF2B5EF4-FFF2-40B4-BE49-F238E27FC236}">
                <a16:creationId xmlns:a16="http://schemas.microsoft.com/office/drawing/2014/main" id="{E7537ECE-097A-28C0-8615-0C78413CB7C8}"/>
              </a:ext>
            </a:extLst>
          </p:cNvPr>
          <p:cNvSpPr/>
          <p:nvPr/>
        </p:nvSpPr>
        <p:spPr>
          <a:xfrm>
            <a:off x="609599" y="3839449"/>
            <a:ext cx="638490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Customer references</a:t>
            </a:r>
          </a:p>
        </p:txBody>
      </p:sp>
      <p:sp>
        <p:nvSpPr>
          <p:cNvPr id="16" name="Rectangle 15">
            <a:extLst>
              <a:ext uri="{FF2B5EF4-FFF2-40B4-BE49-F238E27FC236}">
                <a16:creationId xmlns:a16="http://schemas.microsoft.com/office/drawing/2014/main" id="{EC49D90C-4965-38B4-8038-9544974EE51E}"/>
              </a:ext>
            </a:extLst>
          </p:cNvPr>
          <p:cNvSpPr/>
          <p:nvPr/>
        </p:nvSpPr>
        <p:spPr>
          <a:xfrm>
            <a:off x="60754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Use case categories</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dirty="0">
                <a:solidFill>
                  <a:schemeClr val="tx2"/>
                </a:solidFill>
              </a:rPr>
              <a:t>Deliver unique homepage experiences</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dirty="0">
                <a:solidFill>
                  <a:schemeClr val="tx2"/>
                </a:solidFill>
              </a:rPr>
              <a:t>Help customers discover products faster</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dirty="0">
                <a:solidFill>
                  <a:schemeClr val="tx2"/>
                </a:solidFill>
              </a:rPr>
              <a:t>Target customers more accurately </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dirty="0">
                <a:solidFill>
                  <a:schemeClr val="tx2"/>
                </a:solidFill>
              </a:rPr>
              <a:t>Highlight new products, content, and promotion offerings </a:t>
            </a:r>
          </a:p>
        </p:txBody>
      </p:sp>
      <p:sp>
        <p:nvSpPr>
          <p:cNvPr id="17" name="Rectangle 16">
            <a:extLst>
              <a:ext uri="{FF2B5EF4-FFF2-40B4-BE49-F238E27FC236}">
                <a16:creationId xmlns:a16="http://schemas.microsoft.com/office/drawing/2014/main" id="{9E650FBE-F125-842F-0603-D0F91D985B73}"/>
              </a:ext>
            </a:extLst>
          </p:cNvPr>
          <p:cNvSpPr/>
          <p:nvPr/>
        </p:nvSpPr>
        <p:spPr>
          <a:xfrm>
            <a:off x="629228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Benefits</a:t>
            </a:r>
          </a:p>
          <a:p>
            <a:pPr marL="228600" indent="-228600" defTabSz="609576">
              <a:lnSpc>
                <a:spcPct val="90000"/>
              </a:lnSpc>
              <a:spcBef>
                <a:spcPts val="800"/>
              </a:spcBef>
              <a:buFont typeface="Arial" panose="020B0604020202020204" pitchFamily="34" charset="0"/>
              <a:buChar char="•"/>
              <a:defRPr/>
            </a:pPr>
            <a:r>
              <a:rPr lang="en-US" dirty="0">
                <a:solidFill>
                  <a:schemeClr val="tx2"/>
                </a:solidFill>
              </a:rPr>
              <a:t>Implement a personalization engine in </a:t>
            </a:r>
            <a:br>
              <a:rPr lang="en-US" dirty="0">
                <a:solidFill>
                  <a:schemeClr val="tx2"/>
                </a:solidFill>
              </a:rPr>
            </a:br>
            <a:r>
              <a:rPr lang="en-US" dirty="0">
                <a:solidFill>
                  <a:schemeClr val="tx2"/>
                </a:solidFill>
              </a:rPr>
              <a:t>days, not months—no ML expertise required </a:t>
            </a:r>
          </a:p>
          <a:p>
            <a:pPr marL="228600" indent="-228600" defTabSz="609576">
              <a:lnSpc>
                <a:spcPct val="90000"/>
              </a:lnSpc>
              <a:spcBef>
                <a:spcPts val="800"/>
              </a:spcBef>
              <a:buFont typeface="Arial" panose="020B0604020202020204" pitchFamily="34" charset="0"/>
              <a:buChar char="•"/>
              <a:defRPr/>
            </a:pPr>
            <a:r>
              <a:rPr lang="en-US" dirty="0">
                <a:solidFill>
                  <a:schemeClr val="tx2"/>
                </a:solidFill>
              </a:rPr>
              <a:t>Adapt recommendations in real time </a:t>
            </a:r>
          </a:p>
          <a:p>
            <a:pPr marL="228600" indent="-228600" defTabSz="609576">
              <a:lnSpc>
                <a:spcPct val="90000"/>
              </a:lnSpc>
              <a:spcBef>
                <a:spcPts val="800"/>
              </a:spcBef>
              <a:buFont typeface="Arial" panose="020B0604020202020204" pitchFamily="34" charset="0"/>
              <a:buChar char="•"/>
              <a:defRPr/>
            </a:pPr>
            <a:r>
              <a:rPr lang="en-US" dirty="0">
                <a:solidFill>
                  <a:schemeClr val="tx2"/>
                </a:solidFill>
              </a:rPr>
              <a:t>Increase engagement and revenue </a:t>
            </a:r>
            <a:br>
              <a:rPr lang="en-US" dirty="0">
                <a:solidFill>
                  <a:schemeClr val="tx2"/>
                </a:solidFill>
              </a:rPr>
            </a:br>
            <a:r>
              <a:rPr lang="en-US" dirty="0">
                <a:solidFill>
                  <a:schemeClr val="tx2"/>
                </a:solidFill>
              </a:rPr>
              <a:t>through relevancy</a:t>
            </a:r>
          </a:p>
        </p:txBody>
      </p:sp>
      <p:cxnSp>
        <p:nvCxnSpPr>
          <p:cNvPr id="18" name="Straight Connector 17">
            <a:extLst>
              <a:ext uri="{FF2B5EF4-FFF2-40B4-BE49-F238E27FC236}">
                <a16:creationId xmlns:a16="http://schemas.microsoft.com/office/drawing/2014/main" id="{7502D878-17A2-1E8E-E0AD-8F1F3C450CF5}"/>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19" name="Straight Connector 18">
            <a:extLst>
              <a:ext uri="{FF2B5EF4-FFF2-40B4-BE49-F238E27FC236}">
                <a16:creationId xmlns:a16="http://schemas.microsoft.com/office/drawing/2014/main" id="{AB836021-C48F-6D04-3818-4DDFDB11BC12}"/>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cxnSp>
        <p:nvCxnSpPr>
          <p:cNvPr id="20" name="Straight Connector 19">
            <a:extLst>
              <a:ext uri="{FF2B5EF4-FFF2-40B4-BE49-F238E27FC236}">
                <a16:creationId xmlns:a16="http://schemas.microsoft.com/office/drawing/2014/main" id="{0985690B-5297-BD01-2237-273438094701}"/>
              </a:ext>
            </a:extLst>
          </p:cNvPr>
          <p:cNvCxnSpPr>
            <a:cxnSpLocks/>
          </p:cNvCxnSpPr>
          <p:nvPr/>
        </p:nvCxnSpPr>
        <p:spPr>
          <a:xfrm>
            <a:off x="609600" y="3839450"/>
            <a:ext cx="638251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5" name="Rectangle 24">
            <a:extLst>
              <a:ext uri="{FF2B5EF4-FFF2-40B4-BE49-F238E27FC236}">
                <a16:creationId xmlns:a16="http://schemas.microsoft.com/office/drawing/2014/main" id="{28D86714-C18D-2DA5-CDD9-66A87230B0C9}"/>
              </a:ext>
            </a:extLst>
          </p:cNvPr>
          <p:cNvSpPr/>
          <p:nvPr/>
        </p:nvSpPr>
        <p:spPr>
          <a:xfrm>
            <a:off x="7391399" y="3839449"/>
            <a:ext cx="2210999"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AI services</a:t>
            </a:r>
          </a:p>
        </p:txBody>
      </p:sp>
      <p:cxnSp>
        <p:nvCxnSpPr>
          <p:cNvPr id="26" name="Straight Connector 25">
            <a:extLst>
              <a:ext uri="{FF2B5EF4-FFF2-40B4-BE49-F238E27FC236}">
                <a16:creationId xmlns:a16="http://schemas.microsoft.com/office/drawing/2014/main" id="{87E63DFF-2FE0-3B6D-339C-B3506CD8D5B8}"/>
              </a:ext>
            </a:extLst>
          </p:cNvPr>
          <p:cNvCxnSpPr>
            <a:cxnSpLocks/>
          </p:cNvCxnSpPr>
          <p:nvPr/>
        </p:nvCxnSpPr>
        <p:spPr>
          <a:xfrm>
            <a:off x="7391400" y="3839450"/>
            <a:ext cx="2209800"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8" name="TextBox 27">
            <a:extLst>
              <a:ext uri="{FF2B5EF4-FFF2-40B4-BE49-F238E27FC236}">
                <a16:creationId xmlns:a16="http://schemas.microsoft.com/office/drawing/2014/main" id="{79616711-8E95-84E4-79B1-78B2BC8AC117}"/>
              </a:ext>
            </a:extLst>
          </p:cNvPr>
          <p:cNvSpPr txBox="1"/>
          <p:nvPr/>
        </p:nvSpPr>
        <p:spPr>
          <a:xfrm>
            <a:off x="8014470" y="4688860"/>
            <a:ext cx="832104" cy="243785"/>
          </a:xfrm>
          <a:prstGeom prst="rect">
            <a:avLst/>
          </a:prstGeom>
        </p:spPr>
        <p:txBody>
          <a:bodyPr wrap="squar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defTabSz="914248">
              <a:spcAft>
                <a:spcPts val="0"/>
              </a:spcAft>
              <a:defRPr/>
            </a:pPr>
            <a:r>
              <a:rPr lang="en-US" sz="880" dirty="0">
                <a:solidFill>
                  <a:schemeClr val="tx2"/>
                </a:solidFill>
              </a:rPr>
              <a:t>Amazon</a:t>
            </a:r>
            <a:br>
              <a:rPr lang="en-US" sz="880" dirty="0">
                <a:solidFill>
                  <a:schemeClr val="tx2"/>
                </a:solidFill>
              </a:rPr>
            </a:br>
            <a:r>
              <a:rPr lang="en-US" sz="880" dirty="0">
                <a:solidFill>
                  <a:schemeClr val="tx2"/>
                </a:solidFill>
              </a:rPr>
              <a:t>Personalize</a:t>
            </a:r>
          </a:p>
        </p:txBody>
      </p:sp>
      <p:pic>
        <p:nvPicPr>
          <p:cNvPr id="34" name="Graphic 6">
            <a:extLst>
              <a:ext uri="{FF2B5EF4-FFF2-40B4-BE49-F238E27FC236}">
                <a16:creationId xmlns:a16="http://schemas.microsoft.com/office/drawing/2014/main" id="{03BCD772-1B19-49D1-EE75-2D56A5610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922" y="4213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F9050C1E-788A-9932-D1F3-3A5AC68E339E}"/>
              </a:ext>
            </a:extLst>
          </p:cNvPr>
          <p:cNvSpPr/>
          <p:nvPr/>
        </p:nvSpPr>
        <p:spPr>
          <a:xfrm>
            <a:off x="7391399" y="5161034"/>
            <a:ext cx="2209801" cy="118681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Solution</a:t>
            </a:r>
          </a:p>
          <a:p>
            <a:pPr indent="0" defTabSz="609576">
              <a:lnSpc>
                <a:spcPct val="90000"/>
              </a:lnSpc>
              <a:spcBef>
                <a:spcPts val="600"/>
              </a:spcBef>
              <a:spcAft>
                <a:spcPts val="0"/>
              </a:spcAft>
              <a:buFontTx/>
              <a:buNone/>
              <a:defRPr/>
            </a:pPr>
            <a:r>
              <a:rPr lang="en-US" sz="1200" dirty="0">
                <a:solidFill>
                  <a:schemeClr val="tx2"/>
                </a:solidFill>
                <a:hlinkClick r:id="rId4">
                  <a:extLst>
                    <a:ext uri="{A12FA001-AC4F-418D-AE19-62706E023703}">
                      <ahyp:hlinkClr xmlns:ahyp="http://schemas.microsoft.com/office/drawing/2018/hyperlinkcolor" val="tx"/>
                    </a:ext>
                  </a:extLst>
                </a:hlinkClick>
              </a:rPr>
              <a:t>Maintaining Personalized Experiences </a:t>
            </a:r>
            <a:br>
              <a:rPr lang="en-US" sz="1200" dirty="0">
                <a:solidFill>
                  <a:schemeClr val="tx2"/>
                </a:solidFill>
                <a:hlinkClick r:id="rId4">
                  <a:extLst>
                    <a:ext uri="{A12FA001-AC4F-418D-AE19-62706E023703}">
                      <ahyp:hlinkClr xmlns:ahyp="http://schemas.microsoft.com/office/drawing/2018/hyperlinkcolor" val="tx"/>
                    </a:ext>
                  </a:extLst>
                </a:hlinkClick>
              </a:rPr>
            </a:br>
            <a:r>
              <a:rPr lang="en-US" sz="1200" dirty="0">
                <a:solidFill>
                  <a:schemeClr val="tx2"/>
                </a:solidFill>
                <a:hlinkClick r:id="rId4">
                  <a:extLst>
                    <a:ext uri="{A12FA001-AC4F-418D-AE19-62706E023703}">
                      <ahyp:hlinkClr xmlns:ahyp="http://schemas.microsoft.com/office/drawing/2018/hyperlinkcolor" val="tx"/>
                    </a:ext>
                  </a:extLst>
                </a:hlinkClick>
              </a:rPr>
              <a:t>with Machine Learning</a:t>
            </a:r>
            <a:endParaRPr lang="en-US" sz="1200" dirty="0">
              <a:solidFill>
                <a:schemeClr val="tx2"/>
              </a:solidFill>
            </a:endParaRPr>
          </a:p>
        </p:txBody>
      </p:sp>
      <p:cxnSp>
        <p:nvCxnSpPr>
          <p:cNvPr id="36" name="Straight Connector 35">
            <a:extLst>
              <a:ext uri="{FF2B5EF4-FFF2-40B4-BE49-F238E27FC236}">
                <a16:creationId xmlns:a16="http://schemas.microsoft.com/office/drawing/2014/main" id="{847AD190-1706-A638-DA69-A90C0F7A29CF}"/>
              </a:ext>
            </a:extLst>
          </p:cNvPr>
          <p:cNvCxnSpPr>
            <a:cxnSpLocks/>
          </p:cNvCxnSpPr>
          <p:nvPr/>
        </p:nvCxnSpPr>
        <p:spPr>
          <a:xfrm>
            <a:off x="7391400" y="5161035"/>
            <a:ext cx="2209800"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pic>
        <p:nvPicPr>
          <p:cNvPr id="70" name="Picture 69">
            <a:extLst>
              <a:ext uri="{FF2B5EF4-FFF2-40B4-BE49-F238E27FC236}">
                <a16:creationId xmlns:a16="http://schemas.microsoft.com/office/drawing/2014/main" id="{A945FDC5-5E12-23FE-6383-5F8B518D58C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52651" y="4450781"/>
            <a:ext cx="705394" cy="274320"/>
          </a:xfrm>
          <a:prstGeom prst="rect">
            <a:avLst/>
          </a:prstGeom>
        </p:spPr>
      </p:pic>
      <p:pic>
        <p:nvPicPr>
          <p:cNvPr id="72" name="Picture 71">
            <a:extLst>
              <a:ext uri="{FF2B5EF4-FFF2-40B4-BE49-F238E27FC236}">
                <a16:creationId xmlns:a16="http://schemas.microsoft.com/office/drawing/2014/main" id="{67F22ACD-F59C-481C-5198-103AD6C9F5A0}"/>
              </a:ext>
            </a:extLst>
          </p:cNvPr>
          <p:cNvPicPr>
            <a:picLocks noChangeAspect="1"/>
          </p:cNvPicPr>
          <p:nvPr/>
        </p:nvPicPr>
        <p:blipFill>
          <a:blip r:embed="rId7"/>
          <a:stretch>
            <a:fillRect/>
          </a:stretch>
        </p:blipFill>
        <p:spPr>
          <a:xfrm>
            <a:off x="1787094" y="4343967"/>
            <a:ext cx="914400" cy="487948"/>
          </a:xfrm>
          <a:prstGeom prst="rect">
            <a:avLst/>
          </a:prstGeom>
        </p:spPr>
      </p:pic>
      <p:pic>
        <p:nvPicPr>
          <p:cNvPr id="74" name="Graphic 73">
            <a:extLst>
              <a:ext uri="{FF2B5EF4-FFF2-40B4-BE49-F238E27FC236}">
                <a16:creationId xmlns:a16="http://schemas.microsoft.com/office/drawing/2014/main" id="{EC1CFEBA-8FD9-6A4B-84E4-CE97569090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30543" y="4481024"/>
            <a:ext cx="914400" cy="213834"/>
          </a:xfrm>
          <a:prstGeom prst="rect">
            <a:avLst/>
          </a:prstGeom>
        </p:spPr>
      </p:pic>
      <p:pic>
        <p:nvPicPr>
          <p:cNvPr id="76" name="Graphic 75">
            <a:extLst>
              <a:ext uri="{FF2B5EF4-FFF2-40B4-BE49-F238E27FC236}">
                <a16:creationId xmlns:a16="http://schemas.microsoft.com/office/drawing/2014/main" id="{A812342C-8AAE-A00A-636E-C6BC826712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3992" y="4496501"/>
            <a:ext cx="914400" cy="182880"/>
          </a:xfrm>
          <a:prstGeom prst="rect">
            <a:avLst/>
          </a:prstGeom>
        </p:spPr>
      </p:pic>
      <p:pic>
        <p:nvPicPr>
          <p:cNvPr id="77" name="Graphic 76">
            <a:extLst>
              <a:ext uri="{FF2B5EF4-FFF2-40B4-BE49-F238E27FC236}">
                <a16:creationId xmlns:a16="http://schemas.microsoft.com/office/drawing/2014/main" id="{3886E440-115A-55EE-7B20-50F43575EE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15025" y="4492147"/>
            <a:ext cx="914400" cy="191588"/>
          </a:xfrm>
          <a:prstGeom prst="rect">
            <a:avLst/>
          </a:prstGeom>
        </p:spPr>
      </p:pic>
      <p:pic>
        <p:nvPicPr>
          <p:cNvPr id="78" name="Picture 77">
            <a:extLst>
              <a:ext uri="{FF2B5EF4-FFF2-40B4-BE49-F238E27FC236}">
                <a16:creationId xmlns:a16="http://schemas.microsoft.com/office/drawing/2014/main" id="{BEAB2CC4-A8EC-5B6A-8577-D3C592FAF0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17441" y="4353674"/>
            <a:ext cx="468534" cy="468534"/>
          </a:xfrm>
          <a:prstGeom prst="rect">
            <a:avLst/>
          </a:prstGeom>
        </p:spPr>
      </p:pic>
      <p:pic>
        <p:nvPicPr>
          <p:cNvPr id="80" name="Graphic 79">
            <a:extLst>
              <a:ext uri="{FF2B5EF4-FFF2-40B4-BE49-F238E27FC236}">
                <a16:creationId xmlns:a16="http://schemas.microsoft.com/office/drawing/2014/main" id="{B16CDADE-7221-69F9-4635-1660C0FB16C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9625" y="5095024"/>
            <a:ext cx="914400" cy="182880"/>
          </a:xfrm>
          <a:prstGeom prst="rect">
            <a:avLst/>
          </a:prstGeom>
        </p:spPr>
      </p:pic>
      <p:pic>
        <p:nvPicPr>
          <p:cNvPr id="82" name="Graphic 81">
            <a:extLst>
              <a:ext uri="{FF2B5EF4-FFF2-40B4-BE49-F238E27FC236}">
                <a16:creationId xmlns:a16="http://schemas.microsoft.com/office/drawing/2014/main" id="{4F5D71CA-AC4F-A4B3-D637-ADC5EAD71EA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53587" y="5108878"/>
            <a:ext cx="731520" cy="155172"/>
          </a:xfrm>
          <a:prstGeom prst="rect">
            <a:avLst/>
          </a:prstGeom>
        </p:spPr>
      </p:pic>
      <p:pic>
        <p:nvPicPr>
          <p:cNvPr id="84" name="Picture 83">
            <a:extLst>
              <a:ext uri="{FF2B5EF4-FFF2-40B4-BE49-F238E27FC236}">
                <a16:creationId xmlns:a16="http://schemas.microsoft.com/office/drawing/2014/main" id="{224A86B3-1BAF-8A39-7982-0087814461A3}"/>
              </a:ext>
            </a:extLst>
          </p:cNvPr>
          <p:cNvPicPr>
            <a:picLocks noChangeAspect="1"/>
          </p:cNvPicPr>
          <p:nvPr/>
        </p:nvPicPr>
        <p:blipFill>
          <a:blip r:embed="rId19"/>
          <a:stretch>
            <a:fillRect/>
          </a:stretch>
        </p:blipFill>
        <p:spPr>
          <a:xfrm>
            <a:off x="2914669" y="5080508"/>
            <a:ext cx="822960" cy="211912"/>
          </a:xfrm>
          <a:prstGeom prst="rect">
            <a:avLst/>
          </a:prstGeom>
        </p:spPr>
      </p:pic>
      <p:pic>
        <p:nvPicPr>
          <p:cNvPr id="86" name="Graphic 85">
            <a:extLst>
              <a:ext uri="{FF2B5EF4-FFF2-40B4-BE49-F238E27FC236}">
                <a16:creationId xmlns:a16="http://schemas.microsoft.com/office/drawing/2014/main" id="{6B2A41F4-0B78-0392-A245-A0EE04441B3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7191" y="5062700"/>
            <a:ext cx="574312" cy="247529"/>
          </a:xfrm>
          <a:prstGeom prst="rect">
            <a:avLst/>
          </a:prstGeom>
        </p:spPr>
      </p:pic>
      <p:pic>
        <p:nvPicPr>
          <p:cNvPr id="87" name="Picture 86">
            <a:extLst>
              <a:ext uri="{FF2B5EF4-FFF2-40B4-BE49-F238E27FC236}">
                <a16:creationId xmlns:a16="http://schemas.microsoft.com/office/drawing/2014/main" id="{4E2383ED-3F29-5BED-88DF-B995B8B396CB}"/>
              </a:ext>
            </a:extLst>
          </p:cNvPr>
          <p:cNvPicPr>
            <a:picLocks noChangeAspect="1"/>
          </p:cNvPicPr>
          <p:nvPr/>
        </p:nvPicPr>
        <p:blipFill rotWithShape="1">
          <a:blip r:embed="rId22">
            <a:extLst>
              <a:ext uri="{28A0092B-C50C-407E-A947-70E740481C1C}">
                <a14:useLocalDpi xmlns:a14="http://schemas.microsoft.com/office/drawing/2010/main" val="0"/>
              </a:ext>
            </a:extLst>
          </a:blip>
          <a:srcRect t="34702" b="35948"/>
          <a:stretch/>
        </p:blipFill>
        <p:spPr>
          <a:xfrm>
            <a:off x="4771065" y="5052276"/>
            <a:ext cx="914400" cy="268377"/>
          </a:xfrm>
          <a:prstGeom prst="rect">
            <a:avLst/>
          </a:prstGeom>
        </p:spPr>
      </p:pic>
      <p:pic>
        <p:nvPicPr>
          <p:cNvPr id="89" name="Picture 88">
            <a:extLst>
              <a:ext uri="{FF2B5EF4-FFF2-40B4-BE49-F238E27FC236}">
                <a16:creationId xmlns:a16="http://schemas.microsoft.com/office/drawing/2014/main" id="{A2C9436B-785E-DFD8-9679-14A4247F0108}"/>
              </a:ext>
            </a:extLst>
          </p:cNvPr>
          <p:cNvPicPr>
            <a:picLocks noChangeAspect="1"/>
          </p:cNvPicPr>
          <p:nvPr/>
        </p:nvPicPr>
        <p:blipFill>
          <a:blip r:embed="rId23"/>
          <a:stretch>
            <a:fillRect/>
          </a:stretch>
        </p:blipFill>
        <p:spPr>
          <a:xfrm>
            <a:off x="5915025" y="5106226"/>
            <a:ext cx="914400" cy="160477"/>
          </a:xfrm>
          <a:prstGeom prst="rect">
            <a:avLst/>
          </a:prstGeom>
        </p:spPr>
      </p:pic>
      <p:pic>
        <p:nvPicPr>
          <p:cNvPr id="90" name="Picture 89">
            <a:extLst>
              <a:ext uri="{FF2B5EF4-FFF2-40B4-BE49-F238E27FC236}">
                <a16:creationId xmlns:a16="http://schemas.microsoft.com/office/drawing/2014/main" id="{987D7646-B84E-469E-1582-EF18BD3FAD44}"/>
              </a:ext>
            </a:extLst>
          </p:cNvPr>
          <p:cNvPicPr>
            <a:picLocks noChangeAspect="1"/>
          </p:cNvPicPr>
          <p:nvPr/>
        </p:nvPicPr>
        <p:blipFill>
          <a:blip r:embed="rId24"/>
          <a:stretch>
            <a:fillRect/>
          </a:stretch>
        </p:blipFill>
        <p:spPr>
          <a:xfrm>
            <a:off x="821347" y="5703070"/>
            <a:ext cx="914400" cy="126940"/>
          </a:xfrm>
          <a:prstGeom prst="rect">
            <a:avLst/>
          </a:prstGeom>
        </p:spPr>
      </p:pic>
      <p:pic>
        <p:nvPicPr>
          <p:cNvPr id="92" name="Graphic 91">
            <a:extLst>
              <a:ext uri="{FF2B5EF4-FFF2-40B4-BE49-F238E27FC236}">
                <a16:creationId xmlns:a16="http://schemas.microsoft.com/office/drawing/2014/main" id="{A6088378-5228-E10C-A5E5-89974F4DABC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09156" y="5687409"/>
            <a:ext cx="795266" cy="158262"/>
          </a:xfrm>
          <a:prstGeom prst="rect">
            <a:avLst/>
          </a:prstGeom>
        </p:spPr>
      </p:pic>
      <p:pic>
        <p:nvPicPr>
          <p:cNvPr id="93" name="Picture 92">
            <a:extLst>
              <a:ext uri="{FF2B5EF4-FFF2-40B4-BE49-F238E27FC236}">
                <a16:creationId xmlns:a16="http://schemas.microsoft.com/office/drawing/2014/main" id="{CFD2B9C9-5931-6837-7E50-A69CD7CD8A09}"/>
              </a:ext>
            </a:extLst>
          </p:cNvPr>
          <p:cNvPicPr>
            <a:picLocks noChangeAspect="1"/>
          </p:cNvPicPr>
          <p:nvPr/>
        </p:nvPicPr>
        <p:blipFill>
          <a:blip r:embed="rId27"/>
          <a:stretch>
            <a:fillRect/>
          </a:stretch>
        </p:blipFill>
        <p:spPr>
          <a:xfrm>
            <a:off x="2877831" y="5689996"/>
            <a:ext cx="795266" cy="153089"/>
          </a:xfrm>
          <a:prstGeom prst="rect">
            <a:avLst/>
          </a:prstGeom>
        </p:spPr>
      </p:pic>
      <p:pic>
        <p:nvPicPr>
          <p:cNvPr id="95" name="Picture 94">
            <a:extLst>
              <a:ext uri="{FF2B5EF4-FFF2-40B4-BE49-F238E27FC236}">
                <a16:creationId xmlns:a16="http://schemas.microsoft.com/office/drawing/2014/main" id="{ACCEB63E-7317-9222-9E8E-FF12E5D0BBDA}"/>
              </a:ext>
            </a:extLst>
          </p:cNvPr>
          <p:cNvPicPr>
            <a:picLocks noChangeAspect="1"/>
          </p:cNvPicPr>
          <p:nvPr/>
        </p:nvPicPr>
        <p:blipFill>
          <a:blip r:embed="rId28"/>
          <a:stretch>
            <a:fillRect/>
          </a:stretch>
        </p:blipFill>
        <p:spPr>
          <a:xfrm>
            <a:off x="3846506" y="5605080"/>
            <a:ext cx="807299" cy="322920"/>
          </a:xfrm>
          <a:prstGeom prst="rect">
            <a:avLst/>
          </a:prstGeom>
        </p:spPr>
      </p:pic>
      <p:pic>
        <p:nvPicPr>
          <p:cNvPr id="96" name="Picture 95">
            <a:extLst>
              <a:ext uri="{FF2B5EF4-FFF2-40B4-BE49-F238E27FC236}">
                <a16:creationId xmlns:a16="http://schemas.microsoft.com/office/drawing/2014/main" id="{11CBFBA6-5E68-EDC5-E025-9317A719C538}"/>
              </a:ext>
            </a:extLst>
          </p:cNvPr>
          <p:cNvPicPr>
            <a:picLocks noChangeAspect="1"/>
          </p:cNvPicPr>
          <p:nvPr/>
        </p:nvPicPr>
        <p:blipFill>
          <a:blip r:embed="rId29"/>
          <a:stretch>
            <a:fillRect/>
          </a:stretch>
        </p:blipFill>
        <p:spPr>
          <a:xfrm>
            <a:off x="4827214" y="5674776"/>
            <a:ext cx="914400" cy="183528"/>
          </a:xfrm>
          <a:prstGeom prst="rect">
            <a:avLst/>
          </a:prstGeom>
        </p:spPr>
      </p:pic>
      <p:pic>
        <p:nvPicPr>
          <p:cNvPr id="97" name="Picture 2">
            <a:extLst>
              <a:ext uri="{FF2B5EF4-FFF2-40B4-BE49-F238E27FC236}">
                <a16:creationId xmlns:a16="http://schemas.microsoft.com/office/drawing/2014/main" id="{0012B153-8345-DC3A-849D-3E5725AE842E}"/>
              </a:ext>
            </a:extLst>
          </p:cNvPr>
          <p:cNvPicPr>
            <a:picLocks noChangeAspect="1" noChangeArrowheads="1"/>
          </p:cNvPicPr>
          <p:nvPr/>
        </p:nvPicPr>
        <p:blipFill>
          <a:blip r:embed="rId30">
            <a:extLst>
              <a:ext uri="{28A0092B-C50C-407E-A947-70E740481C1C}">
                <a14:useLocalDpi xmlns:a14="http://schemas.microsoft.com/office/drawing/2010/main" val="0"/>
              </a:ext>
            </a:extLst>
          </a:blip>
          <a:stretch>
            <a:fillRect/>
          </a:stretch>
        </p:blipFill>
        <p:spPr bwMode="auto">
          <a:xfrm>
            <a:off x="5915025" y="5696282"/>
            <a:ext cx="914400" cy="140517"/>
          </a:xfrm>
          <a:prstGeom prst="rect">
            <a:avLst/>
          </a:prstGeom>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3FEC9144-010C-481D-B0AF-E2696309FF2B}"/>
              </a:ext>
            </a:extLst>
          </p:cNvPr>
          <p:cNvSpPr/>
          <p:nvPr/>
        </p:nvSpPr>
        <p:spPr>
          <a:xfrm>
            <a:off x="9841832" y="3856622"/>
            <a:ext cx="1738297"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ML Services</a:t>
            </a:r>
          </a:p>
        </p:txBody>
      </p:sp>
      <p:cxnSp>
        <p:nvCxnSpPr>
          <p:cNvPr id="38" name="Straight Connector 37">
            <a:extLst>
              <a:ext uri="{FF2B5EF4-FFF2-40B4-BE49-F238E27FC236}">
                <a16:creationId xmlns:a16="http://schemas.microsoft.com/office/drawing/2014/main" id="{F4B992B5-223C-4218-891E-16F03790C130}"/>
              </a:ext>
            </a:extLst>
          </p:cNvPr>
          <p:cNvCxnSpPr>
            <a:cxnSpLocks/>
          </p:cNvCxnSpPr>
          <p:nvPr/>
        </p:nvCxnSpPr>
        <p:spPr>
          <a:xfrm>
            <a:off x="9841831" y="3856622"/>
            <a:ext cx="1738297"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pic>
        <p:nvPicPr>
          <p:cNvPr id="39" name="Picture 38">
            <a:extLst>
              <a:ext uri="{FF2B5EF4-FFF2-40B4-BE49-F238E27FC236}">
                <a16:creationId xmlns:a16="http://schemas.microsoft.com/office/drawing/2014/main" id="{1AA212F8-B584-4113-B10C-15359EC9BD0F}"/>
              </a:ext>
            </a:extLst>
          </p:cNvPr>
          <p:cNvPicPr>
            <a:picLocks noChangeAspect="1"/>
          </p:cNvPicPr>
          <p:nvPr/>
        </p:nvPicPr>
        <p:blipFill>
          <a:blip r:embed="rId31">
            <a:duotone>
              <a:srgbClr val="F98728">
                <a:shade val="45000"/>
                <a:satMod val="135000"/>
              </a:srgbClr>
              <a:prstClr val="white"/>
            </a:duotone>
            <a:extLst>
              <a:ext uri="{28A0092B-C50C-407E-A947-70E740481C1C}">
                <a14:useLocalDpi xmlns:a14="http://schemas.microsoft.com/office/drawing/2010/main" val="0"/>
              </a:ext>
            </a:extLst>
          </a:blip>
          <a:stretch>
            <a:fillRect/>
          </a:stretch>
        </p:blipFill>
        <p:spPr>
          <a:xfrm>
            <a:off x="10531242" y="4246954"/>
            <a:ext cx="423333" cy="423333"/>
          </a:xfrm>
          <a:prstGeom prst="rect">
            <a:avLst/>
          </a:prstGeom>
        </p:spPr>
      </p:pic>
      <p:sp>
        <p:nvSpPr>
          <p:cNvPr id="40" name="TextBox 39">
            <a:extLst>
              <a:ext uri="{FF2B5EF4-FFF2-40B4-BE49-F238E27FC236}">
                <a16:creationId xmlns:a16="http://schemas.microsoft.com/office/drawing/2014/main" id="{4F524A1E-B886-4FC3-95B6-A11E15ECB081}"/>
              </a:ext>
            </a:extLst>
          </p:cNvPr>
          <p:cNvSpPr txBox="1"/>
          <p:nvPr/>
        </p:nvSpPr>
        <p:spPr>
          <a:xfrm>
            <a:off x="10225469" y="4647186"/>
            <a:ext cx="1034878" cy="396262"/>
          </a:xfrm>
          <a:prstGeom prst="rect">
            <a:avLst/>
          </a:prstGeom>
        </p:spPr>
        <p:txBody>
          <a:bodyPr wrap="square" lIns="38100" tIns="76200" rIns="38100" bIns="76200" rtlCol="0">
            <a:spAutoFit/>
          </a:bodyPr>
          <a:lstStyle>
            <a:defPPr>
              <a:defRPr lang="en-US"/>
            </a:defPPr>
            <a:lvl1pPr algn="ctr">
              <a:lnSpc>
                <a:spcPct val="90000"/>
              </a:lnSpc>
              <a:spcAft>
                <a:spcPts val="1800"/>
              </a:spcAft>
              <a:defRPr sz="1050"/>
            </a:lvl1pPr>
          </a:lstStyle>
          <a:p>
            <a:pPr defTabSz="914225">
              <a:spcAft>
                <a:spcPts val="1500"/>
              </a:spcAft>
              <a:defRPr/>
            </a:pPr>
            <a:r>
              <a:rPr lang="en-US" sz="875" dirty="0">
                <a:latin typeface="Amazon Ember"/>
              </a:rPr>
              <a:t>Amazon</a:t>
            </a:r>
            <a:br>
              <a:rPr lang="en-US" sz="875" dirty="0">
                <a:latin typeface="Amazon Ember"/>
              </a:rPr>
            </a:br>
            <a:r>
              <a:rPr lang="en-US" sz="875" dirty="0">
                <a:latin typeface="Amazon Ember"/>
              </a:rPr>
              <a:t>SageMaker</a:t>
            </a:r>
          </a:p>
        </p:txBody>
      </p:sp>
      <p:sp>
        <p:nvSpPr>
          <p:cNvPr id="41" name="Rectangle 40">
            <a:extLst>
              <a:ext uri="{FF2B5EF4-FFF2-40B4-BE49-F238E27FC236}">
                <a16:creationId xmlns:a16="http://schemas.microsoft.com/office/drawing/2014/main" id="{366EB762-12D0-4646-8663-BA89F1616574}"/>
              </a:ext>
            </a:extLst>
          </p:cNvPr>
          <p:cNvSpPr/>
          <p:nvPr/>
        </p:nvSpPr>
        <p:spPr>
          <a:xfrm>
            <a:off x="9846931" y="5191339"/>
            <a:ext cx="1733197" cy="118681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Solution</a:t>
            </a:r>
            <a:endParaRPr lang="en-US" sz="2000" dirty="0">
              <a:solidFill>
                <a:schemeClr val="tx1"/>
              </a:solidFill>
              <a:latin typeface="+mj-lt"/>
            </a:endParaRPr>
          </a:p>
          <a:p>
            <a:pPr lvl="0">
              <a:defRPr/>
            </a:pPr>
            <a:r>
              <a:rPr lang="en-US" sz="1200" dirty="0">
                <a:solidFill>
                  <a:schemeClr val="tx1"/>
                </a:solidFill>
                <a:latin typeface="Amazon Ember"/>
                <a:hlinkClick r:id="rId32">
                  <a:extLst>
                    <a:ext uri="{A12FA001-AC4F-418D-AE19-62706E023703}">
                      <ahyp:hlinkClr xmlns:ahyp="http://schemas.microsoft.com/office/drawing/2018/hyperlinkcolor" val="tx"/>
                    </a:ext>
                  </a:extLst>
                </a:hlinkClick>
              </a:rPr>
              <a:t>Personalized recommendations</a:t>
            </a:r>
            <a:endParaRPr lang="en-US" sz="1200" dirty="0">
              <a:solidFill>
                <a:schemeClr val="tx1"/>
              </a:solidFill>
              <a:latin typeface="Amazon Ember"/>
            </a:endParaRPr>
          </a:p>
        </p:txBody>
      </p:sp>
      <p:cxnSp>
        <p:nvCxnSpPr>
          <p:cNvPr id="42" name="Straight Connector 41">
            <a:extLst>
              <a:ext uri="{FF2B5EF4-FFF2-40B4-BE49-F238E27FC236}">
                <a16:creationId xmlns:a16="http://schemas.microsoft.com/office/drawing/2014/main" id="{9CE291D5-1413-4E15-AB45-3ACABB8D6196}"/>
              </a:ext>
            </a:extLst>
          </p:cNvPr>
          <p:cNvCxnSpPr>
            <a:cxnSpLocks/>
          </p:cNvCxnSpPr>
          <p:nvPr/>
        </p:nvCxnSpPr>
        <p:spPr>
          <a:xfrm>
            <a:off x="9846932" y="5191340"/>
            <a:ext cx="1733196"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Tree>
    <p:extLst>
      <p:ext uri="{BB962C8B-B14F-4D97-AF65-F5344CB8AC3E}">
        <p14:creationId xmlns:p14="http://schemas.microsoft.com/office/powerpoint/2010/main" val="384062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FC78EAA7-8D45-4845-51CB-5C3A04B65410}"/>
              </a:ext>
            </a:extLst>
          </p:cNvPr>
          <p:cNvSpPr txBox="1"/>
          <p:nvPr/>
        </p:nvSpPr>
        <p:spPr>
          <a:xfrm>
            <a:off x="609599" y="216692"/>
            <a:ext cx="10972801" cy="246221"/>
          </a:xfrm>
          <a:prstGeom prst="rect">
            <a:avLst/>
          </a:prstGeom>
          <a:noFill/>
        </p:spPr>
        <p:txBody>
          <a:bodyPr wrap="square" lIns="0" rIns="0" rtlCol="0">
            <a:spAutoFit/>
          </a:bodyPr>
          <a:lstStyle/>
          <a:p>
            <a:pPr algn="l"/>
            <a:r>
              <a:rPr lang="en-US" sz="1000" dirty="0"/>
              <a:t>FINANCIAL SERVICES |  PERSONALIZATION</a:t>
            </a:r>
          </a:p>
        </p:txBody>
      </p:sp>
      <p:grpSp>
        <p:nvGrpSpPr>
          <p:cNvPr id="2" name="Group 1">
            <a:extLst>
              <a:ext uri="{FF2B5EF4-FFF2-40B4-BE49-F238E27FC236}">
                <a16:creationId xmlns:a16="http://schemas.microsoft.com/office/drawing/2014/main" id="{9AE5DE53-E8F5-BD1F-0741-941924608313}"/>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47E6A84E-9815-8EF2-7C6C-5AE65197C913}"/>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AA593EF7-D738-DFD9-91ED-016CC5968CCE}"/>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6" name="Group 5">
            <a:extLst>
              <a:ext uri="{FF2B5EF4-FFF2-40B4-BE49-F238E27FC236}">
                <a16:creationId xmlns:a16="http://schemas.microsoft.com/office/drawing/2014/main" id="{41132A6E-9D5A-4577-133B-D9E3984A6FF6}"/>
              </a:ext>
            </a:extLst>
          </p:cNvPr>
          <p:cNvGrpSpPr/>
          <p:nvPr/>
        </p:nvGrpSpPr>
        <p:grpSpPr>
          <a:xfrm>
            <a:off x="7927197" y="1803677"/>
            <a:ext cx="300229" cy="350837"/>
            <a:chOff x="7553852" y="2221320"/>
            <a:chExt cx="307184" cy="358964"/>
          </a:xfrm>
        </p:grpSpPr>
        <p:sp>
          <p:nvSpPr>
            <p:cNvPr id="7" name="Freeform 9">
              <a:extLst>
                <a:ext uri="{FF2B5EF4-FFF2-40B4-BE49-F238E27FC236}">
                  <a16:creationId xmlns:a16="http://schemas.microsoft.com/office/drawing/2014/main" id="{3FF8D6AE-8704-1808-E21A-A0C5D6B75EF0}"/>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BCF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9">
              <a:extLst>
                <a:ext uri="{FF2B5EF4-FFF2-40B4-BE49-F238E27FC236}">
                  <a16:creationId xmlns:a16="http://schemas.microsoft.com/office/drawing/2014/main" id="{8299DD60-4F22-8B94-5211-4D2248397DD4}"/>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21336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98277E3F-B10B-C0CE-82B9-31206C284C39}"/>
              </a:ext>
            </a:extLst>
          </p:cNvPr>
          <p:cNvSpPr/>
          <p:nvPr/>
        </p:nvSpPr>
        <p:spPr>
          <a:xfrm>
            <a:off x="8211100" y="1961317"/>
            <a:ext cx="2828322" cy="1467683"/>
          </a:xfrm>
          <a:prstGeom prst="rect">
            <a:avLst/>
          </a:prstGeom>
          <a:ln>
            <a:noFill/>
          </a:ln>
        </p:spPr>
        <p:txBody>
          <a:bodyPr wrap="square" lIns="91440" tIns="0" rIns="0" bIns="0">
            <a:noAutofit/>
          </a:bodyPr>
          <a:lstStyle/>
          <a:p>
            <a:pPr defTabSz="609576">
              <a:lnSpc>
                <a:spcPct val="90000"/>
              </a:lnSpc>
              <a:spcAft>
                <a:spcPts val="600"/>
              </a:spcAft>
              <a:defRPr/>
            </a:pPr>
            <a:r>
              <a:rPr lang="en-US" sz="1600" dirty="0">
                <a:solidFill>
                  <a:srgbClr val="232F3E"/>
                </a:solidFill>
              </a:rPr>
              <a:t>Using Amazon Personalize has helped us innovate </a:t>
            </a:r>
            <a:br>
              <a:rPr lang="en-US" sz="1600" dirty="0">
                <a:solidFill>
                  <a:srgbClr val="232F3E"/>
                </a:solidFill>
              </a:rPr>
            </a:br>
            <a:r>
              <a:rPr lang="en-US" sz="1600" dirty="0">
                <a:solidFill>
                  <a:srgbClr val="232F3E"/>
                </a:solidFill>
              </a:rPr>
              <a:t>and rethink our whole approach to improving </a:t>
            </a:r>
            <a:br>
              <a:rPr lang="en-US" sz="1600" dirty="0">
                <a:solidFill>
                  <a:srgbClr val="232F3E"/>
                </a:solidFill>
              </a:rPr>
            </a:br>
            <a:r>
              <a:rPr lang="en-US" sz="1600" dirty="0">
                <a:solidFill>
                  <a:srgbClr val="232F3E"/>
                </a:solidFill>
              </a:rPr>
              <a:t>sales conversions.</a:t>
            </a:r>
          </a:p>
        </p:txBody>
      </p:sp>
      <p:grpSp>
        <p:nvGrpSpPr>
          <p:cNvPr id="10" name="Group 9">
            <a:extLst>
              <a:ext uri="{FF2B5EF4-FFF2-40B4-BE49-F238E27FC236}">
                <a16:creationId xmlns:a16="http://schemas.microsoft.com/office/drawing/2014/main" id="{773037AB-B8E6-FBAA-1DB3-B7C3C59B1923}"/>
              </a:ext>
            </a:extLst>
          </p:cNvPr>
          <p:cNvGrpSpPr/>
          <p:nvPr/>
        </p:nvGrpSpPr>
        <p:grpSpPr>
          <a:xfrm flipH="1">
            <a:off x="11039421" y="3018757"/>
            <a:ext cx="300229" cy="350837"/>
            <a:chOff x="7553852" y="2221320"/>
            <a:chExt cx="307184" cy="358964"/>
          </a:xfrm>
          <a:solidFill>
            <a:srgbClr val="213368"/>
          </a:solidFill>
        </p:grpSpPr>
        <p:sp>
          <p:nvSpPr>
            <p:cNvPr id="11" name="Freeform 9">
              <a:extLst>
                <a:ext uri="{FF2B5EF4-FFF2-40B4-BE49-F238E27FC236}">
                  <a16:creationId xmlns:a16="http://schemas.microsoft.com/office/drawing/2014/main" id="{A7453F9E-B0C9-3D35-67DE-DF3BE3CD2F6A}"/>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BCF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9">
              <a:extLst>
                <a:ext uri="{FF2B5EF4-FFF2-40B4-BE49-F238E27FC236}">
                  <a16:creationId xmlns:a16="http://schemas.microsoft.com/office/drawing/2014/main" id="{1C15366A-2AD4-710C-31B7-412E1F8208C8}"/>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4B1CD000-A250-9EFC-AB33-E2BC2FB41608}"/>
              </a:ext>
            </a:extLst>
          </p:cNvPr>
          <p:cNvSpPr/>
          <p:nvPr/>
        </p:nvSpPr>
        <p:spPr>
          <a:xfrm>
            <a:off x="7948924" y="3529374"/>
            <a:ext cx="3096816" cy="1249060"/>
          </a:xfrm>
          <a:prstGeom prst="rect">
            <a:avLst/>
          </a:prstGeom>
        </p:spPr>
        <p:txBody>
          <a:bodyPr wrap="square" lIns="0" tIns="0" rIns="0" bIns="0">
            <a:spAutoFit/>
          </a:bodyPr>
          <a:lstStyle/>
          <a:p>
            <a:pPr algn="r" defTabSz="609576">
              <a:defRPr/>
            </a:pPr>
            <a:r>
              <a:rPr lang="en-US" sz="1600" b="1" dirty="0">
                <a:solidFill>
                  <a:schemeClr val="tx2"/>
                </a:solidFill>
              </a:rPr>
              <a:t>Ankur </a:t>
            </a:r>
            <a:r>
              <a:rPr lang="en-US" sz="1600" b="1" dirty="0" err="1">
                <a:solidFill>
                  <a:schemeClr val="tx2"/>
                </a:solidFill>
              </a:rPr>
              <a:t>Gogate</a:t>
            </a:r>
            <a:endParaRPr lang="en-US" sz="1600" b="1" dirty="0">
              <a:solidFill>
                <a:schemeClr val="tx2"/>
              </a:solidFill>
            </a:endParaRPr>
          </a:p>
          <a:p>
            <a:pPr algn="r" defTabSz="609576">
              <a:defRPr/>
            </a:pPr>
            <a:r>
              <a:rPr lang="en-US" sz="1400" dirty="0">
                <a:solidFill>
                  <a:srgbClr val="232F3E"/>
                </a:solidFill>
              </a:rPr>
              <a:t>Technical Lead</a:t>
            </a:r>
          </a:p>
          <a:p>
            <a:pPr algn="r" defTabSz="609576">
              <a:spcBef>
                <a:spcPts val="300"/>
              </a:spcBef>
              <a:defRPr/>
            </a:pPr>
            <a:r>
              <a:rPr lang="en-US" sz="1400" dirty="0">
                <a:solidFill>
                  <a:srgbClr val="232F3E"/>
                </a:solidFill>
              </a:rPr>
              <a:t>Paytm</a:t>
            </a:r>
          </a:p>
          <a:p>
            <a:pPr algn="r" defTabSz="609576">
              <a:spcBef>
                <a:spcPts val="800"/>
              </a:spcBef>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CASE STUDY</a:t>
            </a:r>
            <a:endParaRPr lang="en-US" sz="1400" b="1" dirty="0">
              <a:solidFill>
                <a:srgbClr val="232F3E"/>
              </a:solidFill>
            </a:endParaRPr>
          </a:p>
          <a:p>
            <a:pPr algn="r" defTabSz="609576"/>
            <a:endParaRPr lang="en-US" sz="1400" dirty="0">
              <a:solidFill>
                <a:srgbClr val="232F3E"/>
              </a:solidFill>
            </a:endParaRPr>
          </a:p>
        </p:txBody>
      </p:sp>
      <p:sp>
        <p:nvSpPr>
          <p:cNvPr id="14" name="Rectangle 13">
            <a:extLst>
              <a:ext uri="{FF2B5EF4-FFF2-40B4-BE49-F238E27FC236}">
                <a16:creationId xmlns:a16="http://schemas.microsoft.com/office/drawing/2014/main" id="{33218B0A-5921-3F8B-C2EA-F95700603E6C}"/>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5" name="Straight Connector 14">
            <a:extLst>
              <a:ext uri="{FF2B5EF4-FFF2-40B4-BE49-F238E27FC236}">
                <a16:creationId xmlns:a16="http://schemas.microsoft.com/office/drawing/2014/main" id="{130B7DB8-7BEE-7238-EBA6-2CEF7F598C36}"/>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6" name="Rectangle 15">
            <a:extLst>
              <a:ext uri="{FF2B5EF4-FFF2-40B4-BE49-F238E27FC236}">
                <a16:creationId xmlns:a16="http://schemas.microsoft.com/office/drawing/2014/main" id="{35D7675E-FC00-D8BD-8D91-00229C8811A6}"/>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4EA8B3BD-14C3-0937-1488-7EC6D20CFAB8}"/>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1" name="Rectangle 20">
            <a:extLst>
              <a:ext uri="{FF2B5EF4-FFF2-40B4-BE49-F238E27FC236}">
                <a16:creationId xmlns:a16="http://schemas.microsoft.com/office/drawing/2014/main" id="{3AD27721-622A-46CE-1BD8-E3DB3F9CCE22}"/>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A2D96D45-9B32-1350-C4A7-346E8460AF9F}"/>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3" name="TextBox 22">
            <a:extLst>
              <a:ext uri="{FF2B5EF4-FFF2-40B4-BE49-F238E27FC236}">
                <a16:creationId xmlns:a16="http://schemas.microsoft.com/office/drawing/2014/main" id="{58CBE8F1-511E-89FF-E708-270D77B103BF}"/>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4" name="TextBox 23">
            <a:extLst>
              <a:ext uri="{FF2B5EF4-FFF2-40B4-BE49-F238E27FC236}">
                <a16:creationId xmlns:a16="http://schemas.microsoft.com/office/drawing/2014/main" id="{1702FF7A-DA82-135A-DE3B-BD67D6222B31}"/>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5" name="TextBox 24">
            <a:extLst>
              <a:ext uri="{FF2B5EF4-FFF2-40B4-BE49-F238E27FC236}">
                <a16:creationId xmlns:a16="http://schemas.microsoft.com/office/drawing/2014/main" id="{ED7EE729-1A5D-720A-6BF6-823478AA58EA}"/>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8" name="TextBox 37">
            <a:extLst>
              <a:ext uri="{FF2B5EF4-FFF2-40B4-BE49-F238E27FC236}">
                <a16:creationId xmlns:a16="http://schemas.microsoft.com/office/drawing/2014/main" id="{E7E1EDD8-9CBD-C21F-9EBB-1BAEB3C5F2D1}"/>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600" dirty="0"/>
              <a:t>Paytm wanted to increase the sales and click-through rates </a:t>
            </a:r>
            <a:br>
              <a:rPr lang="en-US" sz="1600" dirty="0"/>
            </a:br>
            <a:r>
              <a:rPr lang="en-US" sz="1600" dirty="0"/>
              <a:t>of Paytm Mall by implementing personalized recommendations </a:t>
            </a:r>
            <a:br>
              <a:rPr lang="en-US" sz="1600" dirty="0"/>
            </a:br>
            <a:r>
              <a:rPr lang="en-US" sz="1600" dirty="0"/>
              <a:t>for 10M+ daily active users on the homepage of its site</a:t>
            </a:r>
          </a:p>
        </p:txBody>
      </p:sp>
      <p:sp>
        <p:nvSpPr>
          <p:cNvPr id="39" name="TextBox 38">
            <a:extLst>
              <a:ext uri="{FF2B5EF4-FFF2-40B4-BE49-F238E27FC236}">
                <a16:creationId xmlns:a16="http://schemas.microsoft.com/office/drawing/2014/main" id="{7D04372E-234B-3606-96F6-6F7EC0BA6283}"/>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2"/>
              </a:buClr>
            </a:pPr>
            <a:r>
              <a:rPr lang="en-US" dirty="0"/>
              <a:t>Paytm created a personalization model with Amazon Personalize that generates recommendations for each customer on the Paytm Mall homepage using outputs from Amazon </a:t>
            </a:r>
            <a:r>
              <a:rPr lang="en-US" dirty="0" err="1"/>
              <a:t>EMR</a:t>
            </a:r>
            <a:r>
              <a:rPr lang="en-US" dirty="0"/>
              <a:t>, which processes Paytm users’ browsing and shopping history</a:t>
            </a:r>
          </a:p>
        </p:txBody>
      </p:sp>
      <p:sp>
        <p:nvSpPr>
          <p:cNvPr id="40" name="TextBox 39">
            <a:extLst>
              <a:ext uri="{FF2B5EF4-FFF2-40B4-BE49-F238E27FC236}">
                <a16:creationId xmlns:a16="http://schemas.microsoft.com/office/drawing/2014/main" id="{E370BEFB-0EAD-5CB9-4F12-084123957F7D}"/>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1"/>
              </a:buClr>
            </a:pPr>
            <a:r>
              <a:rPr lang="en-US" dirty="0"/>
              <a:t>Paytm has seen a 5.5–6% conversion rate from the new personalized homepage, which is 3 times more than their </a:t>
            </a:r>
            <a:br>
              <a:rPr lang="en-US" dirty="0"/>
            </a:br>
            <a:r>
              <a:rPr lang="en-US" dirty="0"/>
              <a:t>previous item-to-item recommendations</a:t>
            </a:r>
          </a:p>
        </p:txBody>
      </p:sp>
      <p:pic>
        <p:nvPicPr>
          <p:cNvPr id="5" name="Picture 4">
            <a:extLst>
              <a:ext uri="{FF2B5EF4-FFF2-40B4-BE49-F238E27FC236}">
                <a16:creationId xmlns:a16="http://schemas.microsoft.com/office/drawing/2014/main" id="{1CACA89D-E07C-4F07-941F-0A3D7E9B7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2638" y="958391"/>
            <a:ext cx="2282438" cy="730380"/>
          </a:xfrm>
          <a:prstGeom prst="rect">
            <a:avLst/>
          </a:prstGeom>
        </p:spPr>
      </p:pic>
    </p:spTree>
    <p:extLst>
      <p:ext uri="{BB962C8B-B14F-4D97-AF65-F5344CB8AC3E}">
        <p14:creationId xmlns:p14="http://schemas.microsoft.com/office/powerpoint/2010/main" val="240390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B8D5AEA-2F1A-CE0B-6697-27C920A8EE9F}"/>
              </a:ext>
            </a:extLst>
          </p:cNvPr>
          <p:cNvSpPr txBox="1"/>
          <p:nvPr/>
        </p:nvSpPr>
        <p:spPr>
          <a:xfrm>
            <a:off x="609599" y="216692"/>
            <a:ext cx="10972801" cy="246221"/>
          </a:xfrm>
          <a:prstGeom prst="rect">
            <a:avLst/>
          </a:prstGeom>
          <a:noFill/>
        </p:spPr>
        <p:txBody>
          <a:bodyPr wrap="square" lIns="0" rIns="0" rtlCol="0">
            <a:spAutoFit/>
          </a:bodyPr>
          <a:lstStyle/>
          <a:p>
            <a:pPr algn="l"/>
            <a:r>
              <a:rPr lang="en-US" sz="1000" dirty="0"/>
              <a:t>RETAIL/CONSUMER PACKAGED GOODS (CPG)  |  PERSONALIZATION</a:t>
            </a:r>
          </a:p>
        </p:txBody>
      </p:sp>
      <p:grpSp>
        <p:nvGrpSpPr>
          <p:cNvPr id="2" name="Group 1">
            <a:extLst>
              <a:ext uri="{FF2B5EF4-FFF2-40B4-BE49-F238E27FC236}">
                <a16:creationId xmlns:a16="http://schemas.microsoft.com/office/drawing/2014/main" id="{4E5F1695-B250-B6BD-CD6E-6800764ECFBF}"/>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B12795A8-929C-FC0C-3F24-82D654FA81B1}"/>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CB7F9E52-5C12-1AD6-A58D-F36CD3C1C969}"/>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0AEDC589-9E2C-0FC8-6187-082606C7E3A1}"/>
              </a:ext>
            </a:extLst>
          </p:cNvPr>
          <p:cNvGrpSpPr/>
          <p:nvPr/>
        </p:nvGrpSpPr>
        <p:grpSpPr>
          <a:xfrm>
            <a:off x="7927197" y="1803677"/>
            <a:ext cx="300229" cy="350837"/>
            <a:chOff x="7553852" y="2221320"/>
            <a:chExt cx="307184" cy="358964"/>
          </a:xfrm>
          <a:solidFill>
            <a:schemeClr val="tx1"/>
          </a:solidFill>
        </p:grpSpPr>
        <p:sp>
          <p:nvSpPr>
            <p:cNvPr id="6" name="Freeform 9">
              <a:extLst>
                <a:ext uri="{FF2B5EF4-FFF2-40B4-BE49-F238E27FC236}">
                  <a16:creationId xmlns:a16="http://schemas.microsoft.com/office/drawing/2014/main" id="{051B2EEF-75C1-EFEC-6ED2-E5E39F014217}"/>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94DE7FDE-A1BF-CD98-BB98-EE4F2EA0FC56}"/>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75701D27-0FF6-93D2-D49C-47A5C385CAB2}"/>
              </a:ext>
            </a:extLst>
          </p:cNvPr>
          <p:cNvSpPr/>
          <p:nvPr/>
        </p:nvSpPr>
        <p:spPr>
          <a:xfrm>
            <a:off x="8211100" y="1961317"/>
            <a:ext cx="2828322" cy="1467683"/>
          </a:xfrm>
          <a:prstGeom prst="rect">
            <a:avLst/>
          </a:prstGeom>
          <a:ln>
            <a:noFill/>
          </a:ln>
        </p:spPr>
        <p:txBody>
          <a:bodyPr wrap="square" lIns="91440" tIns="0" rIns="0" bIns="0">
            <a:noAutofit/>
          </a:bodyPr>
          <a:lstStyle/>
          <a:p>
            <a:pPr defTabSz="609576">
              <a:lnSpc>
                <a:spcPct val="90000"/>
              </a:lnSpc>
              <a:spcAft>
                <a:spcPts val="600"/>
              </a:spcAft>
              <a:defRPr/>
            </a:pPr>
            <a:r>
              <a:rPr lang="en-US" sz="1600" dirty="0">
                <a:solidFill>
                  <a:srgbClr val="232F3E"/>
                </a:solidFill>
              </a:rPr>
              <a:t>When you think of </a:t>
            </a:r>
            <a:br>
              <a:rPr lang="en-US" sz="1600" dirty="0">
                <a:solidFill>
                  <a:srgbClr val="232F3E"/>
                </a:solidFill>
              </a:rPr>
            </a:br>
            <a:r>
              <a:rPr lang="en-US" sz="1600" dirty="0">
                <a:solidFill>
                  <a:srgbClr val="232F3E"/>
                </a:solidFill>
              </a:rPr>
              <a:t>e-commerce, you think </a:t>
            </a:r>
            <a:br>
              <a:rPr lang="en-US" sz="1600" dirty="0">
                <a:solidFill>
                  <a:srgbClr val="232F3E"/>
                </a:solidFill>
              </a:rPr>
            </a:br>
            <a:r>
              <a:rPr lang="en-US" sz="1600" dirty="0">
                <a:solidFill>
                  <a:srgbClr val="232F3E"/>
                </a:solidFill>
              </a:rPr>
              <a:t>of AWS. </a:t>
            </a:r>
          </a:p>
          <a:p>
            <a:pPr defTabSz="609576">
              <a:lnSpc>
                <a:spcPct val="90000"/>
              </a:lnSpc>
              <a:spcAft>
                <a:spcPts val="600"/>
              </a:spcAft>
              <a:defRPr/>
            </a:pPr>
            <a:r>
              <a:rPr lang="en-US" sz="1600" dirty="0">
                <a:solidFill>
                  <a:srgbClr val="232F3E"/>
                </a:solidFill>
              </a:rPr>
              <a:t>New services are always coming out on AWS, and support is very good.</a:t>
            </a:r>
          </a:p>
        </p:txBody>
      </p:sp>
      <p:grpSp>
        <p:nvGrpSpPr>
          <p:cNvPr id="9" name="Group 8">
            <a:extLst>
              <a:ext uri="{FF2B5EF4-FFF2-40B4-BE49-F238E27FC236}">
                <a16:creationId xmlns:a16="http://schemas.microsoft.com/office/drawing/2014/main" id="{A4DF4F72-2568-D4A8-7DF4-D895DB829448}"/>
              </a:ext>
            </a:extLst>
          </p:cNvPr>
          <p:cNvGrpSpPr/>
          <p:nvPr/>
        </p:nvGrpSpPr>
        <p:grpSpPr>
          <a:xfrm flipH="1">
            <a:off x="11039421" y="3288201"/>
            <a:ext cx="300229" cy="350837"/>
            <a:chOff x="7553852" y="2221320"/>
            <a:chExt cx="307184" cy="358964"/>
          </a:xfrm>
          <a:solidFill>
            <a:schemeClr val="tx1"/>
          </a:solidFill>
        </p:grpSpPr>
        <p:sp>
          <p:nvSpPr>
            <p:cNvPr id="10" name="Freeform 9">
              <a:extLst>
                <a:ext uri="{FF2B5EF4-FFF2-40B4-BE49-F238E27FC236}">
                  <a16:creationId xmlns:a16="http://schemas.microsoft.com/office/drawing/2014/main" id="{F2A1A5D3-6AED-6C2C-A091-6B15C4FE85B8}"/>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78450B95-A840-D0F4-65BE-8EE1075A2057}"/>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C6650090-C1B8-A3FD-2D26-F0B5BD64E4DF}"/>
              </a:ext>
            </a:extLst>
          </p:cNvPr>
          <p:cNvSpPr/>
          <p:nvPr/>
        </p:nvSpPr>
        <p:spPr>
          <a:xfrm>
            <a:off x="7948924" y="3798818"/>
            <a:ext cx="3096816" cy="1249060"/>
          </a:xfrm>
          <a:prstGeom prst="rect">
            <a:avLst/>
          </a:prstGeom>
        </p:spPr>
        <p:txBody>
          <a:bodyPr wrap="square" lIns="0" tIns="0" rIns="0" bIns="0">
            <a:spAutoFit/>
          </a:bodyPr>
          <a:lstStyle/>
          <a:p>
            <a:pPr algn="r" defTabSz="609576">
              <a:defRPr/>
            </a:pPr>
            <a:r>
              <a:rPr lang="en-US" sz="1600" b="1" dirty="0">
                <a:solidFill>
                  <a:schemeClr val="tx2"/>
                </a:solidFill>
              </a:rPr>
              <a:t>Shane Leese</a:t>
            </a:r>
          </a:p>
          <a:p>
            <a:pPr algn="r" defTabSz="609576">
              <a:defRPr/>
            </a:pPr>
            <a:r>
              <a:rPr lang="en-US" sz="1400" dirty="0">
                <a:solidFill>
                  <a:srgbClr val="232F3E"/>
                </a:solidFill>
              </a:rPr>
              <a:t>Business Intelligence Director</a:t>
            </a:r>
          </a:p>
          <a:p>
            <a:pPr algn="r" defTabSz="609576">
              <a:spcBef>
                <a:spcPts val="300"/>
              </a:spcBef>
              <a:defRPr/>
            </a:pPr>
            <a:r>
              <a:rPr lang="en-US" sz="1400" dirty="0">
                <a:solidFill>
                  <a:srgbClr val="232F3E"/>
                </a:solidFill>
              </a:rPr>
              <a:t>Pomelo Fashion</a:t>
            </a:r>
          </a:p>
          <a:p>
            <a:pPr algn="r" defTabSz="609576">
              <a:spcBef>
                <a:spcPts val="800"/>
              </a:spcBef>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CASE STUDY</a:t>
            </a:r>
            <a:r>
              <a:rPr lang="en-US" sz="1400" b="1" dirty="0">
                <a:solidFill>
                  <a:srgbClr val="232F3E"/>
                </a:solidFill>
              </a:rPr>
              <a:t> | </a:t>
            </a:r>
            <a:r>
              <a:rPr lang="en-US" sz="1400" b="1" dirty="0">
                <a:solidFill>
                  <a:srgbClr val="232F3E"/>
                </a:solidFill>
                <a:hlinkClick r:id="rId4">
                  <a:extLst>
                    <a:ext uri="{A12FA001-AC4F-418D-AE19-62706E023703}">
                      <ahyp:hlinkClr xmlns:ahyp="http://schemas.microsoft.com/office/drawing/2018/hyperlinkcolor" val="tx"/>
                    </a:ext>
                  </a:extLst>
                </a:hlinkClick>
              </a:rPr>
              <a:t>VIDEO</a:t>
            </a:r>
            <a:endParaRPr lang="en-US" sz="1400" b="1" dirty="0">
              <a:solidFill>
                <a:srgbClr val="232F3E"/>
              </a:solidFill>
            </a:endParaRPr>
          </a:p>
          <a:p>
            <a:pPr algn="r" defTabSz="609576"/>
            <a:endParaRPr lang="en-US" sz="1400" dirty="0">
              <a:solidFill>
                <a:srgbClr val="232F3E"/>
              </a:solidFill>
            </a:endParaRPr>
          </a:p>
        </p:txBody>
      </p:sp>
      <p:sp>
        <p:nvSpPr>
          <p:cNvPr id="13" name="Rectangle 12">
            <a:extLst>
              <a:ext uri="{FF2B5EF4-FFF2-40B4-BE49-F238E27FC236}">
                <a16:creationId xmlns:a16="http://schemas.microsoft.com/office/drawing/2014/main" id="{6CCC385A-CE39-BA39-CE31-BDE280FAD5CE}"/>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83E738EF-E5E4-BE43-2ADA-BBA94EE5D1C2}"/>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5" name="Rectangle 14">
            <a:extLst>
              <a:ext uri="{FF2B5EF4-FFF2-40B4-BE49-F238E27FC236}">
                <a16:creationId xmlns:a16="http://schemas.microsoft.com/office/drawing/2014/main" id="{CAAF8D45-7258-CEF8-409C-855AEF39101E}"/>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6" name="Straight Connector 15">
            <a:extLst>
              <a:ext uri="{FF2B5EF4-FFF2-40B4-BE49-F238E27FC236}">
                <a16:creationId xmlns:a16="http://schemas.microsoft.com/office/drawing/2014/main" id="{69CB4C3E-1479-5FE0-2ACA-1AFFD8C1BF2C}"/>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19" name="Rectangle 18">
            <a:extLst>
              <a:ext uri="{FF2B5EF4-FFF2-40B4-BE49-F238E27FC236}">
                <a16:creationId xmlns:a16="http://schemas.microsoft.com/office/drawing/2014/main" id="{74BE8594-329E-EE2B-2526-0EA65402FA1B}"/>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1" name="Straight Connector 20">
            <a:extLst>
              <a:ext uri="{FF2B5EF4-FFF2-40B4-BE49-F238E27FC236}">
                <a16:creationId xmlns:a16="http://schemas.microsoft.com/office/drawing/2014/main" id="{345E0A88-E6D6-E454-B00B-765564FDE28B}"/>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2" name="TextBox 21">
            <a:extLst>
              <a:ext uri="{FF2B5EF4-FFF2-40B4-BE49-F238E27FC236}">
                <a16:creationId xmlns:a16="http://schemas.microsoft.com/office/drawing/2014/main" id="{9C5D9450-29F6-666C-0D77-7E43C001B24B}"/>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3" name="TextBox 22">
            <a:extLst>
              <a:ext uri="{FF2B5EF4-FFF2-40B4-BE49-F238E27FC236}">
                <a16:creationId xmlns:a16="http://schemas.microsoft.com/office/drawing/2014/main" id="{3702A942-4D2B-216A-6B95-FC0839E6E846}"/>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4" name="TextBox 23">
            <a:extLst>
              <a:ext uri="{FF2B5EF4-FFF2-40B4-BE49-F238E27FC236}">
                <a16:creationId xmlns:a16="http://schemas.microsoft.com/office/drawing/2014/main" id="{B9928D2D-BAAA-D17B-7011-43B6FABAA708}"/>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25" name="TextBox 24">
            <a:extLst>
              <a:ext uri="{FF2B5EF4-FFF2-40B4-BE49-F238E27FC236}">
                <a16:creationId xmlns:a16="http://schemas.microsoft.com/office/drawing/2014/main" id="{30456C88-2138-9869-422A-93EAD1CBDB8A}"/>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600" dirty="0"/>
              <a:t>Pomelo Fashion had been displaying items in the same web </a:t>
            </a:r>
            <a:br>
              <a:rPr lang="en-US" sz="1600" dirty="0"/>
            </a:br>
            <a:r>
              <a:rPr lang="en-US" sz="1600" dirty="0"/>
              <a:t>format since its founding. The setup had grown stale, and the </a:t>
            </a:r>
            <a:br>
              <a:rPr lang="en-US" sz="1600" dirty="0"/>
            </a:br>
            <a:r>
              <a:rPr lang="en-US" sz="1600" dirty="0"/>
              <a:t>algorithm for displaying products relied on old data streams with limited inputs and spotty accuracy</a:t>
            </a:r>
          </a:p>
        </p:txBody>
      </p:sp>
      <p:sp>
        <p:nvSpPr>
          <p:cNvPr id="33" name="TextBox 32">
            <a:extLst>
              <a:ext uri="{FF2B5EF4-FFF2-40B4-BE49-F238E27FC236}">
                <a16:creationId xmlns:a16="http://schemas.microsoft.com/office/drawing/2014/main" id="{2D74EBE9-5DAD-B73C-EFC0-19B753178D53}"/>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pPr>
            <a:r>
              <a:rPr lang="en-US" dirty="0"/>
              <a:t>Pomelo Fashion used Amazon Personalize to build a recommendation engine to personalize the shopping </a:t>
            </a:r>
            <a:br>
              <a:rPr lang="en-US" dirty="0"/>
            </a:br>
            <a:r>
              <a:rPr lang="en-US" dirty="0"/>
              <a:t>experience to each customer. It now reflects user preferences </a:t>
            </a:r>
            <a:br>
              <a:rPr lang="en-US" dirty="0"/>
            </a:br>
            <a:r>
              <a:rPr lang="en-US" dirty="0"/>
              <a:t>on product pages in minutes, driving sales</a:t>
            </a:r>
          </a:p>
        </p:txBody>
      </p:sp>
      <p:sp>
        <p:nvSpPr>
          <p:cNvPr id="38" name="TextBox 37">
            <a:extLst>
              <a:ext uri="{FF2B5EF4-FFF2-40B4-BE49-F238E27FC236}">
                <a16:creationId xmlns:a16="http://schemas.microsoft.com/office/drawing/2014/main" id="{F45584EB-B30C-562A-9C9B-47AAD9E0DC61}"/>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pPr>
            <a:r>
              <a:rPr lang="en-US" dirty="0"/>
              <a:t>Boosted click-through rate from category to product pages by </a:t>
            </a:r>
            <a:br>
              <a:rPr lang="en-US" dirty="0"/>
            </a:br>
            <a:r>
              <a:rPr lang="en-US" dirty="0"/>
              <a:t>up to 18%</a:t>
            </a:r>
          </a:p>
          <a:p>
            <a:pPr>
              <a:spcBef>
                <a:spcPts val="384"/>
              </a:spcBef>
              <a:buClr>
                <a:schemeClr val="accent4"/>
              </a:buClr>
            </a:pPr>
            <a:r>
              <a:rPr lang="en-US" dirty="0"/>
              <a:t>Increased gross revenue from category pages by up to 15%</a:t>
            </a:r>
          </a:p>
          <a:p>
            <a:pPr>
              <a:spcBef>
                <a:spcPts val="384"/>
              </a:spcBef>
              <a:buClr>
                <a:schemeClr val="accent4"/>
              </a:buClr>
            </a:pPr>
            <a:r>
              <a:rPr lang="en-US" dirty="0"/>
              <a:t>Increased return on investment by 400% within 1 month</a:t>
            </a:r>
          </a:p>
        </p:txBody>
      </p:sp>
      <p:pic>
        <p:nvPicPr>
          <p:cNvPr id="40" name="Graphic 39">
            <a:extLst>
              <a:ext uri="{FF2B5EF4-FFF2-40B4-BE49-F238E27FC236}">
                <a16:creationId xmlns:a16="http://schemas.microsoft.com/office/drawing/2014/main" id="{388822B6-8E59-A29E-D437-3A0E8922A3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4523" y="977899"/>
            <a:ext cx="2698669" cy="572449"/>
          </a:xfrm>
          <a:prstGeom prst="rect">
            <a:avLst/>
          </a:prstGeom>
        </p:spPr>
      </p:pic>
    </p:spTree>
    <p:extLst>
      <p:ext uri="{BB962C8B-B14F-4D97-AF65-F5344CB8AC3E}">
        <p14:creationId xmlns:p14="http://schemas.microsoft.com/office/powerpoint/2010/main" val="264624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A44F-F8AA-53AC-F32D-DE10D451AC72}"/>
              </a:ext>
            </a:extLst>
          </p:cNvPr>
          <p:cNvSpPr>
            <a:spLocks noGrp="1"/>
          </p:cNvSpPr>
          <p:nvPr>
            <p:ph type="title"/>
          </p:nvPr>
        </p:nvSpPr>
        <p:spPr/>
        <p:txBody>
          <a:bodyPr/>
          <a:lstStyle/>
          <a:p>
            <a:r>
              <a:rPr lang="en-US" dirty="0"/>
              <a:t>Predictive maintenance</a:t>
            </a:r>
          </a:p>
        </p:txBody>
      </p:sp>
      <p:sp>
        <p:nvSpPr>
          <p:cNvPr id="3" name="Text Placeholder 2">
            <a:extLst>
              <a:ext uri="{FF2B5EF4-FFF2-40B4-BE49-F238E27FC236}">
                <a16:creationId xmlns:a16="http://schemas.microsoft.com/office/drawing/2014/main" id="{BDB33903-DA21-AC76-A25C-2A036DE7314D}"/>
              </a:ext>
            </a:extLst>
          </p:cNvPr>
          <p:cNvSpPr>
            <a:spLocks noGrp="1"/>
          </p:cNvSpPr>
          <p:nvPr>
            <p:ph type="body" sz="quarter" idx="10"/>
          </p:nvPr>
        </p:nvSpPr>
        <p:spPr/>
        <p:txBody>
          <a:bodyPr/>
          <a:lstStyle/>
          <a:p>
            <a:r>
              <a:rPr lang="en-US" dirty="0"/>
              <a:t>Improve uptime and reduce industrial costs</a:t>
            </a:r>
          </a:p>
        </p:txBody>
      </p:sp>
      <p:sp>
        <p:nvSpPr>
          <p:cNvPr id="4" name="Rectangle 3">
            <a:extLst>
              <a:ext uri="{FF2B5EF4-FFF2-40B4-BE49-F238E27FC236}">
                <a16:creationId xmlns:a16="http://schemas.microsoft.com/office/drawing/2014/main" id="{CE9BA13B-C9A9-6BCD-69D4-4791FEB0CF9E}"/>
              </a:ext>
            </a:extLst>
          </p:cNvPr>
          <p:cNvSpPr/>
          <p:nvPr/>
        </p:nvSpPr>
        <p:spPr>
          <a:xfrm>
            <a:off x="607546" y="1362076"/>
            <a:ext cx="10972800"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Benefits</a:t>
            </a:r>
          </a:p>
          <a:p>
            <a:pPr marL="228600" indent="-228600" defTabSz="609576">
              <a:lnSpc>
                <a:spcPct val="90000"/>
              </a:lnSpc>
              <a:spcBef>
                <a:spcPts val="800"/>
              </a:spcBef>
              <a:spcAft>
                <a:spcPts val="0"/>
              </a:spcAft>
              <a:buFont typeface="Arial" panose="020B0604020202020204" pitchFamily="34" charset="0"/>
              <a:buChar char="•"/>
              <a:defRPr/>
            </a:pPr>
            <a:r>
              <a:rPr lang="en-US" dirty="0">
                <a:solidFill>
                  <a:schemeClr val="tx2"/>
                </a:solidFill>
              </a:rPr>
              <a:t>Detect abnormal conditions in industrial equipment, and prevent problems before they occur</a:t>
            </a:r>
          </a:p>
          <a:p>
            <a:pPr marL="228600" indent="-228600" defTabSz="609576">
              <a:lnSpc>
                <a:spcPct val="90000"/>
              </a:lnSpc>
              <a:spcBef>
                <a:spcPts val="800"/>
              </a:spcBef>
              <a:spcAft>
                <a:spcPts val="0"/>
              </a:spcAft>
              <a:buFont typeface="Arial" panose="020B0604020202020204" pitchFamily="34" charset="0"/>
              <a:buChar char="•"/>
              <a:defRPr/>
            </a:pPr>
            <a:r>
              <a:rPr lang="en-US" dirty="0">
                <a:solidFill>
                  <a:schemeClr val="tx2"/>
                </a:solidFill>
              </a:rPr>
              <a:t>Improve uptime of industrial equipment</a:t>
            </a:r>
          </a:p>
          <a:p>
            <a:pPr marL="228600" indent="-228600" defTabSz="609576">
              <a:lnSpc>
                <a:spcPct val="90000"/>
              </a:lnSpc>
              <a:spcBef>
                <a:spcPts val="800"/>
              </a:spcBef>
              <a:spcAft>
                <a:spcPts val="0"/>
              </a:spcAft>
              <a:buFont typeface="Arial" panose="020B0604020202020204" pitchFamily="34" charset="0"/>
              <a:buChar char="•"/>
              <a:defRPr/>
            </a:pPr>
            <a:r>
              <a:rPr lang="en-US" dirty="0">
                <a:solidFill>
                  <a:schemeClr val="tx2"/>
                </a:solidFill>
              </a:rPr>
              <a:t>Reduce costs of unplanned downtime</a:t>
            </a:r>
          </a:p>
          <a:p>
            <a:pPr marL="228600" indent="-228600" defTabSz="609576">
              <a:lnSpc>
                <a:spcPct val="90000"/>
              </a:lnSpc>
              <a:spcBef>
                <a:spcPts val="800"/>
              </a:spcBef>
              <a:spcAft>
                <a:spcPts val="0"/>
              </a:spcAft>
              <a:buFont typeface="Arial" panose="020B0604020202020204" pitchFamily="34" charset="0"/>
              <a:buChar char="•"/>
              <a:defRPr/>
            </a:pPr>
            <a:r>
              <a:rPr lang="en-US" dirty="0">
                <a:solidFill>
                  <a:schemeClr val="tx2"/>
                </a:solidFill>
              </a:rPr>
              <a:t>Allow reliability and maintenance engineers to make more informed decisions</a:t>
            </a:r>
          </a:p>
          <a:p>
            <a:pPr marL="228600" indent="-228600" defTabSz="609576">
              <a:lnSpc>
                <a:spcPct val="90000"/>
              </a:lnSpc>
              <a:spcBef>
                <a:spcPts val="800"/>
              </a:spcBef>
              <a:spcAft>
                <a:spcPts val="0"/>
              </a:spcAft>
              <a:buFont typeface="Arial" panose="020B0604020202020204" pitchFamily="34" charset="0"/>
              <a:buChar char="•"/>
              <a:defRPr/>
            </a:pPr>
            <a:r>
              <a:rPr lang="en-US" dirty="0">
                <a:solidFill>
                  <a:schemeClr val="tx2"/>
                </a:solidFill>
              </a:rPr>
              <a:t>No ML experience required</a:t>
            </a:r>
          </a:p>
        </p:txBody>
      </p:sp>
      <p:cxnSp>
        <p:nvCxnSpPr>
          <p:cNvPr id="5" name="Straight Connector 4">
            <a:extLst>
              <a:ext uri="{FF2B5EF4-FFF2-40B4-BE49-F238E27FC236}">
                <a16:creationId xmlns:a16="http://schemas.microsoft.com/office/drawing/2014/main" id="{33D8DC41-B580-0B09-BB7B-937D3FEA639F}"/>
              </a:ext>
            </a:extLst>
          </p:cNvPr>
          <p:cNvCxnSpPr>
            <a:cxnSpLocks/>
          </p:cNvCxnSpPr>
          <p:nvPr/>
        </p:nvCxnSpPr>
        <p:spPr>
          <a:xfrm>
            <a:off x="607546" y="1362077"/>
            <a:ext cx="10972800"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grpSp>
        <p:nvGrpSpPr>
          <p:cNvPr id="29" name="Group 28">
            <a:extLst>
              <a:ext uri="{FF2B5EF4-FFF2-40B4-BE49-F238E27FC236}">
                <a16:creationId xmlns:a16="http://schemas.microsoft.com/office/drawing/2014/main" id="{609C0E3E-D3CA-0628-F2FD-E059EAB82135}"/>
              </a:ext>
            </a:extLst>
          </p:cNvPr>
          <p:cNvGrpSpPr/>
          <p:nvPr/>
        </p:nvGrpSpPr>
        <p:grpSpPr>
          <a:xfrm>
            <a:off x="630056" y="3869112"/>
            <a:ext cx="4439189" cy="2365408"/>
            <a:chOff x="609599" y="3839449"/>
            <a:chExt cx="5288061" cy="2365408"/>
          </a:xfrm>
        </p:grpSpPr>
        <p:sp>
          <p:nvSpPr>
            <p:cNvPr id="26" name="Rectangle 25">
              <a:extLst>
                <a:ext uri="{FF2B5EF4-FFF2-40B4-BE49-F238E27FC236}">
                  <a16:creationId xmlns:a16="http://schemas.microsoft.com/office/drawing/2014/main" id="{68BA23E9-9486-F6E3-1924-B22748C85A90}"/>
                </a:ext>
              </a:extLst>
            </p:cNvPr>
            <p:cNvSpPr/>
            <p:nvPr/>
          </p:nvSpPr>
          <p:spPr>
            <a:xfrm>
              <a:off x="609599" y="3839449"/>
              <a:ext cx="528806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100000"/>
                </a:lnSpc>
                <a:spcBef>
                  <a:spcPts val="800"/>
                </a:spcBef>
                <a:spcAft>
                  <a:spcPts val="0"/>
                </a:spcAft>
                <a:buClrTx/>
                <a:buSzTx/>
                <a:buFontTx/>
                <a:buNone/>
                <a:tabLst/>
                <a:defRPr/>
              </a:pPr>
              <a:r>
                <a:rPr lang="en-US" sz="2200" dirty="0">
                  <a:solidFill>
                    <a:schemeClr val="tx2"/>
                  </a:solidFill>
                  <a:latin typeface="+mj-lt"/>
                </a:rPr>
                <a:t>Partners</a:t>
              </a:r>
            </a:p>
          </p:txBody>
        </p:sp>
        <p:cxnSp>
          <p:nvCxnSpPr>
            <p:cNvPr id="27" name="Straight Connector 26">
              <a:extLst>
                <a:ext uri="{FF2B5EF4-FFF2-40B4-BE49-F238E27FC236}">
                  <a16:creationId xmlns:a16="http://schemas.microsoft.com/office/drawing/2014/main" id="{566BC18C-C3FE-BBD0-13B4-FAADF7285301}"/>
                </a:ext>
              </a:extLst>
            </p:cNvPr>
            <p:cNvCxnSpPr>
              <a:cxnSpLocks/>
            </p:cNvCxnSpPr>
            <p:nvPr/>
          </p:nvCxnSpPr>
          <p:spPr>
            <a:xfrm>
              <a:off x="609600" y="3839450"/>
              <a:ext cx="528523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grpSp>
      <p:grpSp>
        <p:nvGrpSpPr>
          <p:cNvPr id="30" name="Group 29">
            <a:extLst>
              <a:ext uri="{FF2B5EF4-FFF2-40B4-BE49-F238E27FC236}">
                <a16:creationId xmlns:a16="http://schemas.microsoft.com/office/drawing/2014/main" id="{A8693134-4F23-EE6B-7438-6F9AF8B0205E}"/>
              </a:ext>
            </a:extLst>
          </p:cNvPr>
          <p:cNvGrpSpPr/>
          <p:nvPr/>
        </p:nvGrpSpPr>
        <p:grpSpPr>
          <a:xfrm>
            <a:off x="5202963" y="3869112"/>
            <a:ext cx="3362773" cy="2365408"/>
            <a:chOff x="609599" y="3839449"/>
            <a:chExt cx="5288061" cy="2365408"/>
          </a:xfrm>
        </p:grpSpPr>
        <p:sp>
          <p:nvSpPr>
            <p:cNvPr id="31" name="Rectangle 30">
              <a:extLst>
                <a:ext uri="{FF2B5EF4-FFF2-40B4-BE49-F238E27FC236}">
                  <a16:creationId xmlns:a16="http://schemas.microsoft.com/office/drawing/2014/main" id="{56C029E0-6AC3-C2A1-0BBB-F1FC25435C64}"/>
                </a:ext>
              </a:extLst>
            </p:cNvPr>
            <p:cNvSpPr/>
            <p:nvPr/>
          </p:nvSpPr>
          <p:spPr>
            <a:xfrm>
              <a:off x="609599" y="3839449"/>
              <a:ext cx="528806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spcBef>
                  <a:spcPts val="800"/>
                </a:spcBef>
                <a:defRPr/>
              </a:pPr>
              <a:r>
                <a:rPr lang="en-US" sz="2200" dirty="0">
                  <a:solidFill>
                    <a:schemeClr val="tx2"/>
                  </a:solidFill>
                  <a:latin typeface="+mj-lt"/>
                </a:rPr>
                <a:t>Customer references</a:t>
              </a:r>
            </a:p>
          </p:txBody>
        </p:sp>
        <p:cxnSp>
          <p:nvCxnSpPr>
            <p:cNvPr id="32" name="Straight Connector 31">
              <a:extLst>
                <a:ext uri="{FF2B5EF4-FFF2-40B4-BE49-F238E27FC236}">
                  <a16:creationId xmlns:a16="http://schemas.microsoft.com/office/drawing/2014/main" id="{2B1F03C8-AB1F-4C10-8F45-5AF8EEB51D61}"/>
                </a:ext>
              </a:extLst>
            </p:cNvPr>
            <p:cNvCxnSpPr>
              <a:cxnSpLocks/>
            </p:cNvCxnSpPr>
            <p:nvPr/>
          </p:nvCxnSpPr>
          <p:spPr>
            <a:xfrm>
              <a:off x="609600" y="3839450"/>
              <a:ext cx="528523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grpSp>
      <p:pic>
        <p:nvPicPr>
          <p:cNvPr id="33" name="Graphic 32">
            <a:extLst>
              <a:ext uri="{FF2B5EF4-FFF2-40B4-BE49-F238E27FC236}">
                <a16:creationId xmlns:a16="http://schemas.microsoft.com/office/drawing/2014/main" id="{B08DC357-F6C3-401C-00B3-4CCC4C9EBC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3233" y="4651020"/>
            <a:ext cx="778923" cy="273452"/>
          </a:xfrm>
          <a:prstGeom prst="rect">
            <a:avLst/>
          </a:prstGeom>
        </p:spPr>
      </p:pic>
      <p:pic>
        <p:nvPicPr>
          <p:cNvPr id="34" name="Picture 33">
            <a:extLst>
              <a:ext uri="{FF2B5EF4-FFF2-40B4-BE49-F238E27FC236}">
                <a16:creationId xmlns:a16="http://schemas.microsoft.com/office/drawing/2014/main" id="{D30FA54F-A442-65DE-5ACC-263F8A8C62F3}"/>
              </a:ext>
            </a:extLst>
          </p:cNvPr>
          <p:cNvPicPr>
            <a:picLocks noChangeAspect="1"/>
          </p:cNvPicPr>
          <p:nvPr/>
        </p:nvPicPr>
        <p:blipFill>
          <a:blip r:embed="rId4"/>
          <a:stretch>
            <a:fillRect/>
          </a:stretch>
        </p:blipFill>
        <p:spPr>
          <a:xfrm>
            <a:off x="1012052" y="5259855"/>
            <a:ext cx="1584960" cy="355868"/>
          </a:xfrm>
          <a:prstGeom prst="rect">
            <a:avLst/>
          </a:prstGeom>
        </p:spPr>
      </p:pic>
      <p:pic>
        <p:nvPicPr>
          <p:cNvPr id="36" name="Picture 35">
            <a:extLst>
              <a:ext uri="{FF2B5EF4-FFF2-40B4-BE49-F238E27FC236}">
                <a16:creationId xmlns:a16="http://schemas.microsoft.com/office/drawing/2014/main" id="{1B4550F9-85E3-9B86-3351-07204DF904C7}"/>
              </a:ext>
            </a:extLst>
          </p:cNvPr>
          <p:cNvPicPr>
            <a:picLocks noChangeAspect="1"/>
          </p:cNvPicPr>
          <p:nvPr/>
        </p:nvPicPr>
        <p:blipFill>
          <a:blip r:embed="rId5"/>
          <a:stretch>
            <a:fillRect/>
          </a:stretch>
        </p:blipFill>
        <p:spPr>
          <a:xfrm>
            <a:off x="845121" y="4625384"/>
            <a:ext cx="1285163" cy="366608"/>
          </a:xfrm>
          <a:prstGeom prst="rect">
            <a:avLst/>
          </a:prstGeom>
        </p:spPr>
      </p:pic>
      <p:pic>
        <p:nvPicPr>
          <p:cNvPr id="38" name="Graphic 37">
            <a:extLst>
              <a:ext uri="{FF2B5EF4-FFF2-40B4-BE49-F238E27FC236}">
                <a16:creationId xmlns:a16="http://schemas.microsoft.com/office/drawing/2014/main" id="{0600620E-8B0F-3B33-66B5-63246D490A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0254" y="4612370"/>
            <a:ext cx="1354882" cy="315337"/>
          </a:xfrm>
          <a:prstGeom prst="rect">
            <a:avLst/>
          </a:prstGeom>
        </p:spPr>
      </p:pic>
      <p:pic>
        <p:nvPicPr>
          <p:cNvPr id="40" name="Graphic 39">
            <a:extLst>
              <a:ext uri="{FF2B5EF4-FFF2-40B4-BE49-F238E27FC236}">
                <a16:creationId xmlns:a16="http://schemas.microsoft.com/office/drawing/2014/main" id="{1256F3EC-2C36-8730-D400-BB10813D34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01956" y="5292124"/>
            <a:ext cx="1341220" cy="300777"/>
          </a:xfrm>
          <a:prstGeom prst="rect">
            <a:avLst/>
          </a:prstGeom>
        </p:spPr>
      </p:pic>
      <p:pic>
        <p:nvPicPr>
          <p:cNvPr id="44" name="Graphic 43">
            <a:extLst>
              <a:ext uri="{FF2B5EF4-FFF2-40B4-BE49-F238E27FC236}">
                <a16:creationId xmlns:a16="http://schemas.microsoft.com/office/drawing/2014/main" id="{53E2999C-4810-A8F1-76B3-5871C70ABE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99543" y="5727369"/>
            <a:ext cx="1967815" cy="356718"/>
          </a:xfrm>
          <a:prstGeom prst="rect">
            <a:avLst/>
          </a:prstGeom>
        </p:spPr>
      </p:pic>
      <p:pic>
        <p:nvPicPr>
          <p:cNvPr id="47" name="Picture 46">
            <a:extLst>
              <a:ext uri="{FF2B5EF4-FFF2-40B4-BE49-F238E27FC236}">
                <a16:creationId xmlns:a16="http://schemas.microsoft.com/office/drawing/2014/main" id="{05330C32-7C7B-A054-8A2C-946F313730E3}"/>
              </a:ext>
            </a:extLst>
          </p:cNvPr>
          <p:cNvPicPr>
            <a:picLocks noChangeAspect="1"/>
          </p:cNvPicPr>
          <p:nvPr/>
        </p:nvPicPr>
        <p:blipFill>
          <a:blip r:embed="rId12"/>
          <a:stretch>
            <a:fillRect/>
          </a:stretch>
        </p:blipFill>
        <p:spPr>
          <a:xfrm>
            <a:off x="7019234" y="4518694"/>
            <a:ext cx="1326640" cy="502687"/>
          </a:xfrm>
          <a:prstGeom prst="rect">
            <a:avLst/>
          </a:prstGeom>
        </p:spPr>
      </p:pic>
      <p:pic>
        <p:nvPicPr>
          <p:cNvPr id="49" name="Graphic 48">
            <a:extLst>
              <a:ext uri="{FF2B5EF4-FFF2-40B4-BE49-F238E27FC236}">
                <a16:creationId xmlns:a16="http://schemas.microsoft.com/office/drawing/2014/main" id="{7E47C71D-D38A-7239-1C00-1E94BF66E9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31637" y="5125495"/>
            <a:ext cx="1209865" cy="451442"/>
          </a:xfrm>
          <a:prstGeom prst="rect">
            <a:avLst/>
          </a:prstGeom>
        </p:spPr>
      </p:pic>
      <p:pic>
        <p:nvPicPr>
          <p:cNvPr id="50" name="Graphic 49">
            <a:extLst>
              <a:ext uri="{FF2B5EF4-FFF2-40B4-BE49-F238E27FC236}">
                <a16:creationId xmlns:a16="http://schemas.microsoft.com/office/drawing/2014/main" id="{5BC29D5B-3F9F-558D-114D-775980E58B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74189" y="5189830"/>
            <a:ext cx="1326641" cy="361141"/>
          </a:xfrm>
          <a:prstGeom prst="rect">
            <a:avLst/>
          </a:prstGeom>
        </p:spPr>
      </p:pic>
      <p:pic>
        <p:nvPicPr>
          <p:cNvPr id="51" name="Graphic 50">
            <a:extLst>
              <a:ext uri="{FF2B5EF4-FFF2-40B4-BE49-F238E27FC236}">
                <a16:creationId xmlns:a16="http://schemas.microsoft.com/office/drawing/2014/main" id="{A041A3A7-E383-2642-B5FD-611E1645B8C1}"/>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19551" t="26692" r="19502" b="28224"/>
          <a:stretch/>
        </p:blipFill>
        <p:spPr>
          <a:xfrm>
            <a:off x="5479688" y="4601416"/>
            <a:ext cx="1186834" cy="395074"/>
          </a:xfrm>
          <a:prstGeom prst="rect">
            <a:avLst/>
          </a:prstGeom>
        </p:spPr>
      </p:pic>
      <p:sp>
        <p:nvSpPr>
          <p:cNvPr id="22" name="Rectangle 21">
            <a:extLst>
              <a:ext uri="{FF2B5EF4-FFF2-40B4-BE49-F238E27FC236}">
                <a16:creationId xmlns:a16="http://schemas.microsoft.com/office/drawing/2014/main" id="{EE26AB11-BC7D-405C-A860-A0D9E6CE9309}"/>
              </a:ext>
            </a:extLst>
          </p:cNvPr>
          <p:cNvSpPr/>
          <p:nvPr/>
        </p:nvSpPr>
        <p:spPr>
          <a:xfrm>
            <a:off x="8773496" y="3888047"/>
            <a:ext cx="2806850"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Underlying AI services</a:t>
            </a:r>
          </a:p>
        </p:txBody>
      </p:sp>
      <p:cxnSp>
        <p:nvCxnSpPr>
          <p:cNvPr id="23" name="Straight Connector 22">
            <a:extLst>
              <a:ext uri="{FF2B5EF4-FFF2-40B4-BE49-F238E27FC236}">
                <a16:creationId xmlns:a16="http://schemas.microsoft.com/office/drawing/2014/main" id="{88529CA4-2AFD-4B6D-970B-F136DF9CD2C7}"/>
              </a:ext>
            </a:extLst>
          </p:cNvPr>
          <p:cNvCxnSpPr>
            <a:cxnSpLocks/>
          </p:cNvCxnSpPr>
          <p:nvPr/>
        </p:nvCxnSpPr>
        <p:spPr>
          <a:xfrm>
            <a:off x="8773496" y="3888048"/>
            <a:ext cx="28053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4" name="Rectangle 23">
            <a:extLst>
              <a:ext uri="{FF2B5EF4-FFF2-40B4-BE49-F238E27FC236}">
                <a16:creationId xmlns:a16="http://schemas.microsoft.com/office/drawing/2014/main" id="{F2925F4D-A8F8-4C3E-8431-8B24F8E50FED}"/>
              </a:ext>
            </a:extLst>
          </p:cNvPr>
          <p:cNvSpPr/>
          <p:nvPr/>
        </p:nvSpPr>
        <p:spPr>
          <a:xfrm>
            <a:off x="8773495" y="5209633"/>
            <a:ext cx="2805329" cy="1043822"/>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Solution</a:t>
            </a:r>
          </a:p>
          <a:p>
            <a:pPr lvl="0">
              <a:defRPr/>
            </a:pPr>
            <a:r>
              <a:rPr lang="en-US" sz="1600" dirty="0">
                <a:solidFill>
                  <a:schemeClr val="tx1"/>
                </a:solidFill>
                <a:latin typeface="Amazon Ember"/>
                <a:hlinkClick r:id="rId19">
                  <a:extLst>
                    <a:ext uri="{A12FA001-AC4F-418D-AE19-62706E023703}">
                      <ahyp:hlinkClr xmlns:ahyp="http://schemas.microsoft.com/office/drawing/2018/hyperlinkcolor" val="tx"/>
                    </a:ext>
                  </a:extLst>
                </a:hlinkClick>
              </a:rPr>
              <a:t>Predictive Maintenance Using Machine Learning</a:t>
            </a:r>
            <a:endParaRPr lang="en-US" sz="1600" dirty="0">
              <a:solidFill>
                <a:schemeClr val="tx1"/>
              </a:solidFill>
              <a:latin typeface="Amazon Ember"/>
            </a:endParaRPr>
          </a:p>
        </p:txBody>
      </p:sp>
      <p:cxnSp>
        <p:nvCxnSpPr>
          <p:cNvPr id="25" name="Straight Connector 24">
            <a:extLst>
              <a:ext uri="{FF2B5EF4-FFF2-40B4-BE49-F238E27FC236}">
                <a16:creationId xmlns:a16="http://schemas.microsoft.com/office/drawing/2014/main" id="{571B30B2-2589-469D-BDE6-E94F0E7EFD58}"/>
              </a:ext>
            </a:extLst>
          </p:cNvPr>
          <p:cNvCxnSpPr>
            <a:cxnSpLocks/>
          </p:cNvCxnSpPr>
          <p:nvPr/>
        </p:nvCxnSpPr>
        <p:spPr>
          <a:xfrm>
            <a:off x="8773496" y="5209633"/>
            <a:ext cx="28053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8" name="TextBox 27">
            <a:extLst>
              <a:ext uri="{FF2B5EF4-FFF2-40B4-BE49-F238E27FC236}">
                <a16:creationId xmlns:a16="http://schemas.microsoft.com/office/drawing/2014/main" id="{4815BD3A-E8FC-4284-9670-84D19AD34442}"/>
              </a:ext>
            </a:extLst>
          </p:cNvPr>
          <p:cNvSpPr txBox="1"/>
          <p:nvPr/>
        </p:nvSpPr>
        <p:spPr>
          <a:xfrm>
            <a:off x="10140941" y="4736202"/>
            <a:ext cx="1301456" cy="396262"/>
          </a:xfrm>
          <a:prstGeom prst="rect">
            <a:avLst/>
          </a:prstGeom>
        </p:spPr>
        <p:txBody>
          <a:bodyPr wrap="square" lIns="38100" tIns="76200" rIns="38100" bIns="76200" rtlCol="0">
            <a:spAutoFit/>
          </a:bodyPr>
          <a:lstStyle/>
          <a:p>
            <a:pPr marL="0" marR="0" lvl="0" indent="0" algn="ctr" defTabSz="914225" rtl="0" eaLnBrk="1" fontAlgn="auto" latinLnBrk="0" hangingPunct="1">
              <a:lnSpc>
                <a:spcPct val="90000"/>
              </a:lnSpc>
              <a:spcBef>
                <a:spcPts val="0"/>
              </a:spcBef>
              <a:spcAft>
                <a:spcPts val="1500"/>
              </a:spcAft>
              <a:buClrTx/>
              <a:buSzTx/>
              <a:buFontTx/>
              <a:buNone/>
              <a:tabLst/>
              <a:defRPr/>
            </a:pPr>
            <a:r>
              <a:rPr kumimoji="0" lang="en-US" sz="875" b="0" i="0" u="none" strike="noStrike" kern="1200" cap="none" spc="0" normalizeH="0" baseline="0" noProof="0" dirty="0">
                <a:ln>
                  <a:noFill/>
                </a:ln>
                <a:effectLst/>
                <a:uLnTx/>
                <a:uFillTx/>
                <a:latin typeface="Amazon Ember"/>
                <a:ea typeface="+mn-ea"/>
                <a:cs typeface="+mn-cs"/>
              </a:rPr>
              <a:t>Amazon</a:t>
            </a:r>
            <a:br>
              <a:rPr kumimoji="0" lang="en-US" sz="875" b="0" i="0" u="none" strike="noStrike" kern="1200" cap="none" spc="0" normalizeH="0" baseline="0" noProof="0" dirty="0">
                <a:ln>
                  <a:noFill/>
                </a:ln>
                <a:effectLst/>
                <a:uLnTx/>
                <a:uFillTx/>
                <a:latin typeface="Amazon Ember"/>
                <a:ea typeface="+mn-ea"/>
                <a:cs typeface="+mn-cs"/>
              </a:rPr>
            </a:br>
            <a:r>
              <a:rPr kumimoji="0" lang="en-US" sz="875" b="0" i="0" u="none" strike="noStrike" kern="1200" cap="none" spc="0" normalizeH="0" baseline="0" noProof="0" dirty="0">
                <a:ln>
                  <a:noFill/>
                </a:ln>
                <a:effectLst/>
                <a:uLnTx/>
                <a:uFillTx/>
                <a:latin typeface="Amazon Ember"/>
                <a:ea typeface="+mn-ea"/>
                <a:cs typeface="+mn-cs"/>
              </a:rPr>
              <a:t>Lookout for Equipment</a:t>
            </a:r>
          </a:p>
        </p:txBody>
      </p:sp>
      <p:pic>
        <p:nvPicPr>
          <p:cNvPr id="35" name="Picture 34">
            <a:extLst>
              <a:ext uri="{FF2B5EF4-FFF2-40B4-BE49-F238E27FC236}">
                <a16:creationId xmlns:a16="http://schemas.microsoft.com/office/drawing/2014/main" id="{84D651F7-91C1-4260-AE20-96DEC8363B1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379" y="4283863"/>
            <a:ext cx="447756" cy="447756"/>
          </a:xfrm>
          <a:prstGeom prst="rect">
            <a:avLst/>
          </a:prstGeom>
        </p:spPr>
      </p:pic>
      <p:pic>
        <p:nvPicPr>
          <p:cNvPr id="37" name="Picture 36">
            <a:extLst>
              <a:ext uri="{FF2B5EF4-FFF2-40B4-BE49-F238E27FC236}">
                <a16:creationId xmlns:a16="http://schemas.microsoft.com/office/drawing/2014/main" id="{58AC79C4-EFFF-4541-9F6E-46E3A3D7E0A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564942" y="4283863"/>
            <a:ext cx="447756" cy="447756"/>
          </a:xfrm>
          <a:prstGeom prst="rect">
            <a:avLst/>
          </a:prstGeom>
        </p:spPr>
      </p:pic>
      <p:sp>
        <p:nvSpPr>
          <p:cNvPr id="39" name="TextBox 38">
            <a:extLst>
              <a:ext uri="{FF2B5EF4-FFF2-40B4-BE49-F238E27FC236}">
                <a16:creationId xmlns:a16="http://schemas.microsoft.com/office/drawing/2014/main" id="{65E7576B-5969-4157-BAAE-885BFD53DA8F}"/>
              </a:ext>
            </a:extLst>
          </p:cNvPr>
          <p:cNvSpPr txBox="1"/>
          <p:nvPr/>
        </p:nvSpPr>
        <p:spPr>
          <a:xfrm>
            <a:off x="8839485" y="4758337"/>
            <a:ext cx="1301456" cy="396262"/>
          </a:xfrm>
          <a:prstGeom prst="rect">
            <a:avLst/>
          </a:prstGeom>
        </p:spPr>
        <p:txBody>
          <a:bodyPr wrap="square" lIns="38100" tIns="76200" rIns="38100" bIns="76200" rtlCol="0">
            <a:spAutoFit/>
          </a:bodyPr>
          <a:lstStyle/>
          <a:p>
            <a:pPr marL="0" marR="0" lvl="0" indent="0" algn="ctr" defTabSz="914225" rtl="0" eaLnBrk="1" fontAlgn="auto" latinLnBrk="0" hangingPunct="1">
              <a:lnSpc>
                <a:spcPct val="90000"/>
              </a:lnSpc>
              <a:spcBef>
                <a:spcPts val="0"/>
              </a:spcBef>
              <a:spcAft>
                <a:spcPts val="1500"/>
              </a:spcAft>
              <a:buClrTx/>
              <a:buSzTx/>
              <a:buFontTx/>
              <a:buNone/>
              <a:tabLst/>
              <a:defRPr/>
            </a:pPr>
            <a:r>
              <a:rPr kumimoji="0" lang="en-US" sz="875" b="0" i="0" u="none" strike="noStrike" kern="1200" cap="none" spc="0" normalizeH="0" baseline="0" noProof="0" dirty="0">
                <a:ln>
                  <a:noFill/>
                </a:ln>
                <a:effectLst/>
                <a:uLnTx/>
                <a:uFillTx/>
                <a:latin typeface="Amazon Ember"/>
                <a:ea typeface="+mn-ea"/>
                <a:cs typeface="+mn-cs"/>
              </a:rPr>
              <a:t>Amazon</a:t>
            </a:r>
            <a:br>
              <a:rPr kumimoji="0" lang="en-US" sz="875" b="0" i="0" u="none" strike="noStrike" kern="1200" cap="none" spc="0" normalizeH="0" baseline="0" noProof="0" dirty="0">
                <a:ln>
                  <a:noFill/>
                </a:ln>
                <a:effectLst/>
                <a:uLnTx/>
                <a:uFillTx/>
                <a:latin typeface="Amazon Ember"/>
                <a:ea typeface="+mn-ea"/>
                <a:cs typeface="+mn-cs"/>
              </a:rPr>
            </a:br>
            <a:r>
              <a:rPr kumimoji="0" lang="en-US" sz="875" b="0" i="0" u="none" strike="noStrike" kern="1200" cap="none" spc="0" normalizeH="0" baseline="0" noProof="0" dirty="0">
                <a:ln>
                  <a:noFill/>
                </a:ln>
                <a:effectLst/>
                <a:uLnTx/>
                <a:uFillTx/>
                <a:latin typeface="Amazon Ember"/>
                <a:ea typeface="+mn-ea"/>
                <a:cs typeface="+mn-cs"/>
              </a:rPr>
              <a:t>Monitron</a:t>
            </a:r>
          </a:p>
        </p:txBody>
      </p:sp>
    </p:spTree>
    <p:extLst>
      <p:ext uri="{BB962C8B-B14F-4D97-AF65-F5344CB8AC3E}">
        <p14:creationId xmlns:p14="http://schemas.microsoft.com/office/powerpoint/2010/main" val="5016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E3147732-6F10-D3AC-09AF-EAC801DD9AB9}"/>
              </a:ext>
            </a:extLst>
          </p:cNvPr>
          <p:cNvSpPr txBox="1"/>
          <p:nvPr/>
        </p:nvSpPr>
        <p:spPr>
          <a:xfrm>
            <a:off x="609599" y="216692"/>
            <a:ext cx="10972801" cy="24622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mazon Ember Display"/>
                <a:ea typeface="+mn-ea"/>
                <a:cs typeface="+mn-cs"/>
              </a:rPr>
              <a:t>MANUFACTURING  |  PREDICTIVE MAINTENANCE</a:t>
            </a:r>
          </a:p>
        </p:txBody>
      </p:sp>
      <p:grpSp>
        <p:nvGrpSpPr>
          <p:cNvPr id="3" name="Group 2">
            <a:extLst>
              <a:ext uri="{FF2B5EF4-FFF2-40B4-BE49-F238E27FC236}">
                <a16:creationId xmlns:a16="http://schemas.microsoft.com/office/drawing/2014/main" id="{A5750807-F0E1-AC33-6C34-3A7ECC559C85}"/>
              </a:ext>
            </a:extLst>
          </p:cNvPr>
          <p:cNvGrpSpPr/>
          <p:nvPr/>
        </p:nvGrpSpPr>
        <p:grpSpPr>
          <a:xfrm>
            <a:off x="7685314" y="638734"/>
            <a:ext cx="3897086" cy="5571565"/>
            <a:chOff x="7685314" y="379414"/>
            <a:chExt cx="3897086" cy="5830886"/>
          </a:xfrm>
        </p:grpSpPr>
        <p:sp>
          <p:nvSpPr>
            <p:cNvPr id="5" name="Rectangle 4">
              <a:extLst>
                <a:ext uri="{FF2B5EF4-FFF2-40B4-BE49-F238E27FC236}">
                  <a16:creationId xmlns:a16="http://schemas.microsoft.com/office/drawing/2014/main" id="{023C71CD-26D9-BF12-7E7D-3CDE9A02A4A0}"/>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6" name="Rectangle 5">
              <a:extLst>
                <a:ext uri="{FF2B5EF4-FFF2-40B4-BE49-F238E27FC236}">
                  <a16:creationId xmlns:a16="http://schemas.microsoft.com/office/drawing/2014/main" id="{5B8FBAC8-9059-8BF9-B6F0-4F0D6D682B93}"/>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7" name="Group 6">
            <a:extLst>
              <a:ext uri="{FF2B5EF4-FFF2-40B4-BE49-F238E27FC236}">
                <a16:creationId xmlns:a16="http://schemas.microsoft.com/office/drawing/2014/main" id="{DFA533E5-D9B7-E9DB-7B7C-EC546011DFEE}"/>
              </a:ext>
            </a:extLst>
          </p:cNvPr>
          <p:cNvGrpSpPr/>
          <p:nvPr/>
        </p:nvGrpSpPr>
        <p:grpSpPr>
          <a:xfrm>
            <a:off x="7927197" y="1803677"/>
            <a:ext cx="300229" cy="350837"/>
            <a:chOff x="7553852" y="2221320"/>
            <a:chExt cx="307184" cy="358964"/>
          </a:xfrm>
          <a:solidFill>
            <a:schemeClr val="tx1"/>
          </a:solidFill>
        </p:grpSpPr>
        <p:sp>
          <p:nvSpPr>
            <p:cNvPr id="8" name="Freeform 9">
              <a:extLst>
                <a:ext uri="{FF2B5EF4-FFF2-40B4-BE49-F238E27FC236}">
                  <a16:creationId xmlns:a16="http://schemas.microsoft.com/office/drawing/2014/main" id="{1A9E85B6-C451-DF7B-67D7-3CC15CA65706}"/>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
              <a:extLst>
                <a:ext uri="{FF2B5EF4-FFF2-40B4-BE49-F238E27FC236}">
                  <a16:creationId xmlns:a16="http://schemas.microsoft.com/office/drawing/2014/main" id="{38A4C3B5-AEAE-3B11-5124-1E50A0ED5600}"/>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529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9232C1F0-CB82-CEE9-A64D-8A1C49FB0921}"/>
              </a:ext>
            </a:extLst>
          </p:cNvPr>
          <p:cNvSpPr/>
          <p:nvPr/>
        </p:nvSpPr>
        <p:spPr>
          <a:xfrm>
            <a:off x="8211100" y="1961317"/>
            <a:ext cx="3128550" cy="1467683"/>
          </a:xfrm>
          <a:prstGeom prst="rect">
            <a:avLst/>
          </a:prstGeom>
          <a:ln>
            <a:noFill/>
          </a:ln>
        </p:spPr>
        <p:txBody>
          <a:bodyPr wrap="square" lIns="91440" tIns="0" rIns="0" bIns="0">
            <a:noAutofit/>
          </a:bodyPr>
          <a:lstStyle/>
          <a:p>
            <a:pPr lvl="0" defTabSz="609576">
              <a:defRPr/>
            </a:pPr>
            <a:r>
              <a:rPr lang="en-US" sz="1600" dirty="0">
                <a:solidFill>
                  <a:srgbClr val="232F3E"/>
                </a:solidFill>
              </a:rPr>
              <a:t>Amazon </a:t>
            </a:r>
            <a:r>
              <a:rPr lang="en-US" sz="1600" dirty="0" err="1">
                <a:solidFill>
                  <a:srgbClr val="232F3E"/>
                </a:solidFill>
              </a:rPr>
              <a:t>Monitron</a:t>
            </a:r>
            <a:r>
              <a:rPr lang="en-US" sz="1600" dirty="0">
                <a:solidFill>
                  <a:srgbClr val="232F3E"/>
                </a:solidFill>
              </a:rPr>
              <a:t> has given us the actionable data needed to maintain the thousands of manufacturing assets in our facilities, allowing us to predict and preempt unplanned equipment downtime.</a:t>
            </a:r>
          </a:p>
        </p:txBody>
      </p:sp>
      <p:grpSp>
        <p:nvGrpSpPr>
          <p:cNvPr id="11" name="Group 10">
            <a:extLst>
              <a:ext uri="{FF2B5EF4-FFF2-40B4-BE49-F238E27FC236}">
                <a16:creationId xmlns:a16="http://schemas.microsoft.com/office/drawing/2014/main" id="{913157D5-C839-8873-57A1-4FDBA5A38B27}"/>
              </a:ext>
            </a:extLst>
          </p:cNvPr>
          <p:cNvGrpSpPr/>
          <p:nvPr/>
        </p:nvGrpSpPr>
        <p:grpSpPr>
          <a:xfrm flipH="1">
            <a:off x="11039421" y="4021687"/>
            <a:ext cx="300229" cy="350837"/>
            <a:chOff x="7553852" y="2221320"/>
            <a:chExt cx="307184" cy="358964"/>
          </a:xfrm>
          <a:solidFill>
            <a:schemeClr val="tx1"/>
          </a:solidFill>
        </p:grpSpPr>
        <p:sp>
          <p:nvSpPr>
            <p:cNvPr id="12" name="Freeform 9">
              <a:extLst>
                <a:ext uri="{FF2B5EF4-FFF2-40B4-BE49-F238E27FC236}">
                  <a16:creationId xmlns:a16="http://schemas.microsoft.com/office/drawing/2014/main" id="{380D09F8-0644-7651-7406-BC72138D6FAA}"/>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C0814AF2-FC8A-4D8F-D962-0F6C92936BB6}"/>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529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33E5115D-D960-9213-53F4-90556C08A52C}"/>
              </a:ext>
            </a:extLst>
          </p:cNvPr>
          <p:cNvSpPr/>
          <p:nvPr/>
        </p:nvSpPr>
        <p:spPr>
          <a:xfrm>
            <a:off x="8016240" y="4532304"/>
            <a:ext cx="3029500" cy="995144"/>
          </a:xfrm>
          <a:prstGeom prst="rect">
            <a:avLst/>
          </a:prstGeom>
        </p:spPr>
        <p:txBody>
          <a:bodyPr wrap="square" lIns="0" tIns="0" rIns="0" bIns="0">
            <a:spAutoFit/>
          </a:bodyPr>
          <a:lstStyle/>
          <a:p>
            <a:pPr marR="0" lvl="0" indent="0" algn="r" defTabSz="609576" fontAlgn="auto">
              <a:lnSpc>
                <a:spcPct val="100000"/>
              </a:lnSpc>
              <a:spcBef>
                <a:spcPts val="0"/>
              </a:spcBef>
              <a:spcAft>
                <a:spcPts val="0"/>
              </a:spcAft>
              <a:buClrTx/>
              <a:buSzTx/>
              <a:buFontTx/>
              <a:buNone/>
              <a:tabLst/>
              <a:defRPr/>
            </a:pPr>
            <a:r>
              <a:rPr lang="en-US" sz="1600" b="1" dirty="0">
                <a:solidFill>
                  <a:schemeClr val="tx2"/>
                </a:solidFill>
              </a:rPr>
              <a:t>A. K. Karan</a:t>
            </a:r>
          </a:p>
          <a:p>
            <a:pPr algn="r" defTabSz="609576">
              <a:defRPr/>
            </a:pPr>
            <a:r>
              <a:rPr lang="en-US" sz="1400" dirty="0">
                <a:solidFill>
                  <a:srgbClr val="232F3E"/>
                </a:solidFill>
              </a:rPr>
              <a:t>Global Senior Director of Digital Transformation, Baxter International</a:t>
            </a:r>
          </a:p>
          <a:p>
            <a:pPr algn="r" defTabSz="609576">
              <a:spcBef>
                <a:spcPts val="800"/>
              </a:spcBef>
              <a:defRPr/>
            </a:pPr>
            <a:r>
              <a:rPr lang="en-US" sz="1400" b="1" dirty="0">
                <a:solidFill>
                  <a:srgbClr val="232F3E"/>
                </a:solidFill>
              </a:rPr>
              <a:t>MORE INFO: </a:t>
            </a:r>
            <a:r>
              <a:rPr lang="en-US" sz="1400" b="1" dirty="0">
                <a:solidFill>
                  <a:srgbClr val="232F3E"/>
                </a:solidFill>
                <a:hlinkClick r:id="rId3"/>
              </a:rPr>
              <a:t>CASE STUDY </a:t>
            </a:r>
            <a:r>
              <a:rPr lang="en-US" sz="1400" b="1" dirty="0">
                <a:solidFill>
                  <a:srgbClr val="232F3E"/>
                </a:solidFill>
              </a:rPr>
              <a:t>| </a:t>
            </a:r>
            <a:r>
              <a:rPr lang="en-US" sz="1400" b="1" dirty="0">
                <a:solidFill>
                  <a:srgbClr val="232F3E"/>
                </a:solidFill>
                <a:hlinkClick r:id="rId4"/>
              </a:rPr>
              <a:t>VIDEO</a:t>
            </a:r>
            <a:r>
              <a:rPr lang="en-US" sz="1400" b="1" dirty="0">
                <a:solidFill>
                  <a:srgbClr val="232F3E"/>
                </a:solidFill>
              </a:rPr>
              <a:t> </a:t>
            </a:r>
          </a:p>
        </p:txBody>
      </p:sp>
      <p:sp>
        <p:nvSpPr>
          <p:cNvPr id="15" name="Rectangle 14">
            <a:extLst>
              <a:ext uri="{FF2B5EF4-FFF2-40B4-BE49-F238E27FC236}">
                <a16:creationId xmlns:a16="http://schemas.microsoft.com/office/drawing/2014/main" id="{AFF5E53B-23D8-75B6-F078-EB161413BBA9}"/>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6" name="Straight Connector 15">
            <a:extLst>
              <a:ext uri="{FF2B5EF4-FFF2-40B4-BE49-F238E27FC236}">
                <a16:creationId xmlns:a16="http://schemas.microsoft.com/office/drawing/2014/main" id="{2323CE13-5679-C911-D329-CC43EA37890A}"/>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9" name="Rectangle 18">
            <a:extLst>
              <a:ext uri="{FF2B5EF4-FFF2-40B4-BE49-F238E27FC236}">
                <a16:creationId xmlns:a16="http://schemas.microsoft.com/office/drawing/2014/main" id="{CAF2E231-E117-280B-AC8C-A045549E1579}"/>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0" name="Straight Connector 19">
            <a:extLst>
              <a:ext uri="{FF2B5EF4-FFF2-40B4-BE49-F238E27FC236}">
                <a16:creationId xmlns:a16="http://schemas.microsoft.com/office/drawing/2014/main" id="{AB755E84-7361-F88F-9F74-37327DCCBCBC}"/>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1" name="Rectangle 20">
            <a:extLst>
              <a:ext uri="{FF2B5EF4-FFF2-40B4-BE49-F238E27FC236}">
                <a16:creationId xmlns:a16="http://schemas.microsoft.com/office/drawing/2014/main" id="{2B3CA34C-E533-2AE8-25D1-09C8C9D79AE8}"/>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1F243AEE-F92D-5EBA-9CDC-B253EE10415B}"/>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3" name="TextBox 22">
            <a:extLst>
              <a:ext uri="{FF2B5EF4-FFF2-40B4-BE49-F238E27FC236}">
                <a16:creationId xmlns:a16="http://schemas.microsoft.com/office/drawing/2014/main" id="{567CF8CC-C4D0-4F08-5387-7580A2712FBE}"/>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4" name="TextBox 23">
            <a:extLst>
              <a:ext uri="{FF2B5EF4-FFF2-40B4-BE49-F238E27FC236}">
                <a16:creationId xmlns:a16="http://schemas.microsoft.com/office/drawing/2014/main" id="{BA13CB59-1EC0-6CD4-19FF-380AE12605F1}"/>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5" name="TextBox 24">
            <a:extLst>
              <a:ext uri="{FF2B5EF4-FFF2-40B4-BE49-F238E27FC236}">
                <a16:creationId xmlns:a16="http://schemas.microsoft.com/office/drawing/2014/main" id="{4A0AA2E7-930A-1A16-0439-8D40D9359676}"/>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9" name="TextBox 38">
            <a:extLst>
              <a:ext uri="{FF2B5EF4-FFF2-40B4-BE49-F238E27FC236}">
                <a16:creationId xmlns:a16="http://schemas.microsoft.com/office/drawing/2014/main" id="{72750DD7-64BE-49CB-49BE-8A879DE3F75B}"/>
              </a:ext>
            </a:extLst>
          </p:cNvPr>
          <p:cNvSpPr txBox="1"/>
          <p:nvPr/>
        </p:nvSpPr>
        <p:spPr>
          <a:xfrm>
            <a:off x="1221421" y="638732"/>
            <a:ext cx="6058368" cy="1746328"/>
          </a:xfrm>
          <a:prstGeom prst="rect">
            <a:avLst/>
          </a:prstGeom>
          <a:noFill/>
        </p:spPr>
        <p:txBody>
          <a:bodyPr wrap="square" lIns="0" rIns="182880" rtlCol="0" anchor="ctr" anchorCtr="0">
            <a:noAutofit/>
          </a:bodyPr>
          <a:lstStyle/>
          <a:p>
            <a:pPr lvl="0">
              <a:lnSpc>
                <a:spcPct val="90000"/>
              </a:lnSpc>
              <a:spcBef>
                <a:spcPts val="384"/>
              </a:spcBef>
              <a:spcAft>
                <a:spcPts val="500"/>
              </a:spcAft>
              <a:defRPr/>
            </a:pPr>
            <a:r>
              <a:rPr lang="en-US" sz="1600" dirty="0">
                <a:solidFill>
                  <a:srgbClr val="000000"/>
                </a:solidFill>
              </a:rPr>
              <a:t>Baxter’s network of 70 manufacturing sites worldwide operates 24/7 in a highly complex, dynamic, and regulated environment. Baxter needed an equipment-monitoring solution that could build resiliency in its operations and reduce unplanned equipment downtime so that the company could deliver lifesaving products to customers and patients on time. </a:t>
            </a:r>
          </a:p>
        </p:txBody>
      </p:sp>
      <p:sp>
        <p:nvSpPr>
          <p:cNvPr id="40" name="TextBox 39">
            <a:extLst>
              <a:ext uri="{FF2B5EF4-FFF2-40B4-BE49-F238E27FC236}">
                <a16:creationId xmlns:a16="http://schemas.microsoft.com/office/drawing/2014/main" id="{071CBF8D-B659-CDBD-05FC-3A67907C9061}"/>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lvl="0">
              <a:spcBef>
                <a:spcPts val="384"/>
              </a:spcBef>
              <a:spcAft>
                <a:spcPts val="500"/>
              </a:spcAft>
              <a:defRPr/>
            </a:pPr>
            <a:r>
              <a:rPr lang="en-US" dirty="0">
                <a:solidFill>
                  <a:srgbClr val="000000"/>
                </a:solidFill>
              </a:rPr>
              <a:t>Baxter uses Amazon </a:t>
            </a:r>
            <a:r>
              <a:rPr lang="en-US" dirty="0" err="1">
                <a:solidFill>
                  <a:srgbClr val="000000"/>
                </a:solidFill>
              </a:rPr>
              <a:t>Monitron</a:t>
            </a:r>
            <a:r>
              <a:rPr lang="en-US" dirty="0">
                <a:solidFill>
                  <a:srgbClr val="000000"/>
                </a:solidFill>
              </a:rPr>
              <a:t> to detect abnormal conditions in its manufacturing equipment. The company’s technicians can review issues immediately and schedule maintenance rather than responding to emergency repairs.</a:t>
            </a:r>
          </a:p>
        </p:txBody>
      </p:sp>
      <p:sp>
        <p:nvSpPr>
          <p:cNvPr id="41" name="TextBox 40">
            <a:extLst>
              <a:ext uri="{FF2B5EF4-FFF2-40B4-BE49-F238E27FC236}">
                <a16:creationId xmlns:a16="http://schemas.microsoft.com/office/drawing/2014/main" id="{0E084437-3926-DA7D-C7A9-391BAAE0CAEB}"/>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lvl="0">
              <a:spcBef>
                <a:spcPts val="384"/>
              </a:spcBef>
              <a:spcAft>
                <a:spcPts val="500"/>
              </a:spcAft>
              <a:defRPr/>
            </a:pPr>
            <a:r>
              <a:rPr lang="en-US" dirty="0">
                <a:solidFill>
                  <a:srgbClr val="000000"/>
                </a:solidFill>
              </a:rPr>
              <a:t>Prevented 500 machine hours of unplanned downtime in one facility</a:t>
            </a:r>
          </a:p>
          <a:p>
            <a:pPr lvl="0">
              <a:spcBef>
                <a:spcPts val="384"/>
              </a:spcBef>
              <a:spcAft>
                <a:spcPts val="500"/>
              </a:spcAft>
              <a:defRPr/>
            </a:pPr>
            <a:r>
              <a:rPr lang="en-US" dirty="0">
                <a:solidFill>
                  <a:srgbClr val="000000"/>
                </a:solidFill>
              </a:rPr>
              <a:t>Reduced manual inspection time for technicians</a:t>
            </a:r>
          </a:p>
          <a:p>
            <a:pPr lvl="0">
              <a:spcBef>
                <a:spcPts val="384"/>
              </a:spcBef>
              <a:spcAft>
                <a:spcPts val="500"/>
              </a:spcAft>
              <a:defRPr/>
            </a:pPr>
            <a:r>
              <a:rPr lang="en-US" dirty="0">
                <a:solidFill>
                  <a:srgbClr val="000000"/>
                </a:solidFill>
              </a:rPr>
              <a:t>Improved operational efficiency and quality by automating inspection tasks</a:t>
            </a:r>
          </a:p>
        </p:txBody>
      </p:sp>
      <p:pic>
        <p:nvPicPr>
          <p:cNvPr id="27" name="Picture 26">
            <a:extLst>
              <a:ext uri="{FF2B5EF4-FFF2-40B4-BE49-F238E27FC236}">
                <a16:creationId xmlns:a16="http://schemas.microsoft.com/office/drawing/2014/main" id="{4696684A-13B4-4D6B-9245-D319DB1DC64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3711" y1="45556" x2="33711" y2="45556"/>
                        <a14:foregroundMark x1="47925" y1="48333" x2="47925" y2="48333"/>
                        <a14:foregroundMark x1="61132" y1="43889" x2="61132" y2="43889"/>
                        <a14:foregroundMark x1="70314" y1="48333" x2="70314" y2="48333"/>
                        <a14:foregroundMark x1="83774" y1="47778" x2="83774" y2="47778"/>
                      </a14:backgroundRemoval>
                    </a14:imgEffect>
                  </a14:imgLayer>
                </a14:imgProps>
              </a:ext>
              <a:ext uri="{28A0092B-C50C-407E-A947-70E740481C1C}">
                <a14:useLocalDpi xmlns:a14="http://schemas.microsoft.com/office/drawing/2010/main" val="0"/>
              </a:ext>
            </a:extLst>
          </a:blip>
          <a:stretch>
            <a:fillRect/>
          </a:stretch>
        </p:blipFill>
        <p:spPr>
          <a:xfrm>
            <a:off x="8331856" y="735491"/>
            <a:ext cx="2707033" cy="1225826"/>
          </a:xfrm>
          <a:prstGeom prst="rect">
            <a:avLst/>
          </a:prstGeom>
        </p:spPr>
      </p:pic>
    </p:spTree>
    <p:extLst>
      <p:ext uri="{BB962C8B-B14F-4D97-AF65-F5344CB8AC3E}">
        <p14:creationId xmlns:p14="http://schemas.microsoft.com/office/powerpoint/2010/main" val="135388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3CD0E8-58A7-419E-80AF-CCB006944718}"/>
              </a:ext>
            </a:extLst>
          </p:cNvPr>
          <p:cNvSpPr>
            <a:spLocks noGrp="1"/>
          </p:cNvSpPr>
          <p:nvPr>
            <p:ph type="title"/>
          </p:nvPr>
        </p:nvSpPr>
        <p:spPr/>
        <p:txBody>
          <a:bodyPr/>
          <a:lstStyle/>
          <a:p>
            <a:r>
              <a:rPr lang="en-US" dirty="0"/>
              <a:t>Guidance for implementing AI Use Cases</a:t>
            </a:r>
          </a:p>
        </p:txBody>
      </p:sp>
      <p:sp>
        <p:nvSpPr>
          <p:cNvPr id="3" name="Text Placeholder 2">
            <a:extLst>
              <a:ext uri="{FF2B5EF4-FFF2-40B4-BE49-F238E27FC236}">
                <a16:creationId xmlns:a16="http://schemas.microsoft.com/office/drawing/2014/main" id="{78B862A6-01F6-45B1-90FF-665E0E8B221A}"/>
              </a:ext>
            </a:extLst>
          </p:cNvPr>
          <p:cNvSpPr>
            <a:spLocks noGrp="1"/>
          </p:cNvSpPr>
          <p:nvPr>
            <p:ph idx="1"/>
          </p:nvPr>
        </p:nvSpPr>
        <p:spPr>
          <a:xfrm>
            <a:off x="609600" y="1354050"/>
            <a:ext cx="10972800" cy="4755148"/>
          </a:xfrm>
        </p:spPr>
        <p:txBody>
          <a:bodyPr wrap="square">
            <a:spAutoFit/>
          </a:bodyPr>
          <a:lstStyle/>
          <a:p>
            <a:pPr marL="380976" indent="-380976">
              <a:buFont typeface="Arial" panose="020B0604020202020204" pitchFamily="34" charset="0"/>
              <a:buChar char="•"/>
              <a:defRPr/>
            </a:pPr>
            <a:r>
              <a:rPr lang="en-US" sz="2000" dirty="0">
                <a:solidFill>
                  <a:schemeClr val="tx1"/>
                </a:solidFill>
              </a:rPr>
              <a:t>Position </a:t>
            </a:r>
            <a:r>
              <a:rPr lang="en-US" sz="2000" dirty="0" err="1">
                <a:solidFill>
                  <a:schemeClr val="accent1"/>
                </a:solidFill>
              </a:rPr>
              <a:t>SageMaker</a:t>
            </a:r>
            <a:r>
              <a:rPr lang="en-US" sz="2000" dirty="0">
                <a:solidFill>
                  <a:srgbClr val="FFFFFF"/>
                </a:solidFill>
              </a:rPr>
              <a:t> </a:t>
            </a:r>
            <a:r>
              <a:rPr lang="en-US" sz="2000" dirty="0">
                <a:solidFill>
                  <a:schemeClr val="tx1"/>
                </a:solidFill>
              </a:rPr>
              <a:t>when the company has ML expertise and ML practitioners</a:t>
            </a:r>
          </a:p>
          <a:p>
            <a:pPr marL="380976" indent="-380976">
              <a:buFont typeface="Arial" panose="020B0604020202020204" pitchFamily="34" charset="0"/>
              <a:buChar char="•"/>
              <a:defRPr/>
            </a:pPr>
            <a:r>
              <a:rPr lang="en-US" sz="2000" dirty="0">
                <a:solidFill>
                  <a:schemeClr val="tx1"/>
                </a:solidFill>
              </a:rPr>
              <a:t>Position</a:t>
            </a:r>
            <a:r>
              <a:rPr lang="en-US" sz="2000" dirty="0">
                <a:solidFill>
                  <a:schemeClr val="accent1"/>
                </a:solidFill>
              </a:rPr>
              <a:t> Canvas </a:t>
            </a:r>
            <a:r>
              <a:rPr lang="en-US" sz="2000" dirty="0">
                <a:solidFill>
                  <a:schemeClr val="tx1"/>
                </a:solidFill>
              </a:rPr>
              <a:t>when talking to business analysts that want to build their own models for predictive analytics</a:t>
            </a:r>
          </a:p>
          <a:p>
            <a:pPr marL="380976" indent="-380976">
              <a:buFont typeface="Arial" panose="020B0604020202020204" pitchFamily="34" charset="0"/>
              <a:buChar char="•"/>
              <a:defRPr/>
            </a:pPr>
            <a:r>
              <a:rPr lang="en-US" sz="2000" dirty="0">
                <a:solidFill>
                  <a:schemeClr val="tx1"/>
                </a:solidFill>
              </a:rPr>
              <a:t>Position</a:t>
            </a:r>
            <a:r>
              <a:rPr lang="en-US" sz="2000" dirty="0">
                <a:solidFill>
                  <a:srgbClr val="FFFFFF"/>
                </a:solidFill>
              </a:rPr>
              <a:t> </a:t>
            </a:r>
            <a:r>
              <a:rPr lang="en-US" sz="2000" dirty="0">
                <a:solidFill>
                  <a:schemeClr val="accent1"/>
                </a:solidFill>
              </a:rPr>
              <a:t>AI Services </a:t>
            </a:r>
            <a:r>
              <a:rPr lang="en-US" sz="2000" dirty="0">
                <a:solidFill>
                  <a:schemeClr val="tx1"/>
                </a:solidFill>
              </a:rPr>
              <a:t>when the customer wants to develop in-house, has no ML skills, or has ML skills but has time-to-market constraints</a:t>
            </a:r>
          </a:p>
          <a:p>
            <a:pPr marL="380976" indent="-380976">
              <a:buFont typeface="Arial" panose="020B0604020202020204" pitchFamily="34" charset="0"/>
              <a:buChar char="•"/>
              <a:defRPr/>
            </a:pPr>
            <a:r>
              <a:rPr lang="en-US" sz="2000" dirty="0">
                <a:solidFill>
                  <a:schemeClr val="tx1"/>
                </a:solidFill>
              </a:rPr>
              <a:t>Position AWS </a:t>
            </a:r>
            <a:r>
              <a:rPr lang="en-US" sz="2000" dirty="0">
                <a:solidFill>
                  <a:schemeClr val="accent1"/>
                </a:solidFill>
              </a:rPr>
              <a:t>AI/ML Solutions </a:t>
            </a:r>
            <a:r>
              <a:rPr lang="en-US" sz="2000" dirty="0">
                <a:solidFill>
                  <a:schemeClr val="tx1"/>
                </a:solidFill>
              </a:rPr>
              <a:t>as solution accelerators using AI Services</a:t>
            </a:r>
          </a:p>
          <a:p>
            <a:pPr marL="380976" indent="-380976">
              <a:buFont typeface="Arial" panose="020B0604020202020204" pitchFamily="34" charset="0"/>
              <a:buChar char="•"/>
              <a:defRPr/>
            </a:pPr>
            <a:r>
              <a:rPr lang="en-US" sz="2000" dirty="0">
                <a:solidFill>
                  <a:schemeClr val="tx1"/>
                </a:solidFill>
              </a:rPr>
              <a:t>Position </a:t>
            </a:r>
            <a:r>
              <a:rPr lang="en-US" sz="2000" dirty="0">
                <a:solidFill>
                  <a:schemeClr val="accent1"/>
                </a:solidFill>
              </a:rPr>
              <a:t>ML Solutions Lab </a:t>
            </a:r>
            <a:r>
              <a:rPr lang="en-US" sz="2000" dirty="0">
                <a:solidFill>
                  <a:schemeClr val="tx1"/>
                </a:solidFill>
              </a:rPr>
              <a:t>when they want to work hand in hand with AWS to develop a proof of concept</a:t>
            </a:r>
          </a:p>
          <a:p>
            <a:pPr marL="380976" indent="-380976">
              <a:buFont typeface="Arial" panose="020B0604020202020204" pitchFamily="34" charset="0"/>
              <a:buChar char="•"/>
              <a:defRPr/>
            </a:pPr>
            <a:r>
              <a:rPr lang="en-US" sz="2000" dirty="0">
                <a:solidFill>
                  <a:schemeClr val="tx1"/>
                </a:solidFill>
              </a:rPr>
              <a:t>Position</a:t>
            </a:r>
            <a:r>
              <a:rPr lang="en-US" sz="2000" dirty="0">
                <a:solidFill>
                  <a:schemeClr val="accent1"/>
                </a:solidFill>
              </a:rPr>
              <a:t> partner solutions </a:t>
            </a:r>
            <a:r>
              <a:rPr lang="en-US" sz="2000" dirty="0">
                <a:solidFill>
                  <a:schemeClr val="tx1"/>
                </a:solidFill>
              </a:rPr>
              <a:t>when they need a turnkey solution</a:t>
            </a:r>
          </a:p>
          <a:p>
            <a:pPr marL="380976" indent="-380976">
              <a:buFont typeface="Arial" panose="020B0604020202020204" pitchFamily="34" charset="0"/>
              <a:buChar char="•"/>
              <a:defRPr/>
            </a:pPr>
            <a:r>
              <a:rPr lang="en-US" sz="2000" dirty="0">
                <a:solidFill>
                  <a:schemeClr val="tx1"/>
                </a:solidFill>
              </a:rPr>
              <a:t>Position</a:t>
            </a:r>
            <a:r>
              <a:rPr lang="en-US" sz="2000" dirty="0">
                <a:solidFill>
                  <a:schemeClr val="accent1"/>
                </a:solidFill>
              </a:rPr>
              <a:t> </a:t>
            </a:r>
            <a:r>
              <a:rPr lang="en-US" sz="2000" dirty="0" err="1">
                <a:solidFill>
                  <a:schemeClr val="accent1"/>
                </a:solidFill>
              </a:rPr>
              <a:t>ProServ</a:t>
            </a:r>
            <a:r>
              <a:rPr lang="en-US" sz="2000" dirty="0">
                <a:solidFill>
                  <a:schemeClr val="accent1"/>
                </a:solidFill>
              </a:rPr>
              <a:t> </a:t>
            </a:r>
            <a:r>
              <a:rPr lang="en-US" sz="2000" dirty="0">
                <a:solidFill>
                  <a:schemeClr val="tx1"/>
                </a:solidFill>
              </a:rPr>
              <a:t>or a </a:t>
            </a:r>
            <a:r>
              <a:rPr lang="en-US" sz="2000" dirty="0">
                <a:solidFill>
                  <a:schemeClr val="accent1"/>
                </a:solidFill>
              </a:rPr>
              <a:t>partner</a:t>
            </a:r>
            <a:r>
              <a:rPr lang="en-US" sz="2000" dirty="0">
                <a:solidFill>
                  <a:srgbClr val="FFFFFF"/>
                </a:solidFill>
              </a:rPr>
              <a:t> </a:t>
            </a:r>
            <a:r>
              <a:rPr lang="en-US" sz="2000" dirty="0">
                <a:solidFill>
                  <a:schemeClr val="tx1"/>
                </a:solidFill>
              </a:rPr>
              <a:t>when they want to outsource the development</a:t>
            </a:r>
          </a:p>
          <a:p>
            <a:pPr marL="380976" indent="-380976">
              <a:buFont typeface="Arial" panose="020B0604020202020204" pitchFamily="34" charset="0"/>
              <a:buChar char="•"/>
              <a:defRPr/>
            </a:pPr>
            <a:endParaRPr lang="en-US" sz="2000" dirty="0">
              <a:solidFill>
                <a:srgbClr val="FFFFFF"/>
              </a:solidFill>
            </a:endParaRPr>
          </a:p>
        </p:txBody>
      </p:sp>
      <p:sp>
        <p:nvSpPr>
          <p:cNvPr id="8" name="Title 1">
            <a:extLst>
              <a:ext uri="{FF2B5EF4-FFF2-40B4-BE49-F238E27FC236}">
                <a16:creationId xmlns:a16="http://schemas.microsoft.com/office/drawing/2014/main" id="{2163B246-BA10-40C0-82A2-ADE152BA2D82}"/>
              </a:ext>
            </a:extLst>
          </p:cNvPr>
          <p:cNvSpPr txBox="1">
            <a:spLocks/>
          </p:cNvSpPr>
          <p:nvPr/>
        </p:nvSpPr>
        <p:spPr>
          <a:xfrm>
            <a:off x="2344247" y="5596566"/>
            <a:ext cx="7503507" cy="876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kern="1200">
                <a:solidFill>
                  <a:srgbClr val="232F3E"/>
                </a:solidFill>
                <a:latin typeface="Amazon Ember" charset="0"/>
                <a:ea typeface="Amazon Ember" charset="0"/>
                <a:cs typeface="Amazon Ember" charset="0"/>
              </a:defRPr>
            </a:lvl1pPr>
          </a:lstStyle>
          <a:p>
            <a:pPr algn="ctr" defTabSz="914363">
              <a:defRPr/>
            </a:pPr>
            <a:r>
              <a:rPr lang="en-US" sz="2400" dirty="0">
                <a:solidFill>
                  <a:srgbClr val="FF0000"/>
                </a:solidFill>
                <a:latin typeface="+mn-lt"/>
                <a:ea typeface="Amazon Ember Display" panose="020F0603020204020204" pitchFamily="34" charset="0"/>
                <a:cs typeface="Amazon Ember Display" panose="020F0603020204020204" pitchFamily="34" charset="0"/>
              </a:rPr>
              <a:t>DO NOT PRESENT THIS SLIDE</a:t>
            </a:r>
          </a:p>
        </p:txBody>
      </p:sp>
      <p:sp>
        <p:nvSpPr>
          <p:cNvPr id="10" name="Frame 9">
            <a:extLst>
              <a:ext uri="{FF2B5EF4-FFF2-40B4-BE49-F238E27FC236}">
                <a16:creationId xmlns:a16="http://schemas.microsoft.com/office/drawing/2014/main" id="{50D7DB4E-3142-4814-B8EE-4DCB0B20CD15}"/>
              </a:ext>
            </a:extLst>
          </p:cNvPr>
          <p:cNvSpPr/>
          <p:nvPr/>
        </p:nvSpPr>
        <p:spPr>
          <a:xfrm>
            <a:off x="0" y="0"/>
            <a:ext cx="12192000" cy="6858000"/>
          </a:xfrm>
          <a:prstGeom prst="frame">
            <a:avLst>
              <a:gd name="adj1" fmla="val 1389"/>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76"/>
            <a:endParaRPr lang="en-US" sz="3840" dirty="0">
              <a:solidFill>
                <a:srgbClr val="FFFFFF"/>
              </a:solidFill>
              <a:latin typeface="Amazon Ember Display" panose="020F0603020204020204" pitchFamily="34" charset="0"/>
            </a:endParaRPr>
          </a:p>
        </p:txBody>
      </p:sp>
    </p:spTree>
    <p:extLst>
      <p:ext uri="{BB962C8B-B14F-4D97-AF65-F5344CB8AC3E}">
        <p14:creationId xmlns:p14="http://schemas.microsoft.com/office/powerpoint/2010/main" val="300584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a:extLst>
              <a:ext uri="{FF2B5EF4-FFF2-40B4-BE49-F238E27FC236}">
                <a16:creationId xmlns:a16="http://schemas.microsoft.com/office/drawing/2014/main" id="{EC97797A-03AD-1004-21E6-33D127E706D5}"/>
              </a:ext>
            </a:extLst>
          </p:cNvPr>
          <p:cNvSpPr txBox="1"/>
          <p:nvPr/>
        </p:nvSpPr>
        <p:spPr>
          <a:xfrm>
            <a:off x="609599" y="214311"/>
            <a:ext cx="10972801" cy="246221"/>
          </a:xfrm>
          <a:prstGeom prst="rect">
            <a:avLst/>
          </a:prstGeom>
          <a:noFill/>
        </p:spPr>
        <p:txBody>
          <a:bodyPr wrap="square" lIns="0" rIns="0" rtlCol="0">
            <a:spAutoFit/>
          </a:bodyPr>
          <a:lstStyle/>
          <a:p>
            <a:pPr algn="l"/>
            <a:r>
              <a:rPr lang="en-US" sz="1000" dirty="0"/>
              <a:t>MANUFACTURING  |  IMPROVING ASSET PERFORMANCE</a:t>
            </a:r>
          </a:p>
        </p:txBody>
      </p:sp>
      <p:grpSp>
        <p:nvGrpSpPr>
          <p:cNvPr id="2" name="Group 1">
            <a:extLst>
              <a:ext uri="{FF2B5EF4-FFF2-40B4-BE49-F238E27FC236}">
                <a16:creationId xmlns:a16="http://schemas.microsoft.com/office/drawing/2014/main" id="{26A4EC7E-B39B-AD7E-2880-F8CC3CC603BF}"/>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7B5DBC0E-67D6-BC27-DAB1-2C2373DBD840}"/>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5" name="Rectangle 4">
              <a:extLst>
                <a:ext uri="{FF2B5EF4-FFF2-40B4-BE49-F238E27FC236}">
                  <a16:creationId xmlns:a16="http://schemas.microsoft.com/office/drawing/2014/main" id="{D8F6010D-8647-2AC0-2540-EFBDE7C8599B}"/>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6" name="Group 5">
            <a:extLst>
              <a:ext uri="{FF2B5EF4-FFF2-40B4-BE49-F238E27FC236}">
                <a16:creationId xmlns:a16="http://schemas.microsoft.com/office/drawing/2014/main" id="{DEA2C24E-3575-3B42-2F36-4525015ADED9}"/>
              </a:ext>
            </a:extLst>
          </p:cNvPr>
          <p:cNvGrpSpPr/>
          <p:nvPr/>
        </p:nvGrpSpPr>
        <p:grpSpPr>
          <a:xfrm>
            <a:off x="7927197" y="1803677"/>
            <a:ext cx="300229" cy="350837"/>
            <a:chOff x="7553852" y="2221320"/>
            <a:chExt cx="307184" cy="358964"/>
          </a:xfrm>
          <a:solidFill>
            <a:srgbClr val="000000"/>
          </a:solidFill>
        </p:grpSpPr>
        <p:sp>
          <p:nvSpPr>
            <p:cNvPr id="7" name="Freeform 9">
              <a:extLst>
                <a:ext uri="{FF2B5EF4-FFF2-40B4-BE49-F238E27FC236}">
                  <a16:creationId xmlns:a16="http://schemas.microsoft.com/office/drawing/2014/main" id="{2C5B71DE-4E14-9666-BF6A-AD363E2B2F36}"/>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99D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9">
              <a:extLst>
                <a:ext uri="{FF2B5EF4-FFF2-40B4-BE49-F238E27FC236}">
                  <a16:creationId xmlns:a16="http://schemas.microsoft.com/office/drawing/2014/main" id="{B37877BA-C09E-F452-675E-0B8A62CD0302}"/>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85DCF658-1142-CADC-3C23-5BAD474EBBD7}"/>
              </a:ext>
            </a:extLst>
          </p:cNvPr>
          <p:cNvSpPr/>
          <p:nvPr/>
        </p:nvSpPr>
        <p:spPr>
          <a:xfrm>
            <a:off x="8211100" y="1961317"/>
            <a:ext cx="2964616" cy="1467683"/>
          </a:xfrm>
          <a:prstGeom prst="rect">
            <a:avLst/>
          </a:prstGeom>
          <a:ln>
            <a:noFill/>
          </a:ln>
        </p:spPr>
        <p:txBody>
          <a:bodyPr wrap="square" lIns="91440" tIns="0" rIns="0" bIns="0">
            <a:noAutofit/>
          </a:bodyPr>
          <a:lstStyle/>
          <a:p>
            <a:pPr defTabSz="609576">
              <a:lnSpc>
                <a:spcPct val="90000"/>
              </a:lnSpc>
              <a:spcAft>
                <a:spcPts val="600"/>
              </a:spcAft>
              <a:defRPr/>
            </a:pPr>
            <a:r>
              <a:rPr lang="en-US" sz="1200" dirty="0">
                <a:solidFill>
                  <a:srgbClr val="232F3E"/>
                </a:solidFill>
              </a:rPr>
              <a:t>We needed a solution to detect acoustic anomalies and potential failures of critical manufacturing machinery. </a:t>
            </a:r>
            <a:br>
              <a:rPr lang="en-US" sz="1200" dirty="0">
                <a:solidFill>
                  <a:srgbClr val="232F3E"/>
                </a:solidFill>
              </a:rPr>
            </a:br>
            <a:r>
              <a:rPr lang="en-US" sz="1200" dirty="0">
                <a:solidFill>
                  <a:srgbClr val="232F3E"/>
                </a:solidFill>
              </a:rPr>
              <a:t>Within a few weeks, the experts at </a:t>
            </a:r>
            <a:br>
              <a:rPr lang="en-US" sz="1200" dirty="0">
                <a:solidFill>
                  <a:srgbClr val="232F3E"/>
                </a:solidFill>
              </a:rPr>
            </a:br>
            <a:r>
              <a:rPr lang="en-US" sz="1200" dirty="0">
                <a:solidFill>
                  <a:srgbClr val="232F3E"/>
                </a:solidFill>
              </a:rPr>
              <a:t>the ML Solutions Lab worked with our internal team to develop an alternative, state-of-the-art, deep neural net embedding sound featurization technique and a prototype for acoustic anomaly detection. We were very pleased with the insight that the ML Solutions Lab team provided us regarding our data and educating us on the possibilities of using Amazon Lookout for Equipment to build and deploy anomaly detection models for new assets.</a:t>
            </a:r>
          </a:p>
        </p:txBody>
      </p:sp>
      <p:grpSp>
        <p:nvGrpSpPr>
          <p:cNvPr id="10" name="Group 9">
            <a:extLst>
              <a:ext uri="{FF2B5EF4-FFF2-40B4-BE49-F238E27FC236}">
                <a16:creationId xmlns:a16="http://schemas.microsoft.com/office/drawing/2014/main" id="{F8B5CABD-0F04-8795-0B1B-34096FFBD844}"/>
              </a:ext>
            </a:extLst>
          </p:cNvPr>
          <p:cNvGrpSpPr/>
          <p:nvPr/>
        </p:nvGrpSpPr>
        <p:grpSpPr>
          <a:xfrm flipH="1">
            <a:off x="11039421" y="4577761"/>
            <a:ext cx="300229" cy="350837"/>
            <a:chOff x="7553852" y="2221320"/>
            <a:chExt cx="307184" cy="358964"/>
          </a:xfrm>
          <a:solidFill>
            <a:srgbClr val="000000"/>
          </a:solidFill>
        </p:grpSpPr>
        <p:sp>
          <p:nvSpPr>
            <p:cNvPr id="11" name="Freeform 9">
              <a:extLst>
                <a:ext uri="{FF2B5EF4-FFF2-40B4-BE49-F238E27FC236}">
                  <a16:creationId xmlns:a16="http://schemas.microsoft.com/office/drawing/2014/main" id="{7AFA6A07-3EE4-2B84-7277-73B779BE5037}"/>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99D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9">
              <a:extLst>
                <a:ext uri="{FF2B5EF4-FFF2-40B4-BE49-F238E27FC236}">
                  <a16:creationId xmlns:a16="http://schemas.microsoft.com/office/drawing/2014/main" id="{5D08CD40-5AAF-F9D6-D787-EBD3A379B050}"/>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DCD87979-5996-89F2-FDA3-EE996FD24E39}"/>
              </a:ext>
            </a:extLst>
          </p:cNvPr>
          <p:cNvSpPr/>
          <p:nvPr/>
        </p:nvSpPr>
        <p:spPr>
          <a:xfrm>
            <a:off x="8016240" y="4997448"/>
            <a:ext cx="3029500" cy="1002839"/>
          </a:xfrm>
          <a:prstGeom prst="rect">
            <a:avLst/>
          </a:prstGeom>
        </p:spPr>
        <p:txBody>
          <a:bodyPr wrap="square" lIns="0" tIns="0" rIns="0" bIns="0">
            <a:spAutoFit/>
          </a:bodyPr>
          <a:lstStyle/>
          <a:p>
            <a:pPr algn="r" defTabSz="609576">
              <a:defRPr/>
            </a:pPr>
            <a:r>
              <a:rPr lang="en-US" sz="1200" b="1" dirty="0">
                <a:solidFill>
                  <a:schemeClr val="tx2"/>
                </a:solidFill>
              </a:rPr>
              <a:t>Dave </a:t>
            </a:r>
            <a:r>
              <a:rPr lang="en-US" sz="1200" b="1" dirty="0" err="1">
                <a:solidFill>
                  <a:schemeClr val="tx2"/>
                </a:solidFill>
              </a:rPr>
              <a:t>Kroening</a:t>
            </a:r>
            <a:endParaRPr lang="en-US" sz="1200" b="1" dirty="0">
              <a:solidFill>
                <a:schemeClr val="tx2"/>
              </a:solidFill>
            </a:endParaRPr>
          </a:p>
          <a:p>
            <a:pPr algn="r" defTabSz="609576">
              <a:defRPr/>
            </a:pPr>
            <a:r>
              <a:rPr lang="en-US" sz="1100" dirty="0">
                <a:solidFill>
                  <a:srgbClr val="232F3E"/>
                </a:solidFill>
              </a:rPr>
              <a:t>IT Leader </a:t>
            </a:r>
          </a:p>
          <a:p>
            <a:pPr algn="r" defTabSz="609576">
              <a:spcBef>
                <a:spcPts val="300"/>
              </a:spcBef>
              <a:defRPr/>
            </a:pPr>
            <a:r>
              <a:rPr lang="en-US" sz="1100" dirty="0">
                <a:solidFill>
                  <a:srgbClr val="232F3E"/>
                </a:solidFill>
              </a:rPr>
              <a:t>Koch AG &amp; Energy Solutions </a:t>
            </a:r>
          </a:p>
          <a:p>
            <a:pPr algn="r" defTabSz="609576">
              <a:spcBef>
                <a:spcPts val="800"/>
              </a:spcBef>
              <a:defRPr/>
            </a:pPr>
            <a:r>
              <a:rPr lang="en-US" sz="1100" b="1" dirty="0">
                <a:solidFill>
                  <a:srgbClr val="232F3E"/>
                </a:solidFill>
              </a:rPr>
              <a:t>MORE INFO: </a:t>
            </a:r>
            <a:br>
              <a:rPr lang="en-US" sz="1100" b="1" dirty="0">
                <a:solidFill>
                  <a:srgbClr val="232F3E"/>
                </a:solidFill>
              </a:rPr>
            </a:br>
            <a:r>
              <a:rPr lang="en-US" sz="1100" b="1" dirty="0">
                <a:solidFill>
                  <a:srgbClr val="232F3E"/>
                </a:solidFill>
                <a:hlinkClick r:id="rId3">
                  <a:extLst>
                    <a:ext uri="{A12FA001-AC4F-418D-AE19-62706E023703}">
                      <ahyp:hlinkClr xmlns:ahyp="http://schemas.microsoft.com/office/drawing/2018/hyperlinkcolor" val="tx"/>
                    </a:ext>
                  </a:extLst>
                </a:hlinkClick>
              </a:rPr>
              <a:t>VIDEO</a:t>
            </a:r>
            <a:r>
              <a:rPr lang="en-US" sz="1100" b="1" dirty="0">
                <a:solidFill>
                  <a:srgbClr val="232F3E"/>
                </a:solidFill>
              </a:rPr>
              <a:t> | </a:t>
            </a:r>
            <a:r>
              <a:rPr lang="en-US" sz="1100" b="1" dirty="0">
                <a:solidFill>
                  <a:srgbClr val="232F3E"/>
                </a:solidFill>
                <a:hlinkClick r:id="rId4">
                  <a:extLst>
                    <a:ext uri="{A12FA001-AC4F-418D-AE19-62706E023703}">
                      <ahyp:hlinkClr xmlns:ahyp="http://schemas.microsoft.com/office/drawing/2018/hyperlinkcolor" val="tx"/>
                    </a:ext>
                  </a:extLst>
                </a:hlinkClick>
              </a:rPr>
              <a:t>PRESENTATION</a:t>
            </a:r>
            <a:r>
              <a:rPr lang="en-US" sz="1100" b="1" dirty="0">
                <a:solidFill>
                  <a:srgbClr val="232F3E"/>
                </a:solidFill>
              </a:rPr>
              <a:t> | </a:t>
            </a:r>
            <a:r>
              <a:rPr lang="en-US" sz="1100" b="1" dirty="0">
                <a:solidFill>
                  <a:srgbClr val="232F3E"/>
                </a:solidFill>
                <a:hlinkClick r:id="rId5">
                  <a:extLst>
                    <a:ext uri="{A12FA001-AC4F-418D-AE19-62706E023703}">
                      <ahyp:hlinkClr xmlns:ahyp="http://schemas.microsoft.com/office/drawing/2018/hyperlinkcolor" val="tx"/>
                    </a:ext>
                  </a:extLst>
                </a:hlinkClick>
              </a:rPr>
              <a:t>BLOG</a:t>
            </a:r>
            <a:r>
              <a:rPr lang="en-US" sz="1100" b="1" dirty="0">
                <a:solidFill>
                  <a:srgbClr val="232F3E"/>
                </a:solidFill>
              </a:rPr>
              <a:t>  </a:t>
            </a:r>
          </a:p>
        </p:txBody>
      </p:sp>
      <p:sp>
        <p:nvSpPr>
          <p:cNvPr id="14" name="Rectangle 13">
            <a:extLst>
              <a:ext uri="{FF2B5EF4-FFF2-40B4-BE49-F238E27FC236}">
                <a16:creationId xmlns:a16="http://schemas.microsoft.com/office/drawing/2014/main" id="{9064C7C4-E02F-3A49-77F0-CC76B473217B}"/>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5" name="Straight Connector 14">
            <a:extLst>
              <a:ext uri="{FF2B5EF4-FFF2-40B4-BE49-F238E27FC236}">
                <a16:creationId xmlns:a16="http://schemas.microsoft.com/office/drawing/2014/main" id="{0D0C36EA-57E2-B18E-B299-ADDCDB41083F}"/>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6" name="Rectangle 15">
            <a:extLst>
              <a:ext uri="{FF2B5EF4-FFF2-40B4-BE49-F238E27FC236}">
                <a16:creationId xmlns:a16="http://schemas.microsoft.com/office/drawing/2014/main" id="{573FC615-7E02-9223-FB79-98E11C898843}"/>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A0E82A46-A433-858C-139F-0012C8EB9AD4}"/>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0" name="Rectangle 19">
            <a:extLst>
              <a:ext uri="{FF2B5EF4-FFF2-40B4-BE49-F238E27FC236}">
                <a16:creationId xmlns:a16="http://schemas.microsoft.com/office/drawing/2014/main" id="{083174C4-8B8F-70C0-EADF-C033E1DFEA6D}"/>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1" name="Straight Connector 20">
            <a:extLst>
              <a:ext uri="{FF2B5EF4-FFF2-40B4-BE49-F238E27FC236}">
                <a16:creationId xmlns:a16="http://schemas.microsoft.com/office/drawing/2014/main" id="{F3F96906-E78A-4A86-720A-49A13CF1CCCF}"/>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2" name="TextBox 21">
            <a:extLst>
              <a:ext uri="{FF2B5EF4-FFF2-40B4-BE49-F238E27FC236}">
                <a16:creationId xmlns:a16="http://schemas.microsoft.com/office/drawing/2014/main" id="{A6AFEB7B-D444-B274-F80F-812F0301D240}"/>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3" name="TextBox 22">
            <a:extLst>
              <a:ext uri="{FF2B5EF4-FFF2-40B4-BE49-F238E27FC236}">
                <a16:creationId xmlns:a16="http://schemas.microsoft.com/office/drawing/2014/main" id="{4AAA8EF5-DC29-1659-AE8A-E15C1B46247F}"/>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4" name="TextBox 23">
            <a:extLst>
              <a:ext uri="{FF2B5EF4-FFF2-40B4-BE49-F238E27FC236}">
                <a16:creationId xmlns:a16="http://schemas.microsoft.com/office/drawing/2014/main" id="{85E13E8A-DF8D-88B0-E068-889D4F2DEB4D}"/>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25" name="TextBox 24">
            <a:extLst>
              <a:ext uri="{FF2B5EF4-FFF2-40B4-BE49-F238E27FC236}">
                <a16:creationId xmlns:a16="http://schemas.microsoft.com/office/drawing/2014/main" id="{608094CF-F435-8B8D-54D0-FC720112DC18}"/>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defRPr/>
            </a:pPr>
            <a:r>
              <a:rPr lang="en-US" sz="1600" dirty="0"/>
              <a:t>Detecting potential failures of industrial equipment, such as compressors, is critically important as this reduces downtime and maintenance costs. Koch Ag &amp; Energy Solutions (</a:t>
            </a:r>
            <a:r>
              <a:rPr lang="en-US" sz="1600" dirty="0" err="1"/>
              <a:t>KAES</a:t>
            </a:r>
            <a:r>
              <a:rPr lang="en-US" sz="1600" dirty="0"/>
              <a:t>) needed a way to detect these issues before they occurred</a:t>
            </a:r>
          </a:p>
        </p:txBody>
      </p:sp>
      <p:sp>
        <p:nvSpPr>
          <p:cNvPr id="27" name="TextBox 26">
            <a:extLst>
              <a:ext uri="{FF2B5EF4-FFF2-40B4-BE49-F238E27FC236}">
                <a16:creationId xmlns:a16="http://schemas.microsoft.com/office/drawing/2014/main" id="{A7150041-B1C0-96D4-B0EF-AEDB8685877F}"/>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dirty="0" err="1"/>
              <a:t>KAES</a:t>
            </a:r>
            <a:r>
              <a:rPr lang="en-US" dirty="0"/>
              <a:t> used Amazon Monitron and Amazon Lookout for Equipment, machine learning services that detect abnormal equipment behavior and enable predictive maintenance, to monitor industrial equipment including compressors</a:t>
            </a:r>
          </a:p>
        </p:txBody>
      </p:sp>
      <p:sp>
        <p:nvSpPr>
          <p:cNvPr id="28" name="TextBox 27">
            <a:extLst>
              <a:ext uri="{FF2B5EF4-FFF2-40B4-BE49-F238E27FC236}">
                <a16:creationId xmlns:a16="http://schemas.microsoft.com/office/drawing/2014/main" id="{30E7C810-8029-184E-C035-033071DD2BAA}"/>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dirty="0"/>
              <a:t>Amazon Monitron proactively detected a possible failure in a fan at a nitrogen producing facility by alerting on increased vibrations. This led </a:t>
            </a:r>
            <a:r>
              <a:rPr lang="en-US" dirty="0" err="1"/>
              <a:t>KAES</a:t>
            </a:r>
            <a:r>
              <a:rPr lang="en-US" dirty="0"/>
              <a:t> to swap fans and clean the inlet filter avoiding the risk of complete loss of air. Because of this, </a:t>
            </a:r>
            <a:r>
              <a:rPr lang="en-US" dirty="0" err="1"/>
              <a:t>KAES</a:t>
            </a:r>
            <a:r>
              <a:rPr lang="en-US" dirty="0"/>
              <a:t> avoided running lengthy maintenance workflows which are costly and cumbersome</a:t>
            </a:r>
          </a:p>
        </p:txBody>
      </p:sp>
      <p:pic>
        <p:nvPicPr>
          <p:cNvPr id="34" name="Graphic 33">
            <a:extLst>
              <a:ext uri="{FF2B5EF4-FFF2-40B4-BE49-F238E27FC236}">
                <a16:creationId xmlns:a16="http://schemas.microsoft.com/office/drawing/2014/main" id="{CEF8F873-CE9B-6B54-3F0A-2232F8D4A11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9551" t="26692" r="19502" b="28224"/>
          <a:stretch/>
        </p:blipFill>
        <p:spPr>
          <a:xfrm>
            <a:off x="8521265" y="933033"/>
            <a:ext cx="2225184" cy="740720"/>
          </a:xfrm>
          <a:prstGeom prst="rect">
            <a:avLst/>
          </a:prstGeom>
        </p:spPr>
      </p:pic>
    </p:spTree>
    <p:extLst>
      <p:ext uri="{BB962C8B-B14F-4D97-AF65-F5344CB8AC3E}">
        <p14:creationId xmlns:p14="http://schemas.microsoft.com/office/powerpoint/2010/main" val="367935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a:xfrm>
            <a:off x="609600" y="378869"/>
            <a:ext cx="10972800" cy="1865126"/>
          </a:xfrm>
        </p:spPr>
        <p:txBody>
          <a:bodyPr/>
          <a:lstStyle/>
          <a:p>
            <a:r>
              <a:rPr lang="en-US" dirty="0"/>
              <a:t>Content moderation</a:t>
            </a:r>
            <a:br>
              <a:rPr lang="en-US" dirty="0"/>
            </a:br>
            <a:br>
              <a:rPr lang="en-US" dirty="0"/>
            </a:br>
            <a:br>
              <a:rPr lang="en-US" dirty="0"/>
            </a:br>
            <a:endParaRPr lang="en-US" dirty="0"/>
          </a:p>
        </p:txBody>
      </p:sp>
      <p:sp>
        <p:nvSpPr>
          <p:cNvPr id="15" name="Text Placeholder 14">
            <a:extLst>
              <a:ext uri="{FF2B5EF4-FFF2-40B4-BE49-F238E27FC236}">
                <a16:creationId xmlns:a16="http://schemas.microsoft.com/office/drawing/2014/main" id="{F8A3F003-9016-3E09-CF39-0CDE208C8F6B}"/>
              </a:ext>
            </a:extLst>
          </p:cNvPr>
          <p:cNvSpPr>
            <a:spLocks noGrp="1"/>
          </p:cNvSpPr>
          <p:nvPr>
            <p:ph type="body" sz="quarter" idx="10"/>
          </p:nvPr>
        </p:nvSpPr>
        <p:spPr/>
        <p:txBody>
          <a:bodyPr/>
          <a:lstStyle/>
          <a:p>
            <a:r>
              <a:rPr lang="en-US" dirty="0"/>
              <a:t>Create safe online environments, protect your brand, and minimize moderation costs</a:t>
            </a:r>
          </a:p>
        </p:txBody>
      </p:sp>
      <p:sp>
        <p:nvSpPr>
          <p:cNvPr id="19" name="Rectangle 18">
            <a:extLst>
              <a:ext uri="{FF2B5EF4-FFF2-40B4-BE49-F238E27FC236}">
                <a16:creationId xmlns:a16="http://schemas.microsoft.com/office/drawing/2014/main" id="{AC179588-6AAF-3198-7A61-B0BDCC6E569D}"/>
              </a:ext>
            </a:extLst>
          </p:cNvPr>
          <p:cNvSpPr/>
          <p:nvPr/>
        </p:nvSpPr>
        <p:spPr>
          <a:xfrm>
            <a:off x="609599" y="3839449"/>
            <a:ext cx="638490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Customer references</a:t>
            </a:r>
          </a:p>
        </p:txBody>
      </p:sp>
      <p:sp>
        <p:nvSpPr>
          <p:cNvPr id="22" name="Rectangle 21">
            <a:extLst>
              <a:ext uri="{FF2B5EF4-FFF2-40B4-BE49-F238E27FC236}">
                <a16:creationId xmlns:a16="http://schemas.microsoft.com/office/drawing/2014/main" id="{ABD943C7-A7D7-D062-9F3B-62A99CE8514C}"/>
              </a:ext>
            </a:extLst>
          </p:cNvPr>
          <p:cNvSpPr/>
          <p:nvPr/>
        </p:nvSpPr>
        <p:spPr>
          <a:xfrm>
            <a:off x="60754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Use case category</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Gaming</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Social media</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E-commerce</a:t>
            </a:r>
          </a:p>
          <a:p>
            <a:pPr marL="228600" indent="-228600" defTabSz="609576">
              <a:lnSpc>
                <a:spcPct val="90000"/>
              </a:lnSpc>
              <a:spcBef>
                <a:spcPts val="800"/>
              </a:spcBef>
              <a:spcAft>
                <a:spcPts val="0"/>
              </a:spcAft>
              <a:buFont typeface="Arial" panose="020B0604020202020204" pitchFamily="34" charset="0"/>
              <a:buChar char="•"/>
              <a:defRPr/>
            </a:pPr>
            <a:r>
              <a:rPr lang="en-US" sz="2000" dirty="0">
                <a:solidFill>
                  <a:schemeClr val="tx2"/>
                </a:solidFill>
              </a:rPr>
              <a:t>Advertising</a:t>
            </a:r>
          </a:p>
        </p:txBody>
      </p:sp>
      <p:sp>
        <p:nvSpPr>
          <p:cNvPr id="23" name="Rectangle 22">
            <a:extLst>
              <a:ext uri="{FF2B5EF4-FFF2-40B4-BE49-F238E27FC236}">
                <a16:creationId xmlns:a16="http://schemas.microsoft.com/office/drawing/2014/main" id="{5B72DB0B-CC37-527D-EC13-28C2F4ED55D5}"/>
              </a:ext>
            </a:extLst>
          </p:cNvPr>
          <p:cNvSpPr/>
          <p:nvPr/>
        </p:nvSpPr>
        <p:spPr>
          <a:xfrm>
            <a:off x="629228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Benefits</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Improve safety for users and brands</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Streamline content moderation operations</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sz="2000" dirty="0">
                <a:solidFill>
                  <a:schemeClr val="tx2"/>
                </a:solidFill>
              </a:rPr>
              <a:t>Increase reliability and lower costs</a:t>
            </a:r>
          </a:p>
        </p:txBody>
      </p:sp>
      <p:cxnSp>
        <p:nvCxnSpPr>
          <p:cNvPr id="24" name="Straight Connector 23">
            <a:extLst>
              <a:ext uri="{FF2B5EF4-FFF2-40B4-BE49-F238E27FC236}">
                <a16:creationId xmlns:a16="http://schemas.microsoft.com/office/drawing/2014/main" id="{C000DA56-BDDE-ADF2-D38E-188938DACAE1}"/>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25" name="Straight Connector 24">
            <a:extLst>
              <a:ext uri="{FF2B5EF4-FFF2-40B4-BE49-F238E27FC236}">
                <a16:creationId xmlns:a16="http://schemas.microsoft.com/office/drawing/2014/main" id="{D8719632-9F19-839C-E46C-2357F42FECBC}"/>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cxnSp>
        <p:nvCxnSpPr>
          <p:cNvPr id="26" name="Straight Connector 25">
            <a:extLst>
              <a:ext uri="{FF2B5EF4-FFF2-40B4-BE49-F238E27FC236}">
                <a16:creationId xmlns:a16="http://schemas.microsoft.com/office/drawing/2014/main" id="{161C1554-7C50-4637-94C7-18ECB939DA5B}"/>
              </a:ext>
            </a:extLst>
          </p:cNvPr>
          <p:cNvCxnSpPr>
            <a:cxnSpLocks/>
          </p:cNvCxnSpPr>
          <p:nvPr/>
        </p:nvCxnSpPr>
        <p:spPr>
          <a:xfrm>
            <a:off x="609600" y="3839450"/>
            <a:ext cx="638251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7" name="Rectangle 26">
            <a:extLst>
              <a:ext uri="{FF2B5EF4-FFF2-40B4-BE49-F238E27FC236}">
                <a16:creationId xmlns:a16="http://schemas.microsoft.com/office/drawing/2014/main" id="{53D11491-3DEF-E01A-D11A-AB315C8AC106}"/>
              </a:ext>
            </a:extLst>
          </p:cNvPr>
          <p:cNvSpPr/>
          <p:nvPr/>
        </p:nvSpPr>
        <p:spPr>
          <a:xfrm>
            <a:off x="7391399" y="3839449"/>
            <a:ext cx="4191001"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Underlying AI services</a:t>
            </a:r>
          </a:p>
        </p:txBody>
      </p:sp>
      <p:cxnSp>
        <p:nvCxnSpPr>
          <p:cNvPr id="28" name="Straight Connector 27">
            <a:extLst>
              <a:ext uri="{FF2B5EF4-FFF2-40B4-BE49-F238E27FC236}">
                <a16:creationId xmlns:a16="http://schemas.microsoft.com/office/drawing/2014/main" id="{66D083F2-4749-F83A-4C14-0FBBA7D9C875}"/>
              </a:ext>
            </a:extLst>
          </p:cNvPr>
          <p:cNvCxnSpPr>
            <a:cxnSpLocks/>
          </p:cNvCxnSpPr>
          <p:nvPr/>
        </p:nvCxnSpPr>
        <p:spPr>
          <a:xfrm>
            <a:off x="7391400" y="3839450"/>
            <a:ext cx="41887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9" name="Rectangle 28">
            <a:extLst>
              <a:ext uri="{FF2B5EF4-FFF2-40B4-BE49-F238E27FC236}">
                <a16:creationId xmlns:a16="http://schemas.microsoft.com/office/drawing/2014/main" id="{DA59CEAF-F909-DC24-6DAE-178DE1590360}"/>
              </a:ext>
            </a:extLst>
          </p:cNvPr>
          <p:cNvSpPr/>
          <p:nvPr/>
        </p:nvSpPr>
        <p:spPr>
          <a:xfrm>
            <a:off x="7391399" y="5161035"/>
            <a:ext cx="4191001" cy="1043822"/>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Guidance</a:t>
            </a:r>
          </a:p>
          <a:p>
            <a:pPr indent="0" defTabSz="609576">
              <a:lnSpc>
                <a:spcPct val="90000"/>
              </a:lnSpc>
              <a:spcBef>
                <a:spcPts val="600"/>
              </a:spcBef>
              <a:spcAft>
                <a:spcPts val="0"/>
              </a:spcAft>
              <a:buFontTx/>
              <a:buNone/>
              <a:defRPr/>
            </a:pPr>
            <a:r>
              <a:rPr lang="en-US" sz="1600" dirty="0">
                <a:solidFill>
                  <a:schemeClr val="tx2"/>
                </a:solidFill>
                <a:hlinkClick r:id="rId3">
                  <a:extLst>
                    <a:ext uri="{A12FA001-AC4F-418D-AE19-62706E023703}">
                      <ahyp:hlinkClr xmlns:ahyp="http://schemas.microsoft.com/office/drawing/2018/hyperlinkcolor" val="tx"/>
                    </a:ext>
                  </a:extLst>
                </a:hlinkClick>
              </a:rPr>
              <a:t>AWS Solution Guidance</a:t>
            </a:r>
            <a:endParaRPr lang="en-US" sz="1600" dirty="0">
              <a:solidFill>
                <a:schemeClr val="tx2"/>
              </a:solidFill>
            </a:endParaRPr>
          </a:p>
        </p:txBody>
      </p:sp>
      <p:cxnSp>
        <p:nvCxnSpPr>
          <p:cNvPr id="33" name="Straight Connector 32">
            <a:extLst>
              <a:ext uri="{FF2B5EF4-FFF2-40B4-BE49-F238E27FC236}">
                <a16:creationId xmlns:a16="http://schemas.microsoft.com/office/drawing/2014/main" id="{935A2C5A-E57A-FEF3-6924-5A8D648D4563}"/>
              </a:ext>
            </a:extLst>
          </p:cNvPr>
          <p:cNvCxnSpPr>
            <a:cxnSpLocks/>
          </p:cNvCxnSpPr>
          <p:nvPr/>
        </p:nvCxnSpPr>
        <p:spPr>
          <a:xfrm>
            <a:off x="7391400" y="5161035"/>
            <a:ext cx="41887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34" name="TextBox 33">
            <a:extLst>
              <a:ext uri="{FF2B5EF4-FFF2-40B4-BE49-F238E27FC236}">
                <a16:creationId xmlns:a16="http://schemas.microsoft.com/office/drawing/2014/main" id="{CD9BDD00-F706-C845-5C50-B54CF03EAB2E}"/>
              </a:ext>
            </a:extLst>
          </p:cNvPr>
          <p:cNvSpPr txBox="1"/>
          <p:nvPr/>
        </p:nvSpPr>
        <p:spPr>
          <a:xfrm>
            <a:off x="9919392" y="4716422"/>
            <a:ext cx="82296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Comprehend</a:t>
            </a:r>
          </a:p>
        </p:txBody>
      </p:sp>
      <p:sp>
        <p:nvSpPr>
          <p:cNvPr id="36" name="TextBox 35">
            <a:extLst>
              <a:ext uri="{FF2B5EF4-FFF2-40B4-BE49-F238E27FC236}">
                <a16:creationId xmlns:a16="http://schemas.microsoft.com/office/drawing/2014/main" id="{86D8F724-ADB4-E35B-848F-D83E0E550156}"/>
              </a:ext>
            </a:extLst>
          </p:cNvPr>
          <p:cNvSpPr txBox="1"/>
          <p:nvPr/>
        </p:nvSpPr>
        <p:spPr>
          <a:xfrm>
            <a:off x="8239292" y="4716422"/>
            <a:ext cx="82296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defTabSz="914248">
              <a:spcAft>
                <a:spcPts val="0"/>
              </a:spcAft>
              <a:defRPr/>
            </a:pPr>
            <a:r>
              <a:rPr lang="en-US" sz="880" dirty="0">
                <a:solidFill>
                  <a:schemeClr val="tx2"/>
                </a:solidFill>
              </a:rPr>
              <a:t>Amazon</a:t>
            </a:r>
            <a:br>
              <a:rPr lang="en-US" sz="880" dirty="0">
                <a:solidFill>
                  <a:schemeClr val="tx2"/>
                </a:solidFill>
              </a:rPr>
            </a:br>
            <a:r>
              <a:rPr lang="en-US" sz="880" dirty="0">
                <a:solidFill>
                  <a:schemeClr val="tx2"/>
                </a:solidFill>
              </a:rPr>
              <a:t>Rekognition</a:t>
            </a:r>
          </a:p>
        </p:txBody>
      </p:sp>
      <p:sp>
        <p:nvSpPr>
          <p:cNvPr id="37" name="TextBox 36">
            <a:extLst>
              <a:ext uri="{FF2B5EF4-FFF2-40B4-BE49-F238E27FC236}">
                <a16:creationId xmlns:a16="http://schemas.microsoft.com/office/drawing/2014/main" id="{C4A24692-38A7-AA6B-BD13-27F7FA09505A}"/>
              </a:ext>
            </a:extLst>
          </p:cNvPr>
          <p:cNvSpPr txBox="1"/>
          <p:nvPr/>
        </p:nvSpPr>
        <p:spPr>
          <a:xfrm>
            <a:off x="10759440" y="4716422"/>
            <a:ext cx="822960" cy="243785"/>
          </a:xfrm>
          <a:prstGeom prst="rect">
            <a:avLst/>
          </a:prstGeom>
        </p:spPr>
        <p:txBody>
          <a:bodyPr wrap="none" lIns="0" tIns="0" rIns="0" bIns="0" rtlCol="0">
            <a:noAutofit/>
          </a:bodyPr>
          <a:lstStyle/>
          <a:p>
            <a:pPr marL="0" marR="0" lvl="0" indent="0" algn="ctr" defTabSz="914248" rtl="0" eaLnBrk="1" fontAlgn="auto" latinLnBrk="0" hangingPunct="1">
              <a:lnSpc>
                <a:spcPct val="90000"/>
              </a:lnSpc>
              <a:spcBef>
                <a:spcPts val="0"/>
              </a:spcBef>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Translate</a:t>
            </a:r>
          </a:p>
        </p:txBody>
      </p:sp>
      <p:sp>
        <p:nvSpPr>
          <p:cNvPr id="38" name="TextBox 37">
            <a:extLst>
              <a:ext uri="{FF2B5EF4-FFF2-40B4-BE49-F238E27FC236}">
                <a16:creationId xmlns:a16="http://schemas.microsoft.com/office/drawing/2014/main" id="{5DE2C915-5817-24FD-F3A4-7520D1A640BC}"/>
              </a:ext>
            </a:extLst>
          </p:cNvPr>
          <p:cNvSpPr txBox="1"/>
          <p:nvPr/>
        </p:nvSpPr>
        <p:spPr>
          <a:xfrm>
            <a:off x="7399242" y="4716422"/>
            <a:ext cx="82296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defTabSz="914248">
              <a:spcAft>
                <a:spcPts val="0"/>
              </a:spcAft>
              <a:defRPr/>
            </a:pPr>
            <a:r>
              <a:rPr lang="en-US" sz="880" dirty="0">
                <a:solidFill>
                  <a:schemeClr val="tx2"/>
                </a:solidFill>
              </a:rPr>
              <a:t>Amazon</a:t>
            </a:r>
            <a:br>
              <a:rPr lang="en-US" sz="880" dirty="0">
                <a:solidFill>
                  <a:schemeClr val="tx2"/>
                </a:solidFill>
              </a:rPr>
            </a:br>
            <a:r>
              <a:rPr lang="en-US" sz="880" dirty="0">
                <a:solidFill>
                  <a:schemeClr val="tx2"/>
                </a:solidFill>
              </a:rPr>
              <a:t>Augmented AI</a:t>
            </a:r>
          </a:p>
        </p:txBody>
      </p:sp>
      <p:sp>
        <p:nvSpPr>
          <p:cNvPr id="40" name="TextBox 39">
            <a:extLst>
              <a:ext uri="{FF2B5EF4-FFF2-40B4-BE49-F238E27FC236}">
                <a16:creationId xmlns:a16="http://schemas.microsoft.com/office/drawing/2014/main" id="{AB4CB294-522C-C2CE-1982-E8662AD07C6C}"/>
              </a:ext>
            </a:extLst>
          </p:cNvPr>
          <p:cNvSpPr txBox="1"/>
          <p:nvPr/>
        </p:nvSpPr>
        <p:spPr>
          <a:xfrm>
            <a:off x="9079342" y="4716422"/>
            <a:ext cx="82296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914248" rtl="0" eaLnBrk="1" fontAlgn="auto" latinLnBrk="0" hangingPunct="1">
              <a:lnSpc>
                <a:spcPct val="90000"/>
              </a:lnSpc>
              <a:spcBef>
                <a:spcPts val="0"/>
              </a:spcBef>
              <a:spcAft>
                <a:spcPts val="0"/>
              </a:spcAft>
              <a:buClrTx/>
              <a:buSzTx/>
              <a:buFontTx/>
              <a:buNone/>
              <a:tabLst/>
              <a:defRPr/>
            </a:pPr>
            <a:r>
              <a:rPr kumimoji="0" lang="en-US" sz="880" b="0" i="0" u="none" strike="noStrike" kern="1200" cap="none" spc="0" normalizeH="0" baseline="0" noProof="0" dirty="0">
                <a:ln>
                  <a:noFill/>
                </a:ln>
                <a:solidFill>
                  <a:schemeClr val="tx2"/>
                </a:solidFill>
                <a:effectLst/>
                <a:uLnTx/>
                <a:uFillTx/>
                <a:latin typeface="Amazon Ember"/>
                <a:ea typeface="+mn-ea"/>
                <a:cs typeface="+mn-cs"/>
              </a:rPr>
              <a:t>Amazon</a:t>
            </a:r>
            <a:br>
              <a:rPr kumimoji="0" lang="en-US" sz="880" b="0" i="0" u="none" strike="noStrike" kern="1200" cap="none" spc="0" normalizeH="0" baseline="0" noProof="0" dirty="0">
                <a:ln>
                  <a:noFill/>
                </a:ln>
                <a:solidFill>
                  <a:schemeClr val="tx2"/>
                </a:solidFill>
                <a:effectLst/>
                <a:uLnTx/>
                <a:uFillTx/>
                <a:latin typeface="Amazon Ember"/>
                <a:ea typeface="+mn-ea"/>
                <a:cs typeface="+mn-cs"/>
              </a:rPr>
            </a:br>
            <a:r>
              <a:rPr kumimoji="0" lang="en-US" sz="880" b="0" i="0" u="none" strike="noStrike" kern="1200" cap="none" spc="0" normalizeH="0" baseline="0" noProof="0" dirty="0">
                <a:ln>
                  <a:noFill/>
                </a:ln>
                <a:solidFill>
                  <a:schemeClr val="tx2"/>
                </a:solidFill>
                <a:effectLst/>
                <a:uLnTx/>
                <a:uFillTx/>
                <a:latin typeface="Amazon Ember"/>
                <a:ea typeface="+mn-ea"/>
                <a:cs typeface="+mn-cs"/>
              </a:rPr>
              <a:t>Transcribe</a:t>
            </a:r>
          </a:p>
        </p:txBody>
      </p:sp>
      <p:pic>
        <p:nvPicPr>
          <p:cNvPr id="46" name="Graphic 23">
            <a:extLst>
              <a:ext uri="{FF2B5EF4-FFF2-40B4-BE49-F238E27FC236}">
                <a16:creationId xmlns:a16="http://schemas.microsoft.com/office/drawing/2014/main" id="{D344FA74-89C5-A06A-A5AF-0DB0DFFBD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2320"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7">
            <a:extLst>
              <a:ext uri="{FF2B5EF4-FFF2-40B4-BE49-F238E27FC236}">
                <a16:creationId xmlns:a16="http://schemas.microsoft.com/office/drawing/2014/main" id="{FDAD09BB-343B-A850-94A2-5308B79DD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2272"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 name="Graphic 20">
            <a:extLst>
              <a:ext uri="{FF2B5EF4-FFF2-40B4-BE49-F238E27FC236}">
                <a16:creationId xmlns:a16="http://schemas.microsoft.com/office/drawing/2014/main" id="{E25D0C5D-9042-15AE-86EF-6EC27335CE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2222"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Graphic 18">
            <a:extLst>
              <a:ext uri="{FF2B5EF4-FFF2-40B4-BE49-F238E27FC236}">
                <a16:creationId xmlns:a16="http://schemas.microsoft.com/office/drawing/2014/main" id="{BD40731C-B4C6-C758-6771-70E41C0C8D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2172"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Graphic 24">
            <a:extLst>
              <a:ext uri="{FF2B5EF4-FFF2-40B4-BE49-F238E27FC236}">
                <a16:creationId xmlns:a16="http://schemas.microsoft.com/office/drawing/2014/main" id="{C0B4802F-84E8-32D2-D9E2-ABF1E648A7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2122"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7173" descr="DeNA Co., Ltd. | Wookieepedia | Fandom">
            <a:extLst>
              <a:ext uri="{FF2B5EF4-FFF2-40B4-BE49-F238E27FC236}">
                <a16:creationId xmlns:a16="http://schemas.microsoft.com/office/drawing/2014/main" id="{F8E5B590-1B8B-773C-32B2-A899808C6D32}"/>
              </a:ext>
            </a:extLst>
          </p:cNvPr>
          <p:cNvPicPr/>
          <p:nvPr/>
        </p:nvPicPr>
        <p:blipFill>
          <a:blip r:embed="rId9">
            <a:extLst>
              <a:ext uri="{28A0092B-C50C-407E-A947-70E740481C1C}">
                <a14:useLocalDpi xmlns:a14="http://schemas.microsoft.com/office/drawing/2010/main" val="0"/>
              </a:ext>
            </a:extLst>
          </a:blip>
          <a:stretch>
            <a:fillRect/>
          </a:stretch>
        </p:blipFill>
        <p:spPr bwMode="auto">
          <a:xfrm>
            <a:off x="792480" y="4683457"/>
            <a:ext cx="942972" cy="389975"/>
          </a:xfrm>
          <a:prstGeom prst="rect">
            <a:avLst/>
          </a:prstGeom>
        </p:spPr>
      </p:pic>
      <p:pic>
        <p:nvPicPr>
          <p:cNvPr id="7176" name="Graphic 7175">
            <a:extLst>
              <a:ext uri="{FF2B5EF4-FFF2-40B4-BE49-F238E27FC236}">
                <a16:creationId xmlns:a16="http://schemas.microsoft.com/office/drawing/2014/main" id="{F23F94EC-5855-8041-A8E4-DAE7A4EEF6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57327" y="4648131"/>
            <a:ext cx="1690376" cy="460627"/>
          </a:xfrm>
          <a:prstGeom prst="rect">
            <a:avLst/>
          </a:prstGeom>
        </p:spPr>
      </p:pic>
      <p:pic>
        <p:nvPicPr>
          <p:cNvPr id="7178" name="Graphic 7177">
            <a:extLst>
              <a:ext uri="{FF2B5EF4-FFF2-40B4-BE49-F238E27FC236}">
                <a16:creationId xmlns:a16="http://schemas.microsoft.com/office/drawing/2014/main" id="{89B70F27-60D0-8266-0D1F-07362637CBA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2912" y="5448247"/>
            <a:ext cx="1729765" cy="341401"/>
          </a:xfrm>
          <a:prstGeom prst="rect">
            <a:avLst/>
          </a:prstGeom>
        </p:spPr>
      </p:pic>
      <p:pic>
        <p:nvPicPr>
          <p:cNvPr id="7181" name="Picture 4" descr="CoStar Group">
            <a:extLst>
              <a:ext uri="{FF2B5EF4-FFF2-40B4-BE49-F238E27FC236}">
                <a16:creationId xmlns:a16="http://schemas.microsoft.com/office/drawing/2014/main" id="{8CCB5364-6A42-407E-D19A-FB925C1990A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572" t="25842" r="8459" b="25414"/>
          <a:stretch/>
        </p:blipFill>
        <p:spPr bwMode="auto">
          <a:xfrm>
            <a:off x="3865004" y="5366556"/>
            <a:ext cx="1614863" cy="504783"/>
          </a:xfrm>
          <a:prstGeom prst="rect">
            <a:avLst/>
          </a:prstGeom>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813BACCD-2151-4D82-9EDC-F89000938EB1}"/>
              </a:ext>
            </a:extLst>
          </p:cNvPr>
          <p:cNvGrpSpPr/>
          <p:nvPr/>
        </p:nvGrpSpPr>
        <p:grpSpPr>
          <a:xfrm>
            <a:off x="3117887" y="4491511"/>
            <a:ext cx="670280" cy="918449"/>
            <a:chOff x="21733310" y="4175579"/>
            <a:chExt cx="770365" cy="1055590"/>
          </a:xfrm>
        </p:grpSpPr>
        <p:pic>
          <p:nvPicPr>
            <p:cNvPr id="31" name="Picture 30">
              <a:extLst>
                <a:ext uri="{FF2B5EF4-FFF2-40B4-BE49-F238E27FC236}">
                  <a16:creationId xmlns:a16="http://schemas.microsoft.com/office/drawing/2014/main" id="{51E9777E-1B0F-4421-8CF8-21963D23C277}"/>
                </a:ext>
              </a:extLst>
            </p:cNvPr>
            <p:cNvPicPr>
              <a:picLocks noChangeAspect="1"/>
            </p:cNvPicPr>
            <p:nvPr/>
          </p:nvPicPr>
          <p:blipFill>
            <a:blip r:embed="rId15"/>
            <a:stretch>
              <a:fillRect/>
            </a:stretch>
          </p:blipFill>
          <p:spPr>
            <a:xfrm>
              <a:off x="21733310" y="4175579"/>
              <a:ext cx="770365" cy="770364"/>
            </a:xfrm>
            <a:prstGeom prst="rect">
              <a:avLst/>
            </a:prstGeom>
          </p:spPr>
        </p:pic>
        <p:sp>
          <p:nvSpPr>
            <p:cNvPr id="32" name="Title 1">
              <a:extLst>
                <a:ext uri="{FF2B5EF4-FFF2-40B4-BE49-F238E27FC236}">
                  <a16:creationId xmlns:a16="http://schemas.microsoft.com/office/drawing/2014/main" id="{18B4EA1B-3470-4B21-92A1-362DCBFB10B4}"/>
                </a:ext>
              </a:extLst>
            </p:cNvPr>
            <p:cNvSpPr txBox="1">
              <a:spLocks/>
            </p:cNvSpPr>
            <p:nvPr/>
          </p:nvSpPr>
          <p:spPr>
            <a:xfrm>
              <a:off x="22118048" y="4803151"/>
              <a:ext cx="141567" cy="428018"/>
            </a:xfrm>
            <a:prstGeom prst="rect">
              <a:avLst/>
            </a:prstGeom>
          </p:spPr>
          <p:txBody>
            <a:bodyPr vert="horz" wrap="none" lIns="0" tIns="60960" rIns="121920" bIns="60960" rtlCol="0" anchor="b" anchorCtr="0">
              <a:sp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endParaRPr kumimoji="0" lang="en-US" sz="1800" b="1" i="0" u="none" strike="noStrike" kern="1200" cap="none" spc="0" normalizeH="0" baseline="0" noProof="0" dirty="0">
                <a:ln>
                  <a:noFill/>
                </a:ln>
                <a:effectLst/>
                <a:uLnTx/>
                <a:uFillTx/>
                <a:latin typeface="Amazon Ember Heavy"/>
                <a:ea typeface="+mj-ea"/>
                <a:cs typeface="+mj-cs"/>
              </a:endParaRPr>
            </a:p>
          </p:txBody>
        </p:sp>
      </p:grpSp>
    </p:spTree>
    <p:extLst>
      <p:ext uri="{BB962C8B-B14F-4D97-AF65-F5344CB8AC3E}">
        <p14:creationId xmlns:p14="http://schemas.microsoft.com/office/powerpoint/2010/main" val="348434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A34C217-27A5-F61D-E681-3927AAF87F07}"/>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87F35D33-FF07-3CBC-1B59-081722165DD9}"/>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F7299247-8EA3-1DD5-4E58-C84DAD99F384}"/>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1737C400-0D21-9AC8-A9ED-E7E1C8986347}"/>
              </a:ext>
            </a:extLst>
          </p:cNvPr>
          <p:cNvGrpSpPr/>
          <p:nvPr/>
        </p:nvGrpSpPr>
        <p:grpSpPr>
          <a:xfrm>
            <a:off x="7927197" y="1803677"/>
            <a:ext cx="300229" cy="350837"/>
            <a:chOff x="7553852" y="2221320"/>
            <a:chExt cx="307184" cy="358964"/>
          </a:xfrm>
          <a:solidFill>
            <a:schemeClr val="tx1"/>
          </a:solidFill>
        </p:grpSpPr>
        <p:sp>
          <p:nvSpPr>
            <p:cNvPr id="6" name="Freeform 9">
              <a:extLst>
                <a:ext uri="{FF2B5EF4-FFF2-40B4-BE49-F238E27FC236}">
                  <a16:creationId xmlns:a16="http://schemas.microsoft.com/office/drawing/2014/main" id="{0B5EA9EF-6913-B1F0-D4C0-773676243504}"/>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554C6A3B-737F-5423-4DED-32F8E304DD10}"/>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5282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72597743-080C-8D90-AFEA-D0BFBABAC072}"/>
              </a:ext>
            </a:extLst>
          </p:cNvPr>
          <p:cNvSpPr/>
          <p:nvPr/>
        </p:nvSpPr>
        <p:spPr>
          <a:xfrm>
            <a:off x="8211100" y="1961317"/>
            <a:ext cx="2828322" cy="1467683"/>
          </a:xfrm>
          <a:prstGeom prst="rect">
            <a:avLst/>
          </a:prstGeom>
          <a:ln>
            <a:noFill/>
          </a:ln>
        </p:spPr>
        <p:txBody>
          <a:bodyPr wrap="square" lIns="91440" tIns="0" rIns="0" bIns="0">
            <a:noAutofit/>
          </a:bodyPr>
          <a:lstStyle/>
          <a:p>
            <a:pPr defTabSz="609576">
              <a:lnSpc>
                <a:spcPct val="90000"/>
              </a:lnSpc>
              <a:spcAft>
                <a:spcPts val="600"/>
              </a:spcAft>
              <a:defRPr/>
            </a:pPr>
            <a:r>
              <a:rPr lang="en-US" sz="1600" dirty="0">
                <a:solidFill>
                  <a:srgbClr val="232F3E"/>
                </a:solidFill>
              </a:rPr>
              <a:t>Amazon Rekognition is a highly accurate, easily deployed, and performant content moderation platform that provides a robust moderation taxonomy.</a:t>
            </a:r>
          </a:p>
        </p:txBody>
      </p:sp>
      <p:grpSp>
        <p:nvGrpSpPr>
          <p:cNvPr id="9" name="Group 8">
            <a:extLst>
              <a:ext uri="{FF2B5EF4-FFF2-40B4-BE49-F238E27FC236}">
                <a16:creationId xmlns:a16="http://schemas.microsoft.com/office/drawing/2014/main" id="{0215E52B-C063-97A3-8BA7-0E67E08D2143}"/>
              </a:ext>
            </a:extLst>
          </p:cNvPr>
          <p:cNvGrpSpPr/>
          <p:nvPr/>
        </p:nvGrpSpPr>
        <p:grpSpPr>
          <a:xfrm flipH="1">
            <a:off x="11039421" y="3288201"/>
            <a:ext cx="300229" cy="350837"/>
            <a:chOff x="7553852" y="2221320"/>
            <a:chExt cx="307184" cy="358964"/>
          </a:xfrm>
          <a:solidFill>
            <a:schemeClr val="tx1"/>
          </a:solidFill>
        </p:grpSpPr>
        <p:sp>
          <p:nvSpPr>
            <p:cNvPr id="10" name="Freeform 9">
              <a:extLst>
                <a:ext uri="{FF2B5EF4-FFF2-40B4-BE49-F238E27FC236}">
                  <a16:creationId xmlns:a16="http://schemas.microsoft.com/office/drawing/2014/main" id="{5BB43DBA-43ED-A6F2-F941-CE81D952BBED}"/>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202E477E-600C-07C1-BD45-E35A26BF33C9}"/>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5282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69AEE533-7934-B9AB-6476-04B4DF5A01F8}"/>
              </a:ext>
            </a:extLst>
          </p:cNvPr>
          <p:cNvSpPr/>
          <p:nvPr/>
        </p:nvSpPr>
        <p:spPr>
          <a:xfrm>
            <a:off x="7948924" y="3798818"/>
            <a:ext cx="3096816" cy="1249060"/>
          </a:xfrm>
          <a:prstGeom prst="rect">
            <a:avLst/>
          </a:prstGeom>
        </p:spPr>
        <p:txBody>
          <a:bodyPr wrap="square" lIns="0" tIns="0" rIns="0" bIns="0">
            <a:spAutoFit/>
          </a:bodyPr>
          <a:lstStyle/>
          <a:p>
            <a:pPr algn="r" defTabSz="609576">
              <a:defRPr/>
            </a:pPr>
            <a:r>
              <a:rPr lang="en-US" sz="1600" b="1" dirty="0">
                <a:solidFill>
                  <a:schemeClr val="tx2"/>
                </a:solidFill>
              </a:rPr>
              <a:t>Anuj </a:t>
            </a:r>
            <a:r>
              <a:rPr lang="en-US" sz="1600" b="1" dirty="0" err="1">
                <a:solidFill>
                  <a:schemeClr val="tx2"/>
                </a:solidFill>
              </a:rPr>
              <a:t>Ahooja</a:t>
            </a:r>
            <a:endParaRPr lang="en-US" sz="1600" b="1" dirty="0">
              <a:solidFill>
                <a:schemeClr val="tx2"/>
              </a:solidFill>
            </a:endParaRPr>
          </a:p>
          <a:p>
            <a:pPr algn="r" defTabSz="609576">
              <a:defRPr/>
            </a:pPr>
            <a:r>
              <a:rPr lang="en-US" sz="1400" dirty="0">
                <a:solidFill>
                  <a:srgbClr val="232F3E"/>
                </a:solidFill>
              </a:rPr>
              <a:t>Sr. Engineering Manager </a:t>
            </a:r>
          </a:p>
          <a:p>
            <a:pPr algn="r" defTabSz="609576">
              <a:spcBef>
                <a:spcPts val="300"/>
              </a:spcBef>
              <a:defRPr/>
            </a:pPr>
            <a:r>
              <a:rPr lang="en-US" sz="1400" dirty="0">
                <a:solidFill>
                  <a:srgbClr val="232F3E"/>
                </a:solidFill>
              </a:rPr>
              <a:t>Flipboard</a:t>
            </a:r>
          </a:p>
          <a:p>
            <a:pPr algn="r" defTabSz="609576">
              <a:spcBef>
                <a:spcPts val="800"/>
              </a:spcBef>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PRESENTATION</a:t>
            </a:r>
            <a:endParaRPr lang="en-US" sz="1400" b="1" dirty="0">
              <a:solidFill>
                <a:srgbClr val="232F3E"/>
              </a:solidFill>
            </a:endParaRPr>
          </a:p>
          <a:p>
            <a:pPr algn="r" defTabSz="609576"/>
            <a:endParaRPr lang="en-US" sz="1400" dirty="0">
              <a:solidFill>
                <a:srgbClr val="232F3E"/>
              </a:solidFill>
            </a:endParaRPr>
          </a:p>
        </p:txBody>
      </p:sp>
      <p:sp>
        <p:nvSpPr>
          <p:cNvPr id="13" name="Rectangle 12">
            <a:extLst>
              <a:ext uri="{FF2B5EF4-FFF2-40B4-BE49-F238E27FC236}">
                <a16:creationId xmlns:a16="http://schemas.microsoft.com/office/drawing/2014/main" id="{61E5D03B-1BE4-C2B4-7A73-1C500C9FD6D5}"/>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D5FB5AB8-E79A-F669-5868-FD466713B5EC}"/>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5" name="Rectangle 14">
            <a:extLst>
              <a:ext uri="{FF2B5EF4-FFF2-40B4-BE49-F238E27FC236}">
                <a16:creationId xmlns:a16="http://schemas.microsoft.com/office/drawing/2014/main" id="{78E4C7A8-8A94-9675-3F67-332D6055B0F7}"/>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74781B7C-5398-6309-DD73-571005050C39}"/>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1" name="Rectangle 20">
            <a:extLst>
              <a:ext uri="{FF2B5EF4-FFF2-40B4-BE49-F238E27FC236}">
                <a16:creationId xmlns:a16="http://schemas.microsoft.com/office/drawing/2014/main" id="{9729D15A-EAAC-1869-C778-0CB224D1A9B4}"/>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6839A8A3-66C7-7705-F260-6FA771731621}"/>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3" name="TextBox 22">
            <a:extLst>
              <a:ext uri="{FF2B5EF4-FFF2-40B4-BE49-F238E27FC236}">
                <a16:creationId xmlns:a16="http://schemas.microsoft.com/office/drawing/2014/main" id="{B9890B0A-665A-3EFB-72A0-73B6EFB98D45}"/>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4" name="TextBox 23">
            <a:extLst>
              <a:ext uri="{FF2B5EF4-FFF2-40B4-BE49-F238E27FC236}">
                <a16:creationId xmlns:a16="http://schemas.microsoft.com/office/drawing/2014/main" id="{0FCEF3ED-B1FD-4FC3-E20E-028FDCE6BF7D}"/>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5" name="TextBox 24">
            <a:extLst>
              <a:ext uri="{FF2B5EF4-FFF2-40B4-BE49-F238E27FC236}">
                <a16:creationId xmlns:a16="http://schemas.microsoft.com/office/drawing/2014/main" id="{176667A7-5E2B-0AC2-E9BB-54AED644649D}"/>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7" name="TextBox 36">
            <a:extLst>
              <a:ext uri="{FF2B5EF4-FFF2-40B4-BE49-F238E27FC236}">
                <a16:creationId xmlns:a16="http://schemas.microsoft.com/office/drawing/2014/main" id="{D74EB8F1-6CD5-D4CF-65C6-B2318ED68738}"/>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600" dirty="0"/>
              <a:t>Flipboard processes approximately 90M images per day</a:t>
            </a:r>
          </a:p>
          <a:p>
            <a:pPr>
              <a:lnSpc>
                <a:spcPct val="90000"/>
              </a:lnSpc>
              <a:spcBef>
                <a:spcPts val="384"/>
              </a:spcBef>
              <a:spcAft>
                <a:spcPts val="600"/>
              </a:spcAft>
              <a:buClr>
                <a:schemeClr val="accent4"/>
              </a:buClr>
            </a:pPr>
            <a:r>
              <a:rPr lang="en-US" sz="1600" dirty="0"/>
              <a:t>To maintain a safe and inclusive environment and to confirm that all images comply with platform guidelines at scale, it is crucial to implement a content moderation workflow</a:t>
            </a:r>
          </a:p>
        </p:txBody>
      </p:sp>
      <p:sp>
        <p:nvSpPr>
          <p:cNvPr id="38" name="TextBox 37">
            <a:extLst>
              <a:ext uri="{FF2B5EF4-FFF2-40B4-BE49-F238E27FC236}">
                <a16:creationId xmlns:a16="http://schemas.microsoft.com/office/drawing/2014/main" id="{574F7F8B-AC5A-BED6-6FA7-02B926C606D3}"/>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pPr>
            <a:r>
              <a:rPr lang="en-US" dirty="0"/>
              <a:t>Amazon Rekognition gives Flipboard a robust moderation taxonomy and lower false positives inferences that helps</a:t>
            </a:r>
            <a:br>
              <a:rPr lang="en-US" dirty="0"/>
            </a:br>
            <a:r>
              <a:rPr lang="en-US" dirty="0"/>
              <a:t>intercept unwanted content more efficiently</a:t>
            </a:r>
          </a:p>
        </p:txBody>
      </p:sp>
      <p:sp>
        <p:nvSpPr>
          <p:cNvPr id="39" name="TextBox 38">
            <a:extLst>
              <a:ext uri="{FF2B5EF4-FFF2-40B4-BE49-F238E27FC236}">
                <a16:creationId xmlns:a16="http://schemas.microsoft.com/office/drawing/2014/main" id="{F61B3EB1-3E9A-B162-AF6C-D35F7EC52E77}"/>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pPr>
            <a:r>
              <a:rPr lang="en-US" dirty="0"/>
              <a:t>Lower false positive rates imply lower volumes of flagged images to be reviewed further, leading to a better experience for human moderators and more cost savings</a:t>
            </a:r>
          </a:p>
          <a:p>
            <a:pPr>
              <a:spcBef>
                <a:spcPts val="384"/>
              </a:spcBef>
              <a:buClr>
                <a:schemeClr val="accent4"/>
              </a:buClr>
            </a:pPr>
            <a:r>
              <a:rPr lang="en-US" dirty="0"/>
              <a:t>Since putting Amazon Rekognition into their workflows, they </a:t>
            </a:r>
            <a:br>
              <a:rPr lang="en-US" dirty="0"/>
            </a:br>
            <a:r>
              <a:rPr lang="en-US" dirty="0"/>
              <a:t>have caught approximately 63K images that violate their standards per day</a:t>
            </a:r>
          </a:p>
        </p:txBody>
      </p:sp>
      <p:sp>
        <p:nvSpPr>
          <p:cNvPr id="33" name="TextBox 32">
            <a:extLst>
              <a:ext uri="{FF2B5EF4-FFF2-40B4-BE49-F238E27FC236}">
                <a16:creationId xmlns:a16="http://schemas.microsoft.com/office/drawing/2014/main" id="{2B636910-B7C2-EDD8-594F-CDF381B5BFAD}"/>
              </a:ext>
            </a:extLst>
          </p:cNvPr>
          <p:cNvSpPr txBox="1"/>
          <p:nvPr/>
        </p:nvSpPr>
        <p:spPr>
          <a:xfrm>
            <a:off x="609599" y="214313"/>
            <a:ext cx="10972801" cy="246221"/>
          </a:xfrm>
          <a:prstGeom prst="rect">
            <a:avLst/>
          </a:prstGeom>
          <a:noFill/>
        </p:spPr>
        <p:txBody>
          <a:bodyPr wrap="square" lIns="0" rIns="0" rtlCol="0">
            <a:spAutoFit/>
          </a:bodyPr>
          <a:lstStyle/>
          <a:p>
            <a:pPr algn="l"/>
            <a:r>
              <a:rPr lang="en-US" sz="1000" dirty="0"/>
              <a:t>SOFTWARE &amp; INTERNET  |  CONTENT MODERATION</a:t>
            </a:r>
          </a:p>
        </p:txBody>
      </p:sp>
      <p:pic>
        <p:nvPicPr>
          <p:cNvPr id="41" name="Graphic 40">
            <a:extLst>
              <a:ext uri="{FF2B5EF4-FFF2-40B4-BE49-F238E27FC236}">
                <a16:creationId xmlns:a16="http://schemas.microsoft.com/office/drawing/2014/main" id="{AE8D37E4-D523-6B52-DFE3-1E08273262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697" y="981779"/>
            <a:ext cx="2828321" cy="558221"/>
          </a:xfrm>
          <a:prstGeom prst="rect">
            <a:avLst/>
          </a:prstGeom>
        </p:spPr>
      </p:pic>
    </p:spTree>
    <p:extLst>
      <p:ext uri="{BB962C8B-B14F-4D97-AF65-F5344CB8AC3E}">
        <p14:creationId xmlns:p14="http://schemas.microsoft.com/office/powerpoint/2010/main" val="233755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D68D9AA-6381-824E-2B2A-20B2BF80D8E7}"/>
              </a:ext>
            </a:extLst>
          </p:cNvPr>
          <p:cNvSpPr txBox="1"/>
          <p:nvPr/>
        </p:nvSpPr>
        <p:spPr>
          <a:xfrm>
            <a:off x="609599" y="214312"/>
            <a:ext cx="10972801" cy="246221"/>
          </a:xfrm>
          <a:prstGeom prst="rect">
            <a:avLst/>
          </a:prstGeom>
          <a:noFill/>
        </p:spPr>
        <p:txBody>
          <a:bodyPr wrap="square" lIns="0" rIns="0" rtlCol="0">
            <a:spAutoFit/>
          </a:bodyPr>
          <a:lstStyle/>
          <a:p>
            <a:r>
              <a:rPr lang="en-US" sz="1000" dirty="0"/>
              <a:t>SOCIAL MEDIA  |  CONTENT MODERATION</a:t>
            </a:r>
          </a:p>
        </p:txBody>
      </p:sp>
      <p:grpSp>
        <p:nvGrpSpPr>
          <p:cNvPr id="2" name="Group 1">
            <a:extLst>
              <a:ext uri="{FF2B5EF4-FFF2-40B4-BE49-F238E27FC236}">
                <a16:creationId xmlns:a16="http://schemas.microsoft.com/office/drawing/2014/main" id="{A79B6325-DD98-CA87-34FF-6D77D01066D3}"/>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63E3974F-B955-E1B6-DB81-9F1312EF6E64}"/>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DF196DE3-2EA1-C8BF-71E6-A54A1D5E89DB}"/>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207077EF-F79D-2B8D-79AC-1967CEFBA387}"/>
              </a:ext>
            </a:extLst>
          </p:cNvPr>
          <p:cNvGrpSpPr/>
          <p:nvPr/>
        </p:nvGrpSpPr>
        <p:grpSpPr>
          <a:xfrm>
            <a:off x="7927197" y="1803677"/>
            <a:ext cx="300229" cy="350837"/>
            <a:chOff x="7553852" y="2221320"/>
            <a:chExt cx="307184" cy="358964"/>
          </a:xfrm>
          <a:solidFill>
            <a:schemeClr val="tx1"/>
          </a:solidFill>
        </p:grpSpPr>
        <p:sp>
          <p:nvSpPr>
            <p:cNvPr id="6" name="Freeform 9">
              <a:extLst>
                <a:ext uri="{FF2B5EF4-FFF2-40B4-BE49-F238E27FC236}">
                  <a16:creationId xmlns:a16="http://schemas.microsoft.com/office/drawing/2014/main" id="{EBB7F55C-4898-6005-C8E6-7CCA4D8B5F0D}"/>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027DDC73-C972-3769-4CA1-AC319ED5296E}"/>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2458FC2B-3490-3E06-AF3F-1234FBFC5F65}"/>
              </a:ext>
            </a:extLst>
          </p:cNvPr>
          <p:cNvSpPr/>
          <p:nvPr/>
        </p:nvSpPr>
        <p:spPr>
          <a:xfrm>
            <a:off x="8211100" y="1961317"/>
            <a:ext cx="2964616" cy="1467683"/>
          </a:xfrm>
          <a:prstGeom prst="rect">
            <a:avLst/>
          </a:prstGeom>
          <a:ln>
            <a:noFill/>
          </a:ln>
        </p:spPr>
        <p:txBody>
          <a:bodyPr wrap="square" lIns="91440" tIns="0" rIns="0" bIns="0">
            <a:noAutofit/>
          </a:bodyPr>
          <a:lstStyle/>
          <a:p>
            <a:pPr defTabSz="609576">
              <a:lnSpc>
                <a:spcPct val="90000"/>
              </a:lnSpc>
              <a:spcAft>
                <a:spcPts val="600"/>
              </a:spcAft>
              <a:defRPr/>
            </a:pPr>
            <a:r>
              <a:rPr lang="en-US" sz="1600" dirty="0">
                <a:solidFill>
                  <a:srgbClr val="232F3E"/>
                </a:solidFill>
              </a:rPr>
              <a:t>With Amazon Transcribe </a:t>
            </a:r>
            <a:br>
              <a:rPr lang="en-US" sz="1600" dirty="0">
                <a:solidFill>
                  <a:srgbClr val="232F3E"/>
                </a:solidFill>
              </a:rPr>
            </a:br>
            <a:r>
              <a:rPr lang="en-US" sz="1600" dirty="0">
                <a:solidFill>
                  <a:srgbClr val="232F3E"/>
                </a:solidFill>
              </a:rPr>
              <a:t>and its custom vocabulary feature, banned terminology can be identified and redacted. </a:t>
            </a:r>
          </a:p>
          <a:p>
            <a:pPr defTabSz="609576">
              <a:lnSpc>
                <a:spcPct val="90000"/>
              </a:lnSpc>
              <a:spcAft>
                <a:spcPts val="600"/>
              </a:spcAft>
              <a:defRPr/>
            </a:pPr>
            <a:r>
              <a:rPr lang="en-US" sz="1600" dirty="0">
                <a:solidFill>
                  <a:srgbClr val="232F3E"/>
                </a:solidFill>
              </a:rPr>
              <a:t>Looking forward, our team </a:t>
            </a:r>
            <a:br>
              <a:rPr lang="en-US" sz="1600" dirty="0">
                <a:solidFill>
                  <a:srgbClr val="232F3E"/>
                </a:solidFill>
              </a:rPr>
            </a:br>
            <a:r>
              <a:rPr lang="en-US" sz="1600" dirty="0">
                <a:solidFill>
                  <a:srgbClr val="232F3E"/>
                </a:solidFill>
              </a:rPr>
              <a:t>is excited to grow the Voice </a:t>
            </a:r>
            <a:r>
              <a:rPr lang="en-US" sz="1600" dirty="0" err="1">
                <a:solidFill>
                  <a:srgbClr val="232F3E"/>
                </a:solidFill>
              </a:rPr>
              <a:t>Pococha</a:t>
            </a:r>
            <a:r>
              <a:rPr lang="en-US" sz="1600" dirty="0">
                <a:solidFill>
                  <a:srgbClr val="232F3E"/>
                </a:solidFill>
              </a:rPr>
              <a:t> community with </a:t>
            </a:r>
            <a:br>
              <a:rPr lang="en-US" sz="1600" dirty="0">
                <a:solidFill>
                  <a:srgbClr val="232F3E"/>
                </a:solidFill>
              </a:rPr>
            </a:br>
            <a:r>
              <a:rPr lang="en-US" sz="1600" dirty="0">
                <a:solidFill>
                  <a:srgbClr val="232F3E"/>
                </a:solidFill>
              </a:rPr>
              <a:t>the support of services like Amazon Transcribe and the Amazon Web Services team.</a:t>
            </a:r>
          </a:p>
        </p:txBody>
      </p:sp>
      <p:grpSp>
        <p:nvGrpSpPr>
          <p:cNvPr id="9" name="Group 8">
            <a:extLst>
              <a:ext uri="{FF2B5EF4-FFF2-40B4-BE49-F238E27FC236}">
                <a16:creationId xmlns:a16="http://schemas.microsoft.com/office/drawing/2014/main" id="{D7AAC543-A8E0-6899-1FCD-7EA86DEABCBE}"/>
              </a:ext>
            </a:extLst>
          </p:cNvPr>
          <p:cNvGrpSpPr/>
          <p:nvPr/>
        </p:nvGrpSpPr>
        <p:grpSpPr>
          <a:xfrm flipH="1">
            <a:off x="11039421" y="4263047"/>
            <a:ext cx="300229" cy="350837"/>
            <a:chOff x="7553852" y="2221320"/>
            <a:chExt cx="307184" cy="358964"/>
          </a:xfrm>
          <a:solidFill>
            <a:schemeClr val="tx1"/>
          </a:solidFill>
        </p:grpSpPr>
        <p:sp>
          <p:nvSpPr>
            <p:cNvPr id="10" name="Freeform 9">
              <a:extLst>
                <a:ext uri="{FF2B5EF4-FFF2-40B4-BE49-F238E27FC236}">
                  <a16:creationId xmlns:a16="http://schemas.microsoft.com/office/drawing/2014/main" id="{B111FD97-A77B-8523-5E06-95A46AC4DCC4}"/>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CEAAD3A5-FE5B-B5CF-4A5C-3A3DCBF89B9C}"/>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1EF85DC9-96E3-93D3-48F6-4E87F0A8A0CE}"/>
              </a:ext>
            </a:extLst>
          </p:cNvPr>
          <p:cNvSpPr/>
          <p:nvPr/>
        </p:nvSpPr>
        <p:spPr>
          <a:xfrm>
            <a:off x="7948924" y="4773664"/>
            <a:ext cx="3096816" cy="715581"/>
          </a:xfrm>
          <a:prstGeom prst="rect">
            <a:avLst/>
          </a:prstGeom>
        </p:spPr>
        <p:txBody>
          <a:bodyPr wrap="square" lIns="0" tIns="0" rIns="0" bIns="0">
            <a:spAutoFit/>
          </a:bodyPr>
          <a:lstStyle/>
          <a:p>
            <a:pPr algn="r" defTabSz="609576">
              <a:defRPr/>
            </a:pPr>
            <a:r>
              <a:rPr lang="en-US" sz="1600" b="1" dirty="0" err="1">
                <a:solidFill>
                  <a:schemeClr val="tx2"/>
                </a:solidFill>
              </a:rPr>
              <a:t>Takuto</a:t>
            </a:r>
            <a:r>
              <a:rPr lang="en-US" sz="1600" b="1" dirty="0">
                <a:solidFill>
                  <a:schemeClr val="tx2"/>
                </a:solidFill>
              </a:rPr>
              <a:t> Noguchi</a:t>
            </a:r>
          </a:p>
          <a:p>
            <a:pPr algn="r" defTabSz="609576">
              <a:defRPr/>
            </a:pPr>
            <a:r>
              <a:rPr lang="en-US" sz="1400" dirty="0">
                <a:solidFill>
                  <a:srgbClr val="232F3E"/>
                </a:solidFill>
              </a:rPr>
              <a:t>Product Owner, Live Streaming</a:t>
            </a:r>
          </a:p>
          <a:p>
            <a:pPr algn="r" defTabSz="609576">
              <a:spcBef>
                <a:spcPts val="300"/>
              </a:spcBef>
              <a:defRPr/>
            </a:pPr>
            <a:r>
              <a:rPr lang="en-US" sz="1400" dirty="0" err="1">
                <a:solidFill>
                  <a:srgbClr val="232F3E"/>
                </a:solidFill>
              </a:rPr>
              <a:t>DeNA</a:t>
            </a:r>
            <a:endParaRPr lang="en-US" sz="1400" dirty="0">
              <a:solidFill>
                <a:srgbClr val="232F3E"/>
              </a:solidFill>
            </a:endParaRPr>
          </a:p>
        </p:txBody>
      </p:sp>
      <p:sp>
        <p:nvSpPr>
          <p:cNvPr id="13" name="Rectangle 12">
            <a:extLst>
              <a:ext uri="{FF2B5EF4-FFF2-40B4-BE49-F238E27FC236}">
                <a16:creationId xmlns:a16="http://schemas.microsoft.com/office/drawing/2014/main" id="{204B502E-5FAA-7BD0-BEB9-296BFF2172D9}"/>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5" name="Straight Connector 14">
            <a:extLst>
              <a:ext uri="{FF2B5EF4-FFF2-40B4-BE49-F238E27FC236}">
                <a16:creationId xmlns:a16="http://schemas.microsoft.com/office/drawing/2014/main" id="{757336B2-91B9-293D-6A60-A21DD3CB3516}"/>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9" name="Rectangle 18">
            <a:extLst>
              <a:ext uri="{FF2B5EF4-FFF2-40B4-BE49-F238E27FC236}">
                <a16:creationId xmlns:a16="http://schemas.microsoft.com/office/drawing/2014/main" id="{722C6856-9243-45D3-686D-FA5D506179F5}"/>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1" name="Straight Connector 20">
            <a:extLst>
              <a:ext uri="{FF2B5EF4-FFF2-40B4-BE49-F238E27FC236}">
                <a16:creationId xmlns:a16="http://schemas.microsoft.com/office/drawing/2014/main" id="{F4AE8AB0-94A2-8B33-6B3F-BDD425045218}"/>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2" name="Rectangle 21">
            <a:extLst>
              <a:ext uri="{FF2B5EF4-FFF2-40B4-BE49-F238E27FC236}">
                <a16:creationId xmlns:a16="http://schemas.microsoft.com/office/drawing/2014/main" id="{EED608E8-421E-FE72-974A-5402C3B781AC}"/>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3" name="Straight Connector 22">
            <a:extLst>
              <a:ext uri="{FF2B5EF4-FFF2-40B4-BE49-F238E27FC236}">
                <a16:creationId xmlns:a16="http://schemas.microsoft.com/office/drawing/2014/main" id="{93BC6ACF-0BDB-8511-30DC-7AEDF42BD9F8}"/>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4" name="TextBox 23">
            <a:extLst>
              <a:ext uri="{FF2B5EF4-FFF2-40B4-BE49-F238E27FC236}">
                <a16:creationId xmlns:a16="http://schemas.microsoft.com/office/drawing/2014/main" id="{34E4C796-010C-C066-6C07-899FB305B5F9}"/>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5" name="TextBox 24">
            <a:extLst>
              <a:ext uri="{FF2B5EF4-FFF2-40B4-BE49-F238E27FC236}">
                <a16:creationId xmlns:a16="http://schemas.microsoft.com/office/drawing/2014/main" id="{0349CFEE-3C04-802D-D332-D01F2D5156BB}"/>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6" name="TextBox 25">
            <a:extLst>
              <a:ext uri="{FF2B5EF4-FFF2-40B4-BE49-F238E27FC236}">
                <a16:creationId xmlns:a16="http://schemas.microsoft.com/office/drawing/2014/main" id="{3DEB76D9-71E1-B627-BC74-9B4E3B871FE6}"/>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5" name="TextBox 34">
            <a:extLst>
              <a:ext uri="{FF2B5EF4-FFF2-40B4-BE49-F238E27FC236}">
                <a16:creationId xmlns:a16="http://schemas.microsoft.com/office/drawing/2014/main" id="{4D53882F-64A7-F0DC-09B6-979058C776FF}"/>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pPr>
            <a:r>
              <a:rPr lang="en-US" sz="1600" dirty="0"/>
              <a:t>Guarantee an enjoyable and a safe experience for customers searching for their soulmates</a:t>
            </a:r>
          </a:p>
        </p:txBody>
      </p:sp>
      <p:sp>
        <p:nvSpPr>
          <p:cNvPr id="36" name="TextBox 35">
            <a:extLst>
              <a:ext uri="{FF2B5EF4-FFF2-40B4-BE49-F238E27FC236}">
                <a16:creationId xmlns:a16="http://schemas.microsoft.com/office/drawing/2014/main" id="{6F2E582E-857B-03B3-82BE-2721F6A56165}"/>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pPr>
            <a:r>
              <a:rPr lang="en-US" dirty="0"/>
              <a:t>Use Amazon Transcribe and its custom vocabulary feature to identify and redact words that are typically slang and not recognized by standard speech-to-text services</a:t>
            </a:r>
          </a:p>
        </p:txBody>
      </p:sp>
      <p:sp>
        <p:nvSpPr>
          <p:cNvPr id="37" name="TextBox 36">
            <a:extLst>
              <a:ext uri="{FF2B5EF4-FFF2-40B4-BE49-F238E27FC236}">
                <a16:creationId xmlns:a16="http://schemas.microsoft.com/office/drawing/2014/main" id="{1AF94BD8-3562-9022-AFD9-CD16B60581DA}"/>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pPr>
            <a:r>
              <a:rPr lang="en-US" dirty="0"/>
              <a:t>Higher detection accuracy for words that were challenging to spot as harmful in the past, and faster moderation response times that continuously keeps the </a:t>
            </a:r>
            <a:r>
              <a:rPr lang="en-US" dirty="0" err="1"/>
              <a:t>Pococha</a:t>
            </a:r>
            <a:r>
              <a:rPr lang="en-US" dirty="0"/>
              <a:t> community safe </a:t>
            </a:r>
            <a:br>
              <a:rPr lang="en-US" dirty="0"/>
            </a:br>
            <a:r>
              <a:rPr lang="en-US" dirty="0"/>
              <a:t>and engaged</a:t>
            </a:r>
          </a:p>
        </p:txBody>
      </p:sp>
      <p:pic>
        <p:nvPicPr>
          <p:cNvPr id="14" name="Picture 13" descr="DeNA Co., Ltd. | Wookieepedia | Fandom">
            <a:extLst>
              <a:ext uri="{FF2B5EF4-FFF2-40B4-BE49-F238E27FC236}">
                <a16:creationId xmlns:a16="http://schemas.microsoft.com/office/drawing/2014/main" id="{4B43012D-6C7B-4574-BBAA-A73262B157B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873729" y="1016701"/>
            <a:ext cx="1520256" cy="628716"/>
          </a:xfrm>
          <a:prstGeom prst="rect">
            <a:avLst/>
          </a:prstGeom>
        </p:spPr>
      </p:pic>
    </p:spTree>
    <p:extLst>
      <p:ext uri="{BB962C8B-B14F-4D97-AF65-F5344CB8AC3E}">
        <p14:creationId xmlns:p14="http://schemas.microsoft.com/office/powerpoint/2010/main" val="224032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a:xfrm>
            <a:off x="609600" y="378869"/>
            <a:ext cx="10972800" cy="978729"/>
          </a:xfrm>
        </p:spPr>
        <p:txBody>
          <a:bodyPr/>
          <a:lstStyle/>
          <a:p>
            <a:r>
              <a:rPr lang="en-US" dirty="0"/>
              <a:t>Identity verification</a:t>
            </a:r>
            <a:br>
              <a:rPr lang="en-US" dirty="0"/>
            </a:br>
            <a:endParaRPr lang="en-US" dirty="0"/>
          </a:p>
        </p:txBody>
      </p:sp>
      <p:sp>
        <p:nvSpPr>
          <p:cNvPr id="13" name="Text Placeholder 12">
            <a:extLst>
              <a:ext uri="{FF2B5EF4-FFF2-40B4-BE49-F238E27FC236}">
                <a16:creationId xmlns:a16="http://schemas.microsoft.com/office/drawing/2014/main" id="{EDAD7DA3-B138-2F0D-B0B7-91B84294F73D}"/>
              </a:ext>
            </a:extLst>
          </p:cNvPr>
          <p:cNvSpPr>
            <a:spLocks noGrp="1"/>
          </p:cNvSpPr>
          <p:nvPr>
            <p:ph type="body" sz="quarter" idx="10"/>
          </p:nvPr>
        </p:nvSpPr>
        <p:spPr/>
        <p:txBody>
          <a:bodyPr/>
          <a:lstStyle/>
          <a:p>
            <a:r>
              <a:rPr lang="en-US" dirty="0"/>
              <a:t>Enable secure and compliant digital experiences</a:t>
            </a:r>
          </a:p>
        </p:txBody>
      </p:sp>
      <p:sp>
        <p:nvSpPr>
          <p:cNvPr id="12" name="Rectangle 11">
            <a:extLst>
              <a:ext uri="{FF2B5EF4-FFF2-40B4-BE49-F238E27FC236}">
                <a16:creationId xmlns:a16="http://schemas.microsoft.com/office/drawing/2014/main" id="{4C3568D6-4968-6BDE-C10A-58F7A4581300}"/>
              </a:ext>
            </a:extLst>
          </p:cNvPr>
          <p:cNvSpPr/>
          <p:nvPr/>
        </p:nvSpPr>
        <p:spPr>
          <a:xfrm>
            <a:off x="609599" y="3839449"/>
            <a:ext cx="638490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Customer references</a:t>
            </a:r>
          </a:p>
        </p:txBody>
      </p:sp>
      <p:sp>
        <p:nvSpPr>
          <p:cNvPr id="14" name="Rectangle 13">
            <a:extLst>
              <a:ext uri="{FF2B5EF4-FFF2-40B4-BE49-F238E27FC236}">
                <a16:creationId xmlns:a16="http://schemas.microsoft.com/office/drawing/2014/main" id="{A2D76FFA-C505-BB40-F5EB-97E90BF756CA}"/>
              </a:ext>
            </a:extLst>
          </p:cNvPr>
          <p:cNvSpPr/>
          <p:nvPr/>
        </p:nvSpPr>
        <p:spPr>
          <a:xfrm>
            <a:off x="60754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Use case category</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dirty="0">
                <a:solidFill>
                  <a:schemeClr val="tx2"/>
                </a:solidFill>
              </a:rPr>
              <a:t>Customer onboarding &amp; verification</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dirty="0">
                <a:solidFill>
                  <a:schemeClr val="tx2"/>
                </a:solidFill>
              </a:rPr>
              <a:t>Online proctoring</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dirty="0">
                <a:solidFill>
                  <a:schemeClr val="tx2"/>
                </a:solidFill>
              </a:rPr>
              <a:t>Gig economy verification</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dirty="0">
                <a:solidFill>
                  <a:schemeClr val="tx2"/>
                </a:solidFill>
              </a:rPr>
              <a:t>Event &amp; airport check-ins</a:t>
            </a:r>
          </a:p>
          <a:p>
            <a:pPr marL="228600" marR="0" lvl="0" indent="-228600" defTabSz="609576" fontAlgn="auto">
              <a:lnSpc>
                <a:spcPct val="90000"/>
              </a:lnSpc>
              <a:spcBef>
                <a:spcPts val="800"/>
              </a:spcBef>
              <a:buClrTx/>
              <a:buSzTx/>
              <a:buFont typeface="Arial" panose="020B0604020202020204" pitchFamily="34" charset="0"/>
              <a:buChar char="•"/>
              <a:tabLst/>
              <a:defRPr/>
            </a:pPr>
            <a:r>
              <a:rPr lang="en-US" dirty="0">
                <a:solidFill>
                  <a:schemeClr val="tx2"/>
                </a:solidFill>
              </a:rPr>
              <a:t>Use challenges</a:t>
            </a:r>
          </a:p>
        </p:txBody>
      </p:sp>
      <p:sp>
        <p:nvSpPr>
          <p:cNvPr id="19" name="Rectangle 18">
            <a:extLst>
              <a:ext uri="{FF2B5EF4-FFF2-40B4-BE49-F238E27FC236}">
                <a16:creationId xmlns:a16="http://schemas.microsoft.com/office/drawing/2014/main" id="{EA70F046-7E3F-F84D-1353-ED4CB056B039}"/>
              </a:ext>
            </a:extLst>
          </p:cNvPr>
          <p:cNvSpPr/>
          <p:nvPr/>
        </p:nvSpPr>
        <p:spPr>
          <a:xfrm>
            <a:off x="629228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Benefits</a:t>
            </a:r>
          </a:p>
          <a:p>
            <a:pPr marL="228600" indent="-228600" defTabSz="609576">
              <a:lnSpc>
                <a:spcPct val="90000"/>
              </a:lnSpc>
              <a:spcBef>
                <a:spcPts val="800"/>
              </a:spcBef>
              <a:buFont typeface="Arial" panose="020B0604020202020204" pitchFamily="34" charset="0"/>
              <a:buChar char="•"/>
              <a:defRPr/>
            </a:pPr>
            <a:r>
              <a:rPr lang="en-US" dirty="0">
                <a:solidFill>
                  <a:schemeClr val="tx2"/>
                </a:solidFill>
              </a:rPr>
              <a:t>Reduce onboarding friction</a:t>
            </a:r>
          </a:p>
          <a:p>
            <a:pPr marL="228600" indent="-228600" defTabSz="609576">
              <a:lnSpc>
                <a:spcPct val="90000"/>
              </a:lnSpc>
              <a:spcBef>
                <a:spcPts val="800"/>
              </a:spcBef>
              <a:buFont typeface="Arial" panose="020B0604020202020204" pitchFamily="34" charset="0"/>
              <a:buChar char="•"/>
              <a:defRPr/>
            </a:pPr>
            <a:r>
              <a:rPr lang="en-US" dirty="0">
                <a:solidFill>
                  <a:schemeClr val="tx2"/>
                </a:solidFill>
              </a:rPr>
              <a:t>Reduce fraud</a:t>
            </a:r>
          </a:p>
          <a:p>
            <a:pPr marL="228600" indent="-228600" defTabSz="609576">
              <a:lnSpc>
                <a:spcPct val="90000"/>
              </a:lnSpc>
              <a:spcBef>
                <a:spcPts val="800"/>
              </a:spcBef>
              <a:buFont typeface="Arial" panose="020B0604020202020204" pitchFamily="34" charset="0"/>
              <a:buChar char="•"/>
              <a:defRPr/>
            </a:pPr>
            <a:r>
              <a:rPr lang="en-US" dirty="0">
                <a:solidFill>
                  <a:schemeClr val="tx2"/>
                </a:solidFill>
              </a:rPr>
              <a:t>Lower costs and overheads </a:t>
            </a:r>
          </a:p>
        </p:txBody>
      </p:sp>
      <p:cxnSp>
        <p:nvCxnSpPr>
          <p:cNvPr id="20" name="Straight Connector 19">
            <a:extLst>
              <a:ext uri="{FF2B5EF4-FFF2-40B4-BE49-F238E27FC236}">
                <a16:creationId xmlns:a16="http://schemas.microsoft.com/office/drawing/2014/main" id="{DFF722A0-0716-0B0F-D27E-C2F6B98A7A45}"/>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21" name="Straight Connector 20">
            <a:extLst>
              <a:ext uri="{FF2B5EF4-FFF2-40B4-BE49-F238E27FC236}">
                <a16:creationId xmlns:a16="http://schemas.microsoft.com/office/drawing/2014/main" id="{012B8289-2269-2E0B-95B3-1D3D8B0DCD48}"/>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cxnSp>
        <p:nvCxnSpPr>
          <p:cNvPr id="22" name="Straight Connector 21">
            <a:extLst>
              <a:ext uri="{FF2B5EF4-FFF2-40B4-BE49-F238E27FC236}">
                <a16:creationId xmlns:a16="http://schemas.microsoft.com/office/drawing/2014/main" id="{3411F313-E21F-4196-18E3-B132B33E4AFF}"/>
              </a:ext>
            </a:extLst>
          </p:cNvPr>
          <p:cNvCxnSpPr>
            <a:cxnSpLocks/>
          </p:cNvCxnSpPr>
          <p:nvPr/>
        </p:nvCxnSpPr>
        <p:spPr>
          <a:xfrm>
            <a:off x="609600" y="3839450"/>
            <a:ext cx="638251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3" name="Rectangle 22">
            <a:extLst>
              <a:ext uri="{FF2B5EF4-FFF2-40B4-BE49-F238E27FC236}">
                <a16:creationId xmlns:a16="http://schemas.microsoft.com/office/drawing/2014/main" id="{79B98C73-43E8-F7E3-0AD2-92C89CB12219}"/>
              </a:ext>
            </a:extLst>
          </p:cNvPr>
          <p:cNvSpPr/>
          <p:nvPr/>
        </p:nvSpPr>
        <p:spPr>
          <a:xfrm>
            <a:off x="7391399" y="3839449"/>
            <a:ext cx="4191001"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Underlying AI services</a:t>
            </a:r>
          </a:p>
        </p:txBody>
      </p:sp>
      <p:cxnSp>
        <p:nvCxnSpPr>
          <p:cNvPr id="24" name="Straight Connector 23">
            <a:extLst>
              <a:ext uri="{FF2B5EF4-FFF2-40B4-BE49-F238E27FC236}">
                <a16:creationId xmlns:a16="http://schemas.microsoft.com/office/drawing/2014/main" id="{8B32123D-02C6-0FD2-E084-841CE8032B0C}"/>
              </a:ext>
            </a:extLst>
          </p:cNvPr>
          <p:cNvCxnSpPr>
            <a:cxnSpLocks/>
          </p:cNvCxnSpPr>
          <p:nvPr/>
        </p:nvCxnSpPr>
        <p:spPr>
          <a:xfrm>
            <a:off x="7391400" y="3839450"/>
            <a:ext cx="41887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5" name="Rectangle 24">
            <a:extLst>
              <a:ext uri="{FF2B5EF4-FFF2-40B4-BE49-F238E27FC236}">
                <a16:creationId xmlns:a16="http://schemas.microsoft.com/office/drawing/2014/main" id="{AED68D7A-6EEB-AE80-3626-DCBD0F107B8F}"/>
              </a:ext>
            </a:extLst>
          </p:cNvPr>
          <p:cNvSpPr/>
          <p:nvPr/>
        </p:nvSpPr>
        <p:spPr>
          <a:xfrm>
            <a:off x="7391399" y="5161035"/>
            <a:ext cx="4191001" cy="1043822"/>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Guidance</a:t>
            </a:r>
          </a:p>
          <a:p>
            <a:pPr marR="0" lvl="0" defTabSz="609576" fontAlgn="auto">
              <a:lnSpc>
                <a:spcPct val="90000"/>
              </a:lnSpc>
              <a:spcBef>
                <a:spcPts val="600"/>
              </a:spcBef>
              <a:buClrTx/>
              <a:buSzTx/>
              <a:tabLst/>
              <a:defRPr/>
            </a:pPr>
            <a:r>
              <a:rPr lang="en-US" sz="1600" dirty="0">
                <a:solidFill>
                  <a:schemeClr val="tx2"/>
                </a:solidFill>
                <a:hlinkClick r:id="rId3">
                  <a:extLst>
                    <a:ext uri="{A12FA001-AC4F-418D-AE19-62706E023703}">
                      <ahyp:hlinkClr xmlns:ahyp="http://schemas.microsoft.com/office/drawing/2018/hyperlinkcolor" val="tx"/>
                    </a:ext>
                  </a:extLst>
                </a:hlinkClick>
              </a:rPr>
              <a:t>AWS Solution Guidance</a:t>
            </a:r>
            <a:endParaRPr lang="en-US" sz="1600" dirty="0">
              <a:solidFill>
                <a:schemeClr val="tx2"/>
              </a:solidFill>
            </a:endParaRPr>
          </a:p>
        </p:txBody>
      </p:sp>
      <p:cxnSp>
        <p:nvCxnSpPr>
          <p:cNvPr id="26" name="Straight Connector 25">
            <a:extLst>
              <a:ext uri="{FF2B5EF4-FFF2-40B4-BE49-F238E27FC236}">
                <a16:creationId xmlns:a16="http://schemas.microsoft.com/office/drawing/2014/main" id="{029301A3-7691-1114-3843-F4062E7A8875}"/>
              </a:ext>
            </a:extLst>
          </p:cNvPr>
          <p:cNvCxnSpPr>
            <a:cxnSpLocks/>
          </p:cNvCxnSpPr>
          <p:nvPr/>
        </p:nvCxnSpPr>
        <p:spPr>
          <a:xfrm>
            <a:off x="7391400" y="5161035"/>
            <a:ext cx="418872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8" name="TextBox 27">
            <a:extLst>
              <a:ext uri="{FF2B5EF4-FFF2-40B4-BE49-F238E27FC236}">
                <a16:creationId xmlns:a16="http://schemas.microsoft.com/office/drawing/2014/main" id="{63E2F98F-2BAE-D523-A021-B7965BA118E1}"/>
              </a:ext>
            </a:extLst>
          </p:cNvPr>
          <p:cNvSpPr txBox="1"/>
          <p:nvPr/>
        </p:nvSpPr>
        <p:spPr>
          <a:xfrm>
            <a:off x="7809574" y="4716422"/>
            <a:ext cx="164592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defTabSz="914248">
              <a:spcAft>
                <a:spcPts val="0"/>
              </a:spcAft>
              <a:defRPr/>
            </a:pPr>
            <a:r>
              <a:rPr lang="en-US" sz="880" dirty="0">
                <a:solidFill>
                  <a:schemeClr val="tx2"/>
                </a:solidFill>
              </a:rPr>
              <a:t>Amazon</a:t>
            </a:r>
            <a:br>
              <a:rPr lang="en-US" sz="880" dirty="0">
                <a:solidFill>
                  <a:schemeClr val="tx2"/>
                </a:solidFill>
              </a:rPr>
            </a:br>
            <a:r>
              <a:rPr lang="en-US" sz="880" dirty="0">
                <a:solidFill>
                  <a:schemeClr val="tx2"/>
                </a:solidFill>
              </a:rPr>
              <a:t>Rekognition</a:t>
            </a:r>
          </a:p>
        </p:txBody>
      </p:sp>
      <p:sp>
        <p:nvSpPr>
          <p:cNvPr id="31" name="TextBox 30">
            <a:extLst>
              <a:ext uri="{FF2B5EF4-FFF2-40B4-BE49-F238E27FC236}">
                <a16:creationId xmlns:a16="http://schemas.microsoft.com/office/drawing/2014/main" id="{4A8EF799-F9B5-77D5-E74A-8DC4AB380AA5}"/>
              </a:ext>
            </a:extLst>
          </p:cNvPr>
          <p:cNvSpPr txBox="1"/>
          <p:nvPr/>
        </p:nvSpPr>
        <p:spPr>
          <a:xfrm>
            <a:off x="9518304" y="4738456"/>
            <a:ext cx="164592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defTabSz="914248">
              <a:spcAft>
                <a:spcPts val="0"/>
              </a:spcAft>
              <a:defRPr/>
            </a:pPr>
            <a:r>
              <a:rPr lang="en-US" altLang="en-US" sz="880" dirty="0">
                <a:solidFill>
                  <a:schemeClr val="tx2"/>
                </a:solidFill>
              </a:rPr>
              <a:t>Amazon </a:t>
            </a:r>
            <a:br>
              <a:rPr lang="en-US" altLang="en-US" sz="880" dirty="0">
                <a:solidFill>
                  <a:schemeClr val="tx2"/>
                </a:solidFill>
              </a:rPr>
            </a:br>
            <a:r>
              <a:rPr lang="en-US" altLang="en-US" sz="880" dirty="0" err="1">
                <a:solidFill>
                  <a:schemeClr val="tx2"/>
                </a:solidFill>
              </a:rPr>
              <a:t>Textract</a:t>
            </a:r>
            <a:endParaRPr lang="en-US" altLang="en-US" sz="880" dirty="0">
              <a:solidFill>
                <a:schemeClr val="tx2"/>
              </a:solidFill>
            </a:endParaRPr>
          </a:p>
        </p:txBody>
      </p:sp>
      <p:pic>
        <p:nvPicPr>
          <p:cNvPr id="35" name="Graphic 18">
            <a:extLst>
              <a:ext uri="{FF2B5EF4-FFF2-40B4-BE49-F238E27FC236}">
                <a16:creationId xmlns:a16="http://schemas.microsoft.com/office/drawing/2014/main" id="{473FD9DC-4BB2-F625-C49D-1FE996675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2172" y="42406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39">
            <a:extLst>
              <a:ext uri="{FF2B5EF4-FFF2-40B4-BE49-F238E27FC236}">
                <a16:creationId xmlns:a16="http://schemas.microsoft.com/office/drawing/2014/main" id="{E0A716C0-FE16-FC74-9940-44B0BB26EE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824" y="4808999"/>
            <a:ext cx="1198994" cy="426309"/>
          </a:xfrm>
          <a:prstGeom prst="rect">
            <a:avLst/>
          </a:prstGeom>
        </p:spPr>
      </p:pic>
      <p:pic>
        <p:nvPicPr>
          <p:cNvPr id="42" name="Picture 41">
            <a:extLst>
              <a:ext uri="{FF2B5EF4-FFF2-40B4-BE49-F238E27FC236}">
                <a16:creationId xmlns:a16="http://schemas.microsoft.com/office/drawing/2014/main" id="{312561E1-C2F1-F396-57A7-E0101514D925}"/>
              </a:ext>
            </a:extLst>
          </p:cNvPr>
          <p:cNvPicPr>
            <a:picLocks noChangeAspect="1"/>
          </p:cNvPicPr>
          <p:nvPr/>
        </p:nvPicPr>
        <p:blipFill>
          <a:blip r:embed="rId7"/>
          <a:stretch>
            <a:fillRect/>
          </a:stretch>
        </p:blipFill>
        <p:spPr>
          <a:xfrm>
            <a:off x="2974912" y="4736403"/>
            <a:ext cx="1447800" cy="571500"/>
          </a:xfrm>
          <a:prstGeom prst="rect">
            <a:avLst/>
          </a:prstGeom>
        </p:spPr>
      </p:pic>
      <p:pic>
        <p:nvPicPr>
          <p:cNvPr id="45" name="Picture 44">
            <a:extLst>
              <a:ext uri="{FF2B5EF4-FFF2-40B4-BE49-F238E27FC236}">
                <a16:creationId xmlns:a16="http://schemas.microsoft.com/office/drawing/2014/main" id="{1B6CE077-D943-1001-2B93-B3D6CADE043E}"/>
              </a:ext>
            </a:extLst>
          </p:cNvPr>
          <p:cNvPicPr>
            <a:picLocks noChangeAspect="1"/>
          </p:cNvPicPr>
          <p:nvPr/>
        </p:nvPicPr>
        <p:blipFill>
          <a:blip r:embed="rId8"/>
          <a:stretch>
            <a:fillRect/>
          </a:stretch>
        </p:blipFill>
        <p:spPr>
          <a:xfrm>
            <a:off x="5320806" y="4553802"/>
            <a:ext cx="1311383" cy="936702"/>
          </a:xfrm>
          <a:prstGeom prst="rect">
            <a:avLst/>
          </a:prstGeom>
        </p:spPr>
      </p:pic>
      <p:pic>
        <p:nvPicPr>
          <p:cNvPr id="27" name="Graphic 17">
            <a:extLst>
              <a:ext uri="{FF2B5EF4-FFF2-40B4-BE49-F238E27FC236}">
                <a16:creationId xmlns:a16="http://schemas.microsoft.com/office/drawing/2014/main" id="{7102CEFB-681F-48A2-B7E9-6B9F7FFA3A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8018" y="4216003"/>
            <a:ext cx="506492" cy="50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23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p:txBody>
          <a:bodyPr/>
          <a:lstStyle/>
          <a:p>
            <a:r>
              <a:rPr lang="en-US" dirty="0"/>
              <a:t>Forecasting</a:t>
            </a:r>
          </a:p>
        </p:txBody>
      </p:sp>
      <p:sp>
        <p:nvSpPr>
          <p:cNvPr id="8" name="Text Placeholder 7">
            <a:extLst>
              <a:ext uri="{FF2B5EF4-FFF2-40B4-BE49-F238E27FC236}">
                <a16:creationId xmlns:a16="http://schemas.microsoft.com/office/drawing/2014/main" id="{453BD33E-4F34-0A47-E045-38EBF9FAA0B6}"/>
              </a:ext>
            </a:extLst>
          </p:cNvPr>
          <p:cNvSpPr>
            <a:spLocks noGrp="1"/>
          </p:cNvSpPr>
          <p:nvPr>
            <p:ph type="body" sz="quarter" idx="10"/>
          </p:nvPr>
        </p:nvSpPr>
        <p:spPr/>
        <p:txBody>
          <a:bodyPr/>
          <a:lstStyle/>
          <a:p>
            <a:r>
              <a:rPr lang="en-US" dirty="0"/>
              <a:t>Forecast inventory, product demand, financial metrics, and workforce staffing</a:t>
            </a:r>
          </a:p>
        </p:txBody>
      </p:sp>
      <p:sp>
        <p:nvSpPr>
          <p:cNvPr id="10" name="Rectangle 9">
            <a:extLst>
              <a:ext uri="{FF2B5EF4-FFF2-40B4-BE49-F238E27FC236}">
                <a16:creationId xmlns:a16="http://schemas.microsoft.com/office/drawing/2014/main" id="{29060A22-7BED-4C2C-8F51-19DD14EF43E4}"/>
              </a:ext>
            </a:extLst>
          </p:cNvPr>
          <p:cNvSpPr/>
          <p:nvPr/>
        </p:nvSpPr>
        <p:spPr>
          <a:xfrm>
            <a:off x="609599" y="3839449"/>
            <a:ext cx="6384901" cy="236540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Customer references</a:t>
            </a:r>
          </a:p>
        </p:txBody>
      </p:sp>
      <p:sp>
        <p:nvSpPr>
          <p:cNvPr id="11" name="Rectangle 10">
            <a:extLst>
              <a:ext uri="{FF2B5EF4-FFF2-40B4-BE49-F238E27FC236}">
                <a16:creationId xmlns:a16="http://schemas.microsoft.com/office/drawing/2014/main" id="{552DE83E-B0A9-52A7-3617-CCDB45481E86}"/>
              </a:ext>
            </a:extLst>
          </p:cNvPr>
          <p:cNvSpPr/>
          <p:nvPr/>
        </p:nvSpPr>
        <p:spPr>
          <a:xfrm>
            <a:off x="60754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Use case category</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dirty="0">
                <a:solidFill>
                  <a:schemeClr val="tx2"/>
                </a:solidFill>
              </a:rPr>
              <a:t>Retail inventory forecasting</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dirty="0">
                <a:solidFill>
                  <a:schemeClr val="tx2"/>
                </a:solidFill>
              </a:rPr>
              <a:t>Supply chain demand planning</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dirty="0">
                <a:solidFill>
                  <a:schemeClr val="tx2"/>
                </a:solidFill>
              </a:rPr>
              <a:t>Revenue and financial metrics forecasting</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dirty="0">
                <a:solidFill>
                  <a:schemeClr val="tx2"/>
                </a:solidFill>
              </a:rPr>
              <a:t>Workforce planning and staffing</a:t>
            </a:r>
          </a:p>
        </p:txBody>
      </p:sp>
      <p:sp>
        <p:nvSpPr>
          <p:cNvPr id="12" name="Rectangle 11">
            <a:extLst>
              <a:ext uri="{FF2B5EF4-FFF2-40B4-BE49-F238E27FC236}">
                <a16:creationId xmlns:a16="http://schemas.microsoft.com/office/drawing/2014/main" id="{C15A3CEC-3198-D91B-C91E-EB9704AD3F3E}"/>
              </a:ext>
            </a:extLst>
          </p:cNvPr>
          <p:cNvSpPr/>
          <p:nvPr/>
        </p:nvSpPr>
        <p:spPr>
          <a:xfrm>
            <a:off x="6292286" y="1362076"/>
            <a:ext cx="5290114" cy="225197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r>
              <a:rPr kumimoji="0" lang="en-US" sz="2200" b="0" i="0" u="none" strike="noStrike" kern="1200" cap="none" spc="0" normalizeH="0" baseline="0" noProof="0" dirty="0">
                <a:ln>
                  <a:noFill/>
                </a:ln>
                <a:solidFill>
                  <a:schemeClr val="tx2"/>
                </a:solidFill>
                <a:effectLst/>
                <a:uLnTx/>
                <a:uFillTx/>
                <a:latin typeface="+mj-lt"/>
                <a:ea typeface="+mn-ea"/>
                <a:cs typeface="+mn-cs"/>
              </a:rPr>
              <a:t>Benefits</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dirty="0">
                <a:solidFill>
                  <a:schemeClr val="tx2"/>
                </a:solidFill>
              </a:rPr>
              <a:t>Grow retail sales through fewer stockouts</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dirty="0">
                <a:solidFill>
                  <a:schemeClr val="tx2"/>
                </a:solidFill>
              </a:rPr>
              <a:t>Lower costs by reducing wasted inventory</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dirty="0">
                <a:solidFill>
                  <a:schemeClr val="tx2"/>
                </a:solidFill>
              </a:rPr>
              <a:t>Increase profitability through improved product allocation</a:t>
            </a:r>
          </a:p>
          <a:p>
            <a:pPr marL="228600" marR="0" lvl="0" indent="-228600" defTabSz="609576" fontAlgn="auto">
              <a:lnSpc>
                <a:spcPct val="90000"/>
              </a:lnSpc>
              <a:spcBef>
                <a:spcPts val="800"/>
              </a:spcBef>
              <a:spcAft>
                <a:spcPts val="0"/>
              </a:spcAft>
              <a:buClrTx/>
              <a:buSzTx/>
              <a:buFont typeface="Arial" panose="020B0604020202020204" pitchFamily="34" charset="0"/>
              <a:buChar char="•"/>
              <a:tabLst/>
              <a:defRPr/>
            </a:pPr>
            <a:r>
              <a:rPr lang="en-US" dirty="0">
                <a:solidFill>
                  <a:schemeClr val="tx2"/>
                </a:solidFill>
              </a:rPr>
              <a:t>Optimize workforce productivity &amp; staffing</a:t>
            </a:r>
          </a:p>
        </p:txBody>
      </p:sp>
      <p:cxnSp>
        <p:nvCxnSpPr>
          <p:cNvPr id="13" name="Straight Connector 12">
            <a:extLst>
              <a:ext uri="{FF2B5EF4-FFF2-40B4-BE49-F238E27FC236}">
                <a16:creationId xmlns:a16="http://schemas.microsoft.com/office/drawing/2014/main" id="{A39B0016-077C-748D-5C46-A6A9FB16661B}"/>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15" name="Straight Connector 14">
            <a:extLst>
              <a:ext uri="{FF2B5EF4-FFF2-40B4-BE49-F238E27FC236}">
                <a16:creationId xmlns:a16="http://schemas.microsoft.com/office/drawing/2014/main" id="{88670682-059F-6988-57B4-20C35FA0A9E6}"/>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cxnSp>
        <p:nvCxnSpPr>
          <p:cNvPr id="17" name="Straight Connector 16">
            <a:extLst>
              <a:ext uri="{FF2B5EF4-FFF2-40B4-BE49-F238E27FC236}">
                <a16:creationId xmlns:a16="http://schemas.microsoft.com/office/drawing/2014/main" id="{6BD58B40-43B1-5D9E-7B6E-75F790A7C3F5}"/>
              </a:ext>
            </a:extLst>
          </p:cNvPr>
          <p:cNvCxnSpPr>
            <a:cxnSpLocks/>
          </p:cNvCxnSpPr>
          <p:nvPr/>
        </p:nvCxnSpPr>
        <p:spPr>
          <a:xfrm>
            <a:off x="609600" y="3839450"/>
            <a:ext cx="638251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18" name="Rectangle 17">
            <a:extLst>
              <a:ext uri="{FF2B5EF4-FFF2-40B4-BE49-F238E27FC236}">
                <a16:creationId xmlns:a16="http://schemas.microsoft.com/office/drawing/2014/main" id="{BC87D8A8-FA5B-1E8A-D9A6-2C2FA7C1DCD7}"/>
              </a:ext>
            </a:extLst>
          </p:cNvPr>
          <p:cNvSpPr/>
          <p:nvPr/>
        </p:nvSpPr>
        <p:spPr>
          <a:xfrm>
            <a:off x="7391400" y="3839449"/>
            <a:ext cx="1986144"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AI Services</a:t>
            </a:r>
          </a:p>
        </p:txBody>
      </p:sp>
      <p:cxnSp>
        <p:nvCxnSpPr>
          <p:cNvPr id="19" name="Straight Connector 18">
            <a:extLst>
              <a:ext uri="{FF2B5EF4-FFF2-40B4-BE49-F238E27FC236}">
                <a16:creationId xmlns:a16="http://schemas.microsoft.com/office/drawing/2014/main" id="{3F7922BB-4B2D-B97B-63FC-EA42515815DD}"/>
              </a:ext>
            </a:extLst>
          </p:cNvPr>
          <p:cNvCxnSpPr>
            <a:cxnSpLocks/>
          </p:cNvCxnSpPr>
          <p:nvPr/>
        </p:nvCxnSpPr>
        <p:spPr>
          <a:xfrm flipV="1">
            <a:off x="7391400" y="3839448"/>
            <a:ext cx="1986144" cy="3"/>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0" name="Rectangle 19">
            <a:extLst>
              <a:ext uri="{FF2B5EF4-FFF2-40B4-BE49-F238E27FC236}">
                <a16:creationId xmlns:a16="http://schemas.microsoft.com/office/drawing/2014/main" id="{4F1BC0D0-1BAE-C0A9-7B9D-F4BFE90F7EF8}"/>
              </a:ext>
            </a:extLst>
          </p:cNvPr>
          <p:cNvSpPr/>
          <p:nvPr/>
        </p:nvSpPr>
        <p:spPr>
          <a:xfrm>
            <a:off x="7391400" y="5161035"/>
            <a:ext cx="2013091" cy="1043822"/>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Guidance</a:t>
            </a:r>
          </a:p>
          <a:p>
            <a:pPr marR="0" lvl="0" defTabSz="609576" fontAlgn="auto">
              <a:lnSpc>
                <a:spcPct val="90000"/>
              </a:lnSpc>
              <a:spcBef>
                <a:spcPts val="600"/>
              </a:spcBef>
              <a:buClrTx/>
              <a:buSzTx/>
              <a:tabLst/>
              <a:defRPr/>
            </a:pPr>
            <a:r>
              <a:rPr lang="en-US" sz="1600" dirty="0">
                <a:solidFill>
                  <a:schemeClr val="tx2"/>
                </a:solidFill>
                <a:hlinkClick r:id="rId3">
                  <a:extLst>
                    <a:ext uri="{A12FA001-AC4F-418D-AE19-62706E023703}">
                      <ahyp:hlinkClr xmlns:ahyp="http://schemas.microsoft.com/office/drawing/2018/hyperlinkcolor" val="tx"/>
                    </a:ext>
                  </a:extLst>
                </a:hlinkClick>
              </a:rPr>
              <a:t>Improving Forecast Accuracy with ML</a:t>
            </a:r>
            <a:endParaRPr lang="en-US" sz="1600" dirty="0">
              <a:solidFill>
                <a:schemeClr val="tx2"/>
              </a:solidFill>
            </a:endParaRPr>
          </a:p>
        </p:txBody>
      </p:sp>
      <p:cxnSp>
        <p:nvCxnSpPr>
          <p:cNvPr id="21" name="Straight Connector 20">
            <a:extLst>
              <a:ext uri="{FF2B5EF4-FFF2-40B4-BE49-F238E27FC236}">
                <a16:creationId xmlns:a16="http://schemas.microsoft.com/office/drawing/2014/main" id="{B34E0939-05C4-9474-BDE8-569C4A536604}"/>
              </a:ext>
            </a:extLst>
          </p:cNvPr>
          <p:cNvCxnSpPr>
            <a:cxnSpLocks/>
          </p:cNvCxnSpPr>
          <p:nvPr/>
        </p:nvCxnSpPr>
        <p:spPr>
          <a:xfrm>
            <a:off x="7391400" y="5161035"/>
            <a:ext cx="1986144"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sp>
        <p:nvSpPr>
          <p:cNvPr id="22" name="TextBox 21">
            <a:extLst>
              <a:ext uri="{FF2B5EF4-FFF2-40B4-BE49-F238E27FC236}">
                <a16:creationId xmlns:a16="http://schemas.microsoft.com/office/drawing/2014/main" id="{4646EDA8-F948-B761-F55A-E13CFBAAF5E4}"/>
              </a:ext>
            </a:extLst>
          </p:cNvPr>
          <p:cNvSpPr txBox="1"/>
          <p:nvPr/>
        </p:nvSpPr>
        <p:spPr>
          <a:xfrm>
            <a:off x="7517524" y="4684304"/>
            <a:ext cx="1645920" cy="243785"/>
          </a:xfrm>
          <a:prstGeom prst="rect">
            <a:avLst/>
          </a:prstGeom>
        </p:spPr>
        <p:txBody>
          <a:bodyPr wrap="none" lIns="0" tIns="0" rIns="0" bIns="0" rtlCol="0">
            <a:noAutofit/>
          </a:bodyPr>
          <a:lstStyle>
            <a:defPPr>
              <a:defRPr lang="en-US"/>
            </a:defPPr>
            <a:lvl1pPr algn="ctr" defTabSz="685713">
              <a:lnSpc>
                <a:spcPct val="90000"/>
              </a:lnSpc>
              <a:spcAft>
                <a:spcPts val="1125"/>
              </a:spcAft>
              <a:defRPr sz="600">
                <a:solidFill>
                  <a:srgbClr val="FFFFFF"/>
                </a:solidFill>
                <a:latin typeface="Amazon Ember"/>
              </a:defRPr>
            </a:lvl1pPr>
          </a:lstStyle>
          <a:p>
            <a:pPr defTabSz="914248">
              <a:spcAft>
                <a:spcPts val="0"/>
              </a:spcAft>
              <a:defRPr/>
            </a:pPr>
            <a:r>
              <a:rPr lang="en-US" altLang="en-US" sz="880" dirty="0">
                <a:solidFill>
                  <a:schemeClr val="tx2"/>
                </a:solidFill>
              </a:rPr>
              <a:t>Amazon </a:t>
            </a:r>
            <a:br>
              <a:rPr lang="en-US" altLang="en-US" sz="880" dirty="0">
                <a:solidFill>
                  <a:schemeClr val="tx2"/>
                </a:solidFill>
              </a:rPr>
            </a:br>
            <a:r>
              <a:rPr lang="en-US" altLang="en-US" sz="880" dirty="0">
                <a:solidFill>
                  <a:schemeClr val="tx2"/>
                </a:solidFill>
              </a:rPr>
              <a:t>Forecast</a:t>
            </a:r>
          </a:p>
        </p:txBody>
      </p:sp>
      <p:pic>
        <p:nvPicPr>
          <p:cNvPr id="24" name="Graphic 21">
            <a:extLst>
              <a:ext uri="{FF2B5EF4-FFF2-40B4-BE49-F238E27FC236}">
                <a16:creationId xmlns:a16="http://schemas.microsoft.com/office/drawing/2014/main" id="{AE53056D-05C1-4D24-06FF-380ABA817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1884" y="42085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65">
            <a:extLst>
              <a:ext uri="{FF2B5EF4-FFF2-40B4-BE49-F238E27FC236}">
                <a16:creationId xmlns:a16="http://schemas.microsoft.com/office/drawing/2014/main" id="{4C62446D-44A6-F22E-0D1B-8114B1A5E8CC}"/>
              </a:ext>
            </a:extLst>
          </p:cNvPr>
          <p:cNvPicPr>
            <a:picLocks noChangeAspect="1"/>
          </p:cNvPicPr>
          <p:nvPr/>
        </p:nvPicPr>
        <p:blipFill>
          <a:blip r:embed="rId5"/>
          <a:stretch>
            <a:fillRect/>
          </a:stretch>
        </p:blipFill>
        <p:spPr>
          <a:xfrm>
            <a:off x="1935646" y="4517953"/>
            <a:ext cx="459020" cy="459020"/>
          </a:xfrm>
          <a:prstGeom prst="rect">
            <a:avLst/>
          </a:prstGeom>
        </p:spPr>
      </p:pic>
      <p:pic>
        <p:nvPicPr>
          <p:cNvPr id="71" name="Picture 70">
            <a:extLst>
              <a:ext uri="{FF2B5EF4-FFF2-40B4-BE49-F238E27FC236}">
                <a16:creationId xmlns:a16="http://schemas.microsoft.com/office/drawing/2014/main" id="{32A9150D-D70F-12FE-FD40-F235B8F60725}"/>
              </a:ext>
            </a:extLst>
          </p:cNvPr>
          <p:cNvPicPr>
            <a:picLocks noChangeAspect="1"/>
          </p:cNvPicPr>
          <p:nvPr/>
        </p:nvPicPr>
        <p:blipFill>
          <a:blip r:embed="rId6"/>
          <a:stretch>
            <a:fillRect/>
          </a:stretch>
        </p:blipFill>
        <p:spPr>
          <a:xfrm>
            <a:off x="3813876" y="4532264"/>
            <a:ext cx="742951" cy="430399"/>
          </a:xfrm>
          <a:prstGeom prst="rect">
            <a:avLst/>
          </a:prstGeom>
        </p:spPr>
      </p:pic>
      <p:pic>
        <p:nvPicPr>
          <p:cNvPr id="72" name="Picture 8" descr="Anaplan">
            <a:extLst>
              <a:ext uri="{FF2B5EF4-FFF2-40B4-BE49-F238E27FC236}">
                <a16:creationId xmlns:a16="http://schemas.microsoft.com/office/drawing/2014/main" id="{E913191F-E7CE-F63C-360E-CEFD5735DE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749" t="25103" r="10050" b="34528"/>
          <a:stretch/>
        </p:blipFill>
        <p:spPr bwMode="auto">
          <a:xfrm>
            <a:off x="768841" y="4659902"/>
            <a:ext cx="914400" cy="175123"/>
          </a:xfrm>
          <a:prstGeom prst="rect">
            <a:avLst/>
          </a:prstGeom>
          <a:extLst>
            <a:ext uri="{909E8E84-426E-40DD-AFC4-6F175D3DCCD1}">
              <a14:hiddenFill xmlns:a14="http://schemas.microsoft.com/office/drawing/2010/main">
                <a:solidFill>
                  <a:srgbClr val="FFFFFF"/>
                </a:solidFill>
              </a14:hiddenFill>
            </a:ext>
          </a:extLst>
        </p:spPr>
      </p:pic>
      <p:pic>
        <p:nvPicPr>
          <p:cNvPr id="73" name="Picture 4" descr="More Quality First">
            <a:extLst>
              <a:ext uri="{FF2B5EF4-FFF2-40B4-BE49-F238E27FC236}">
                <a16:creationId xmlns:a16="http://schemas.microsoft.com/office/drawing/2014/main" id="{8CBAE363-5F52-519F-268E-81A0BA02E8B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156604" y="5263720"/>
            <a:ext cx="596060" cy="596060"/>
          </a:xfrm>
          <a:prstGeom prst="rect">
            <a:avLst/>
          </a:prstGeom>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941AB965-64B2-7A8E-B5C6-BA45FBA14EC3}"/>
              </a:ext>
            </a:extLst>
          </p:cNvPr>
          <p:cNvPicPr>
            <a:picLocks noChangeAspect="1"/>
          </p:cNvPicPr>
          <p:nvPr/>
        </p:nvPicPr>
        <p:blipFill>
          <a:blip r:embed="rId9"/>
          <a:stretch>
            <a:fillRect/>
          </a:stretch>
        </p:blipFill>
        <p:spPr>
          <a:xfrm>
            <a:off x="2647071" y="4577149"/>
            <a:ext cx="914400" cy="340629"/>
          </a:xfrm>
          <a:prstGeom prst="rect">
            <a:avLst/>
          </a:prstGeom>
        </p:spPr>
      </p:pic>
      <p:pic>
        <p:nvPicPr>
          <p:cNvPr id="77" name="Picture 76">
            <a:extLst>
              <a:ext uri="{FF2B5EF4-FFF2-40B4-BE49-F238E27FC236}">
                <a16:creationId xmlns:a16="http://schemas.microsoft.com/office/drawing/2014/main" id="{0241C1C2-B261-CF2A-7D6E-826D2BA127E4}"/>
              </a:ext>
            </a:extLst>
          </p:cNvPr>
          <p:cNvPicPr>
            <a:picLocks noChangeAspect="1"/>
          </p:cNvPicPr>
          <p:nvPr/>
        </p:nvPicPr>
        <p:blipFill>
          <a:blip r:embed="rId10"/>
          <a:stretch>
            <a:fillRect/>
          </a:stretch>
        </p:blipFill>
        <p:spPr>
          <a:xfrm>
            <a:off x="5976037" y="4608483"/>
            <a:ext cx="914400" cy="277960"/>
          </a:xfrm>
          <a:prstGeom prst="rect">
            <a:avLst/>
          </a:prstGeom>
        </p:spPr>
      </p:pic>
      <p:pic>
        <p:nvPicPr>
          <p:cNvPr id="79" name="Graphic 78">
            <a:extLst>
              <a:ext uri="{FF2B5EF4-FFF2-40B4-BE49-F238E27FC236}">
                <a16:creationId xmlns:a16="http://schemas.microsoft.com/office/drawing/2014/main" id="{B0563CE7-BE98-236B-F7FC-C7B999A721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4735" y="5418875"/>
            <a:ext cx="742950" cy="285750"/>
          </a:xfrm>
          <a:prstGeom prst="rect">
            <a:avLst/>
          </a:prstGeom>
        </p:spPr>
      </p:pic>
      <p:pic>
        <p:nvPicPr>
          <p:cNvPr id="81" name="Graphic 80">
            <a:extLst>
              <a:ext uri="{FF2B5EF4-FFF2-40B4-BE49-F238E27FC236}">
                <a16:creationId xmlns:a16="http://schemas.microsoft.com/office/drawing/2014/main" id="{72B3FB03-2420-3FD8-EBB1-FAB2EA702D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962" y="5469387"/>
            <a:ext cx="914400" cy="184727"/>
          </a:xfrm>
          <a:prstGeom prst="rect">
            <a:avLst/>
          </a:prstGeom>
        </p:spPr>
      </p:pic>
      <p:pic>
        <p:nvPicPr>
          <p:cNvPr id="83" name="Graphic 82">
            <a:extLst>
              <a:ext uri="{FF2B5EF4-FFF2-40B4-BE49-F238E27FC236}">
                <a16:creationId xmlns:a16="http://schemas.microsoft.com/office/drawing/2014/main" id="{6E6797FA-1E13-4A38-8DB5-2B27478E3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09232" y="4687305"/>
            <a:ext cx="914400" cy="120316"/>
          </a:xfrm>
          <a:prstGeom prst="rect">
            <a:avLst/>
          </a:prstGeom>
        </p:spPr>
      </p:pic>
      <p:pic>
        <p:nvPicPr>
          <p:cNvPr id="85" name="Graphic 84">
            <a:extLst>
              <a:ext uri="{FF2B5EF4-FFF2-40B4-BE49-F238E27FC236}">
                <a16:creationId xmlns:a16="http://schemas.microsoft.com/office/drawing/2014/main" id="{47182B3C-7F90-7E07-D011-92F05E180D8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81058" y="5469177"/>
            <a:ext cx="914400" cy="185147"/>
          </a:xfrm>
          <a:prstGeom prst="rect">
            <a:avLst/>
          </a:prstGeom>
        </p:spPr>
      </p:pic>
      <p:pic>
        <p:nvPicPr>
          <p:cNvPr id="87" name="Picture 86">
            <a:extLst>
              <a:ext uri="{FF2B5EF4-FFF2-40B4-BE49-F238E27FC236}">
                <a16:creationId xmlns:a16="http://schemas.microsoft.com/office/drawing/2014/main" id="{897BB85B-959E-054D-FDB1-D31733588C6F}"/>
              </a:ext>
            </a:extLst>
          </p:cNvPr>
          <p:cNvPicPr>
            <a:picLocks noChangeAspect="1"/>
          </p:cNvPicPr>
          <p:nvPr/>
        </p:nvPicPr>
        <p:blipFill>
          <a:blip r:embed="rId19"/>
          <a:stretch>
            <a:fillRect/>
          </a:stretch>
        </p:blipFill>
        <p:spPr>
          <a:xfrm>
            <a:off x="4018831" y="5505030"/>
            <a:ext cx="914400" cy="113441"/>
          </a:xfrm>
          <a:prstGeom prst="rect">
            <a:avLst/>
          </a:prstGeom>
        </p:spPr>
      </p:pic>
      <p:pic>
        <p:nvPicPr>
          <p:cNvPr id="89" name="Graphic 88">
            <a:extLst>
              <a:ext uri="{FF2B5EF4-FFF2-40B4-BE49-F238E27FC236}">
                <a16:creationId xmlns:a16="http://schemas.microsoft.com/office/drawing/2014/main" id="{943C02E8-561C-12F6-F398-D6FDE94646F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76037" y="5471809"/>
            <a:ext cx="914400" cy="179882"/>
          </a:xfrm>
          <a:prstGeom prst="rect">
            <a:avLst/>
          </a:prstGeom>
        </p:spPr>
      </p:pic>
      <p:sp>
        <p:nvSpPr>
          <p:cNvPr id="30" name="Rectangle 29">
            <a:extLst>
              <a:ext uri="{FF2B5EF4-FFF2-40B4-BE49-F238E27FC236}">
                <a16:creationId xmlns:a16="http://schemas.microsoft.com/office/drawing/2014/main" id="{AE066649-4959-4692-AFCA-F5C086585267}"/>
              </a:ext>
            </a:extLst>
          </p:cNvPr>
          <p:cNvSpPr/>
          <p:nvPr/>
        </p:nvSpPr>
        <p:spPr>
          <a:xfrm>
            <a:off x="9544930" y="3856622"/>
            <a:ext cx="2035200" cy="120399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800"/>
              </a:spcBef>
              <a:buClrTx/>
              <a:buSzTx/>
              <a:buFontTx/>
              <a:buNone/>
              <a:tabLst/>
              <a:defRPr/>
            </a:pPr>
            <a:r>
              <a:rPr lang="en-US" sz="2000" dirty="0">
                <a:solidFill>
                  <a:schemeClr val="tx2"/>
                </a:solidFill>
                <a:latin typeface="+mj-lt"/>
              </a:rPr>
              <a:t>ML Services</a:t>
            </a:r>
          </a:p>
        </p:txBody>
      </p:sp>
      <p:cxnSp>
        <p:nvCxnSpPr>
          <p:cNvPr id="31" name="Straight Connector 30">
            <a:extLst>
              <a:ext uri="{FF2B5EF4-FFF2-40B4-BE49-F238E27FC236}">
                <a16:creationId xmlns:a16="http://schemas.microsoft.com/office/drawing/2014/main" id="{4F066EF7-03D9-4F23-A08D-9FDD5778D52E}"/>
              </a:ext>
            </a:extLst>
          </p:cNvPr>
          <p:cNvCxnSpPr>
            <a:cxnSpLocks/>
          </p:cNvCxnSpPr>
          <p:nvPr/>
        </p:nvCxnSpPr>
        <p:spPr>
          <a:xfrm>
            <a:off x="9544930" y="3856622"/>
            <a:ext cx="2035198"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pic>
        <p:nvPicPr>
          <p:cNvPr id="32" name="Picture 31">
            <a:extLst>
              <a:ext uri="{FF2B5EF4-FFF2-40B4-BE49-F238E27FC236}">
                <a16:creationId xmlns:a16="http://schemas.microsoft.com/office/drawing/2014/main" id="{2A58C06E-10C3-4476-8AAB-37A4654E5CB8}"/>
              </a:ext>
            </a:extLst>
          </p:cNvPr>
          <p:cNvPicPr>
            <a:picLocks noChangeAspect="1"/>
          </p:cNvPicPr>
          <p:nvPr/>
        </p:nvPicPr>
        <p:blipFill>
          <a:blip r:embed="rId22">
            <a:duotone>
              <a:srgbClr val="F98728">
                <a:shade val="45000"/>
                <a:satMod val="135000"/>
              </a:srgbClr>
              <a:prstClr val="white"/>
            </a:duotone>
            <a:extLst>
              <a:ext uri="{28A0092B-C50C-407E-A947-70E740481C1C}">
                <a14:useLocalDpi xmlns:a14="http://schemas.microsoft.com/office/drawing/2010/main" val="0"/>
              </a:ext>
            </a:extLst>
          </a:blip>
          <a:stretch>
            <a:fillRect/>
          </a:stretch>
        </p:blipFill>
        <p:spPr>
          <a:xfrm>
            <a:off x="9942689" y="4236569"/>
            <a:ext cx="423333" cy="423333"/>
          </a:xfrm>
          <a:prstGeom prst="rect">
            <a:avLst/>
          </a:prstGeom>
        </p:spPr>
      </p:pic>
      <p:sp>
        <p:nvSpPr>
          <p:cNvPr id="33" name="TextBox 32">
            <a:extLst>
              <a:ext uri="{FF2B5EF4-FFF2-40B4-BE49-F238E27FC236}">
                <a16:creationId xmlns:a16="http://schemas.microsoft.com/office/drawing/2014/main" id="{8749A86A-288C-4501-B096-17002DC078C8}"/>
              </a:ext>
            </a:extLst>
          </p:cNvPr>
          <p:cNvSpPr txBox="1"/>
          <p:nvPr/>
        </p:nvSpPr>
        <p:spPr>
          <a:xfrm>
            <a:off x="9636916" y="4636801"/>
            <a:ext cx="1034878" cy="396262"/>
          </a:xfrm>
          <a:prstGeom prst="rect">
            <a:avLst/>
          </a:prstGeom>
        </p:spPr>
        <p:txBody>
          <a:bodyPr wrap="square" lIns="38100" tIns="76200" rIns="38100" bIns="76200" rtlCol="0">
            <a:spAutoFit/>
          </a:bodyPr>
          <a:lstStyle>
            <a:defPPr>
              <a:defRPr lang="en-US"/>
            </a:defPPr>
            <a:lvl1pPr algn="ctr">
              <a:lnSpc>
                <a:spcPct val="90000"/>
              </a:lnSpc>
              <a:spcAft>
                <a:spcPts val="1800"/>
              </a:spcAft>
              <a:defRPr sz="1050"/>
            </a:lvl1pPr>
          </a:lstStyle>
          <a:p>
            <a:pPr defTabSz="914225">
              <a:spcAft>
                <a:spcPts val="1500"/>
              </a:spcAft>
              <a:defRPr/>
            </a:pPr>
            <a:r>
              <a:rPr lang="en-US" sz="875" dirty="0">
                <a:latin typeface="Amazon Ember"/>
              </a:rPr>
              <a:t>Amazon</a:t>
            </a:r>
            <a:br>
              <a:rPr lang="en-US" sz="875" dirty="0">
                <a:latin typeface="Amazon Ember"/>
              </a:rPr>
            </a:br>
            <a:r>
              <a:rPr lang="en-US" sz="875" dirty="0">
                <a:latin typeface="Amazon Ember"/>
              </a:rPr>
              <a:t>SageMaker</a:t>
            </a:r>
          </a:p>
        </p:txBody>
      </p:sp>
      <p:sp>
        <p:nvSpPr>
          <p:cNvPr id="34" name="Rectangle 33">
            <a:extLst>
              <a:ext uri="{FF2B5EF4-FFF2-40B4-BE49-F238E27FC236}">
                <a16:creationId xmlns:a16="http://schemas.microsoft.com/office/drawing/2014/main" id="{4890CA32-5428-40E7-B131-8ED5425D572F}"/>
              </a:ext>
            </a:extLst>
          </p:cNvPr>
          <p:cNvSpPr/>
          <p:nvPr/>
        </p:nvSpPr>
        <p:spPr>
          <a:xfrm>
            <a:off x="9567039" y="5191340"/>
            <a:ext cx="2013090" cy="101351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R="0" lvl="0" indent="0" defTabSz="609576" fontAlgn="auto">
              <a:lnSpc>
                <a:spcPct val="90000"/>
              </a:lnSpc>
              <a:spcBef>
                <a:spcPts val="600"/>
              </a:spcBef>
              <a:buClrTx/>
              <a:buSzTx/>
              <a:buFontTx/>
              <a:buNone/>
              <a:tabLst/>
              <a:defRPr/>
            </a:pPr>
            <a:r>
              <a:rPr lang="en-US" sz="2000" dirty="0">
                <a:solidFill>
                  <a:schemeClr val="tx2"/>
                </a:solidFill>
                <a:latin typeface="+mj-lt"/>
              </a:rPr>
              <a:t>Solution</a:t>
            </a:r>
            <a:endParaRPr lang="en-US" sz="2000" dirty="0">
              <a:solidFill>
                <a:schemeClr val="tx1"/>
              </a:solidFill>
              <a:latin typeface="+mj-lt"/>
            </a:endParaRPr>
          </a:p>
          <a:p>
            <a:pPr lvl="0">
              <a:defRPr/>
            </a:pPr>
            <a:r>
              <a:rPr lang="en-US" sz="1600" dirty="0">
                <a:solidFill>
                  <a:schemeClr val="tx1"/>
                </a:solidFill>
                <a:latin typeface="Amazon Ember"/>
                <a:hlinkClick r:id="rId23">
                  <a:extLst>
                    <a:ext uri="{A12FA001-AC4F-418D-AE19-62706E023703}">
                      <ahyp:hlinkClr xmlns:ahyp="http://schemas.microsoft.com/office/drawing/2018/hyperlinkcolor" val="tx"/>
                    </a:ext>
                  </a:extLst>
                </a:hlinkClick>
              </a:rPr>
              <a:t>Demand Forecasting</a:t>
            </a:r>
            <a:endParaRPr lang="en-US" sz="1600" dirty="0">
              <a:solidFill>
                <a:schemeClr val="tx1"/>
              </a:solidFill>
              <a:latin typeface="Amazon Ember"/>
            </a:endParaRPr>
          </a:p>
        </p:txBody>
      </p:sp>
      <p:cxnSp>
        <p:nvCxnSpPr>
          <p:cNvPr id="35" name="Straight Connector 34">
            <a:extLst>
              <a:ext uri="{FF2B5EF4-FFF2-40B4-BE49-F238E27FC236}">
                <a16:creationId xmlns:a16="http://schemas.microsoft.com/office/drawing/2014/main" id="{E4180F39-17CE-43A9-A4DF-366A300F16BC}"/>
              </a:ext>
            </a:extLst>
          </p:cNvPr>
          <p:cNvCxnSpPr>
            <a:cxnSpLocks/>
          </p:cNvCxnSpPr>
          <p:nvPr/>
        </p:nvCxnSpPr>
        <p:spPr>
          <a:xfrm>
            <a:off x="9544930" y="5161035"/>
            <a:ext cx="2035198" cy="30305"/>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pic>
        <p:nvPicPr>
          <p:cNvPr id="44" name="Picture 43">
            <a:extLst>
              <a:ext uri="{FF2B5EF4-FFF2-40B4-BE49-F238E27FC236}">
                <a16:creationId xmlns:a16="http://schemas.microsoft.com/office/drawing/2014/main" id="{4DB77ADF-A4BA-488E-900D-0C92F51EC53E}"/>
              </a:ext>
            </a:extLst>
          </p:cNvPr>
          <p:cNvPicPr>
            <a:picLocks noChangeAspect="1"/>
          </p:cNvPicPr>
          <p:nvPr/>
        </p:nvPicPr>
        <p:blipFill>
          <a:blip r:embed="rId22">
            <a:duotone>
              <a:srgbClr val="F98728">
                <a:shade val="45000"/>
                <a:satMod val="135000"/>
              </a:srgbClr>
              <a:prstClr val="white"/>
            </a:duotone>
            <a:extLst>
              <a:ext uri="{28A0092B-C50C-407E-A947-70E740481C1C}">
                <a14:useLocalDpi xmlns:a14="http://schemas.microsoft.com/office/drawing/2010/main" val="0"/>
              </a:ext>
            </a:extLst>
          </a:blip>
          <a:stretch>
            <a:fillRect/>
          </a:stretch>
        </p:blipFill>
        <p:spPr>
          <a:xfrm>
            <a:off x="10755765" y="4236569"/>
            <a:ext cx="423333" cy="423333"/>
          </a:xfrm>
          <a:prstGeom prst="rect">
            <a:avLst/>
          </a:prstGeom>
        </p:spPr>
      </p:pic>
      <p:sp>
        <p:nvSpPr>
          <p:cNvPr id="45" name="TextBox 44">
            <a:extLst>
              <a:ext uri="{FF2B5EF4-FFF2-40B4-BE49-F238E27FC236}">
                <a16:creationId xmlns:a16="http://schemas.microsoft.com/office/drawing/2014/main" id="{B148A15C-B974-4F5F-B5C6-5E3D7E6B40BB}"/>
              </a:ext>
            </a:extLst>
          </p:cNvPr>
          <p:cNvSpPr txBox="1"/>
          <p:nvPr/>
        </p:nvSpPr>
        <p:spPr>
          <a:xfrm>
            <a:off x="10556144" y="4675447"/>
            <a:ext cx="856600" cy="396262"/>
          </a:xfrm>
          <a:prstGeom prst="rect">
            <a:avLst/>
          </a:prstGeom>
        </p:spPr>
        <p:txBody>
          <a:bodyPr wrap="square" lIns="38100" tIns="76200" rIns="38100" bIns="76200" rtlCol="0">
            <a:spAutoFit/>
          </a:bodyPr>
          <a:lstStyle>
            <a:defPPr>
              <a:defRPr lang="en-US"/>
            </a:defPPr>
            <a:lvl1pPr algn="ctr">
              <a:lnSpc>
                <a:spcPct val="90000"/>
              </a:lnSpc>
              <a:spcAft>
                <a:spcPts val="1800"/>
              </a:spcAft>
              <a:defRPr sz="1050"/>
            </a:lvl1pPr>
          </a:lstStyle>
          <a:p>
            <a:pPr defTabSz="914225">
              <a:spcAft>
                <a:spcPts val="1500"/>
              </a:spcAft>
              <a:defRPr/>
            </a:pPr>
            <a:r>
              <a:rPr lang="en-US" sz="875" dirty="0">
                <a:latin typeface="Amazon Ember"/>
              </a:rPr>
              <a:t>SageMaker Canvas</a:t>
            </a:r>
          </a:p>
        </p:txBody>
      </p:sp>
    </p:spTree>
    <p:extLst>
      <p:ext uri="{BB962C8B-B14F-4D97-AF65-F5344CB8AC3E}">
        <p14:creationId xmlns:p14="http://schemas.microsoft.com/office/powerpoint/2010/main" val="315428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AF79AFA-9CBE-CEE4-23E5-AA93643D7755}"/>
              </a:ext>
            </a:extLst>
          </p:cNvPr>
          <p:cNvGrpSpPr/>
          <p:nvPr/>
        </p:nvGrpSpPr>
        <p:grpSpPr>
          <a:xfrm>
            <a:off x="759376" y="1920627"/>
            <a:ext cx="5068245" cy="2251577"/>
            <a:chOff x="1565692" y="1434942"/>
            <a:chExt cx="8552663" cy="3799536"/>
          </a:xfrm>
        </p:grpSpPr>
        <p:sp>
          <p:nvSpPr>
            <p:cNvPr id="2" name="Title 1">
              <a:extLst>
                <a:ext uri="{FF2B5EF4-FFF2-40B4-BE49-F238E27FC236}">
                  <a16:creationId xmlns:a16="http://schemas.microsoft.com/office/drawing/2014/main" id="{9D4B184F-715E-122B-A31C-2E3DE43DC248}"/>
                </a:ext>
              </a:extLst>
            </p:cNvPr>
            <p:cNvSpPr txBox="1">
              <a:spLocks/>
            </p:cNvSpPr>
            <p:nvPr/>
          </p:nvSpPr>
          <p:spPr>
            <a:xfrm>
              <a:off x="3387358" y="2062654"/>
              <a:ext cx="6730997" cy="1092642"/>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algn="l" defTabSz="541873">
                <a:defRPr/>
              </a:pPr>
              <a:r>
                <a:rPr lang="en-US" sz="4800"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SageMaker</a:t>
              </a:r>
              <a:endParaRPr lang="en-US" sz="4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3" name="Group 12">
              <a:extLst>
                <a:ext uri="{FF2B5EF4-FFF2-40B4-BE49-F238E27FC236}">
                  <a16:creationId xmlns:a16="http://schemas.microsoft.com/office/drawing/2014/main" id="{A251863F-0C90-B9F3-AFC4-C4A1403E476E}"/>
                </a:ext>
              </a:extLst>
            </p:cNvPr>
            <p:cNvGrpSpPr/>
            <p:nvPr/>
          </p:nvGrpSpPr>
          <p:grpSpPr>
            <a:xfrm>
              <a:off x="1565692" y="1434942"/>
              <a:ext cx="7457616" cy="3799536"/>
              <a:chOff x="1565692" y="1434942"/>
              <a:chExt cx="7457616" cy="3799536"/>
            </a:xfrm>
          </p:grpSpPr>
          <p:sp>
            <p:nvSpPr>
              <p:cNvPr id="8" name="Graphic 6">
                <a:extLst>
                  <a:ext uri="{FF2B5EF4-FFF2-40B4-BE49-F238E27FC236}">
                    <a16:creationId xmlns:a16="http://schemas.microsoft.com/office/drawing/2014/main" id="{FE405FB3-1A33-F89D-7C67-C398C59B0DFC}"/>
                  </a:ext>
                </a:extLst>
              </p:cNvPr>
              <p:cNvSpPr/>
              <p:nvPr/>
            </p:nvSpPr>
            <p:spPr>
              <a:xfrm>
                <a:off x="1587971" y="1473479"/>
                <a:ext cx="1536229" cy="1564677"/>
              </a:xfrm>
              <a:custGeom>
                <a:avLst/>
                <a:gdLst>
                  <a:gd name="connsiteX0" fmla="*/ 1367971 w 1800225"/>
                  <a:gd name="connsiteY0" fmla="*/ 434508 h 1833562"/>
                  <a:gd name="connsiteX1" fmla="*/ 1334067 w 1800225"/>
                  <a:gd name="connsiteY1" fmla="*/ 468379 h 1833562"/>
                  <a:gd name="connsiteX2" fmla="*/ 1300229 w 1800225"/>
                  <a:gd name="connsiteY2" fmla="*/ 434508 h 1833562"/>
                  <a:gd name="connsiteX3" fmla="*/ 1334067 w 1800225"/>
                  <a:gd name="connsiteY3" fmla="*/ 400637 h 1833562"/>
                  <a:gd name="connsiteX4" fmla="*/ 1367971 w 1800225"/>
                  <a:gd name="connsiteY4" fmla="*/ 434508 h 1833562"/>
                  <a:gd name="connsiteX5" fmla="*/ 1367971 w 1800225"/>
                  <a:gd name="connsiteY5" fmla="*/ 434508 h 1833562"/>
                  <a:gd name="connsiteX6" fmla="*/ 1166879 w 1800225"/>
                  <a:gd name="connsiteY6" fmla="*/ 766776 h 1833562"/>
                  <a:gd name="connsiteX7" fmla="*/ 1200217 w 1800225"/>
                  <a:gd name="connsiteY7" fmla="*/ 733442 h 1833562"/>
                  <a:gd name="connsiteX8" fmla="*/ 1233554 w 1800225"/>
                  <a:gd name="connsiteY8" fmla="*/ 766776 h 1833562"/>
                  <a:gd name="connsiteX9" fmla="*/ 1200217 w 1800225"/>
                  <a:gd name="connsiteY9" fmla="*/ 800113 h 1833562"/>
                  <a:gd name="connsiteX10" fmla="*/ 1166879 w 1800225"/>
                  <a:gd name="connsiteY10" fmla="*/ 766776 h 1833562"/>
                  <a:gd name="connsiteX11" fmla="*/ 1166879 w 1800225"/>
                  <a:gd name="connsiteY11" fmla="*/ 766776 h 1833562"/>
                  <a:gd name="connsiteX12" fmla="*/ 1166879 w 1800225"/>
                  <a:gd name="connsiteY12" fmla="*/ 1400182 h 1833562"/>
                  <a:gd name="connsiteX13" fmla="*/ 1200217 w 1800225"/>
                  <a:gd name="connsiteY13" fmla="*/ 1366844 h 1833562"/>
                  <a:gd name="connsiteX14" fmla="*/ 1233554 w 1800225"/>
                  <a:gd name="connsiteY14" fmla="*/ 1400182 h 1833562"/>
                  <a:gd name="connsiteX15" fmla="*/ 1200217 w 1800225"/>
                  <a:gd name="connsiteY15" fmla="*/ 1433519 h 1833562"/>
                  <a:gd name="connsiteX16" fmla="*/ 1166879 w 1800225"/>
                  <a:gd name="connsiteY16" fmla="*/ 1400182 h 1833562"/>
                  <a:gd name="connsiteX17" fmla="*/ 1166879 w 1800225"/>
                  <a:gd name="connsiteY17" fmla="*/ 1400182 h 1833562"/>
                  <a:gd name="connsiteX18" fmla="*/ 1500254 w 1800225"/>
                  <a:gd name="connsiteY18" fmla="*/ 966801 h 1833562"/>
                  <a:gd name="connsiteX19" fmla="*/ 1466917 w 1800225"/>
                  <a:gd name="connsiteY19" fmla="*/ 1000135 h 1833562"/>
                  <a:gd name="connsiteX20" fmla="*/ 1433579 w 1800225"/>
                  <a:gd name="connsiteY20" fmla="*/ 966801 h 1833562"/>
                  <a:gd name="connsiteX21" fmla="*/ 1466917 w 1800225"/>
                  <a:gd name="connsiteY21" fmla="*/ 933463 h 1833562"/>
                  <a:gd name="connsiteX22" fmla="*/ 1500254 w 1800225"/>
                  <a:gd name="connsiteY22" fmla="*/ 966801 h 1833562"/>
                  <a:gd name="connsiteX23" fmla="*/ 1500254 w 1800225"/>
                  <a:gd name="connsiteY23" fmla="*/ 966801 h 1833562"/>
                  <a:gd name="connsiteX24" fmla="*/ 1733550 w 1800225"/>
                  <a:gd name="connsiteY24" fmla="*/ 1075878 h 1833562"/>
                  <a:gd name="connsiteX25" fmla="*/ 1565629 w 1800225"/>
                  <a:gd name="connsiteY25" fmla="*/ 979536 h 1833562"/>
                  <a:gd name="connsiteX26" fmla="*/ 1566929 w 1800225"/>
                  <a:gd name="connsiteY26" fmla="*/ 966801 h 1833562"/>
                  <a:gd name="connsiteX27" fmla="*/ 1466917 w 1800225"/>
                  <a:gd name="connsiteY27" fmla="*/ 866788 h 1833562"/>
                  <a:gd name="connsiteX28" fmla="*/ 1366904 w 1800225"/>
                  <a:gd name="connsiteY28" fmla="*/ 966801 h 1833562"/>
                  <a:gd name="connsiteX29" fmla="*/ 1466917 w 1800225"/>
                  <a:gd name="connsiteY29" fmla="*/ 1066810 h 1833562"/>
                  <a:gd name="connsiteX30" fmla="*/ 1535559 w 1800225"/>
                  <a:gd name="connsiteY30" fmla="*/ 1039173 h 1833562"/>
                  <a:gd name="connsiteX31" fmla="*/ 1696412 w 1800225"/>
                  <a:gd name="connsiteY31" fmla="*/ 1131452 h 1833562"/>
                  <a:gd name="connsiteX32" fmla="*/ 1552027 w 1800225"/>
                  <a:gd name="connsiteY32" fmla="*/ 1203661 h 1833562"/>
                  <a:gd name="connsiteX33" fmla="*/ 1533592 w 1800225"/>
                  <a:gd name="connsiteY33" fmla="*/ 1233494 h 1833562"/>
                  <a:gd name="connsiteX34" fmla="*/ 1533592 w 1800225"/>
                  <a:gd name="connsiteY34" fmla="*/ 1514893 h 1833562"/>
                  <a:gd name="connsiteX35" fmla="*/ 1132908 w 1800225"/>
                  <a:gd name="connsiteY35" fmla="*/ 1761454 h 1833562"/>
                  <a:gd name="connsiteX36" fmla="*/ 933550 w 1800225"/>
                  <a:gd name="connsiteY36" fmla="*/ 1647543 h 1833562"/>
                  <a:gd name="connsiteX37" fmla="*/ 933550 w 1800225"/>
                  <a:gd name="connsiteY37" fmla="*/ 1433519 h 1833562"/>
                  <a:gd name="connsiteX38" fmla="*/ 1106338 w 1800225"/>
                  <a:gd name="connsiteY38" fmla="*/ 1433519 h 1833562"/>
                  <a:gd name="connsiteX39" fmla="*/ 1200217 w 1800225"/>
                  <a:gd name="connsiteY39" fmla="*/ 1500191 h 1833562"/>
                  <a:gd name="connsiteX40" fmla="*/ 1300229 w 1800225"/>
                  <a:gd name="connsiteY40" fmla="*/ 1400182 h 1833562"/>
                  <a:gd name="connsiteX41" fmla="*/ 1200217 w 1800225"/>
                  <a:gd name="connsiteY41" fmla="*/ 1300169 h 1833562"/>
                  <a:gd name="connsiteX42" fmla="*/ 1106338 w 1800225"/>
                  <a:gd name="connsiteY42" fmla="*/ 1366844 h 1833562"/>
                  <a:gd name="connsiteX43" fmla="*/ 933550 w 1800225"/>
                  <a:gd name="connsiteY43" fmla="*/ 1366844 h 1833562"/>
                  <a:gd name="connsiteX44" fmla="*/ 933550 w 1800225"/>
                  <a:gd name="connsiteY44" fmla="*/ 900126 h 1833562"/>
                  <a:gd name="connsiteX45" fmla="*/ 917348 w 1800225"/>
                  <a:gd name="connsiteY45" fmla="*/ 871522 h 1833562"/>
                  <a:gd name="connsiteX46" fmla="*/ 750627 w 1800225"/>
                  <a:gd name="connsiteY46" fmla="*/ 771510 h 1833562"/>
                  <a:gd name="connsiteX47" fmla="*/ 716323 w 1800225"/>
                  <a:gd name="connsiteY47" fmla="*/ 828684 h 1833562"/>
                  <a:gd name="connsiteX48" fmla="*/ 866875 w 1800225"/>
                  <a:gd name="connsiteY48" fmla="*/ 918995 h 1833562"/>
                  <a:gd name="connsiteX49" fmla="*/ 866875 w 1800225"/>
                  <a:gd name="connsiteY49" fmla="*/ 1017037 h 1833562"/>
                  <a:gd name="connsiteX50" fmla="*/ 666817 w 1800225"/>
                  <a:gd name="connsiteY50" fmla="*/ 1170923 h 1833562"/>
                  <a:gd name="connsiteX51" fmla="*/ 666817 w 1800225"/>
                  <a:gd name="connsiteY51" fmla="*/ 1033473 h 1833562"/>
                  <a:gd name="connsiteX52" fmla="*/ 654315 w 1800225"/>
                  <a:gd name="connsiteY52" fmla="*/ 1007436 h 1833562"/>
                  <a:gd name="connsiteX53" fmla="*/ 500129 w 1800225"/>
                  <a:gd name="connsiteY53" fmla="*/ 884091 h 1833562"/>
                  <a:gd name="connsiteX54" fmla="*/ 500129 w 1800225"/>
                  <a:gd name="connsiteY54" fmla="*/ 717940 h 1833562"/>
                  <a:gd name="connsiteX55" fmla="*/ 685286 w 1800225"/>
                  <a:gd name="connsiteY55" fmla="*/ 594491 h 1833562"/>
                  <a:gd name="connsiteX56" fmla="*/ 700154 w 1800225"/>
                  <a:gd name="connsiteY56" fmla="*/ 566754 h 1833562"/>
                  <a:gd name="connsiteX57" fmla="*/ 700154 w 1800225"/>
                  <a:gd name="connsiteY57" fmla="*/ 366733 h 1833562"/>
                  <a:gd name="connsiteX58" fmla="*/ 633479 w 1800225"/>
                  <a:gd name="connsiteY58" fmla="*/ 366733 h 1833562"/>
                  <a:gd name="connsiteX59" fmla="*/ 633479 w 1800225"/>
                  <a:gd name="connsiteY59" fmla="*/ 548919 h 1833562"/>
                  <a:gd name="connsiteX60" fmla="*/ 467158 w 1800225"/>
                  <a:gd name="connsiteY60" fmla="*/ 659766 h 1833562"/>
                  <a:gd name="connsiteX61" fmla="*/ 300104 w 1800225"/>
                  <a:gd name="connsiteY61" fmla="*/ 548852 h 1833562"/>
                  <a:gd name="connsiteX62" fmla="*/ 300104 w 1800225"/>
                  <a:gd name="connsiteY62" fmla="*/ 285856 h 1833562"/>
                  <a:gd name="connsiteX63" fmla="*/ 466792 w 1800225"/>
                  <a:gd name="connsiteY63" fmla="*/ 188647 h 1833562"/>
                  <a:gd name="connsiteX64" fmla="*/ 466792 w 1800225"/>
                  <a:gd name="connsiteY64" fmla="*/ 466745 h 1833562"/>
                  <a:gd name="connsiteX65" fmla="*/ 533467 w 1800225"/>
                  <a:gd name="connsiteY65" fmla="*/ 466745 h 1833562"/>
                  <a:gd name="connsiteX66" fmla="*/ 533467 w 1800225"/>
                  <a:gd name="connsiteY66" fmla="*/ 149742 h 1833562"/>
                  <a:gd name="connsiteX67" fmla="*/ 666917 w 1800225"/>
                  <a:gd name="connsiteY67" fmla="*/ 71900 h 1833562"/>
                  <a:gd name="connsiteX68" fmla="*/ 866808 w 1800225"/>
                  <a:gd name="connsiteY68" fmla="*/ 187213 h 1833562"/>
                  <a:gd name="connsiteX69" fmla="*/ 866842 w 1800225"/>
                  <a:gd name="connsiteY69" fmla="*/ 600092 h 1833562"/>
                  <a:gd name="connsiteX70" fmla="*/ 883644 w 1800225"/>
                  <a:gd name="connsiteY70" fmla="*/ 629029 h 1833562"/>
                  <a:gd name="connsiteX71" fmla="*/ 1101538 w 1800225"/>
                  <a:gd name="connsiteY71" fmla="*/ 753541 h 1833562"/>
                  <a:gd name="connsiteX72" fmla="*/ 1100204 w 1800225"/>
                  <a:gd name="connsiteY72" fmla="*/ 766776 h 1833562"/>
                  <a:gd name="connsiteX73" fmla="*/ 1200217 w 1800225"/>
                  <a:gd name="connsiteY73" fmla="*/ 866788 h 1833562"/>
                  <a:gd name="connsiteX74" fmla="*/ 1300229 w 1800225"/>
                  <a:gd name="connsiteY74" fmla="*/ 766776 h 1833562"/>
                  <a:gd name="connsiteX75" fmla="*/ 1200217 w 1800225"/>
                  <a:gd name="connsiteY75" fmla="*/ 666767 h 1833562"/>
                  <a:gd name="connsiteX76" fmla="*/ 1131908 w 1800225"/>
                  <a:gd name="connsiteY76" fmla="*/ 694103 h 1833562"/>
                  <a:gd name="connsiteX77" fmla="*/ 933517 w 1800225"/>
                  <a:gd name="connsiteY77" fmla="*/ 580723 h 1833562"/>
                  <a:gd name="connsiteX78" fmla="*/ 933483 w 1800225"/>
                  <a:gd name="connsiteY78" fmla="*/ 187280 h 1833562"/>
                  <a:gd name="connsiteX79" fmla="*/ 1132275 w 1800225"/>
                  <a:gd name="connsiteY79" fmla="*/ 72566 h 1833562"/>
                  <a:gd name="connsiteX80" fmla="*/ 1500254 w 1800225"/>
                  <a:gd name="connsiteY80" fmla="*/ 317893 h 1833562"/>
                  <a:gd name="connsiteX81" fmla="*/ 1500254 w 1800225"/>
                  <a:gd name="connsiteY81" fmla="*/ 400070 h 1833562"/>
                  <a:gd name="connsiteX82" fmla="*/ 1428545 w 1800225"/>
                  <a:gd name="connsiteY82" fmla="*/ 400070 h 1833562"/>
                  <a:gd name="connsiteX83" fmla="*/ 1334067 w 1800225"/>
                  <a:gd name="connsiteY83" fmla="*/ 333962 h 1833562"/>
                  <a:gd name="connsiteX84" fmla="*/ 1233554 w 1800225"/>
                  <a:gd name="connsiteY84" fmla="*/ 434508 h 1833562"/>
                  <a:gd name="connsiteX85" fmla="*/ 1334067 w 1800225"/>
                  <a:gd name="connsiteY85" fmla="*/ 535050 h 1833562"/>
                  <a:gd name="connsiteX86" fmla="*/ 1429345 w 1800225"/>
                  <a:gd name="connsiteY86" fmla="*/ 466745 h 1833562"/>
                  <a:gd name="connsiteX87" fmla="*/ 1500254 w 1800225"/>
                  <a:gd name="connsiteY87" fmla="*/ 466745 h 1833562"/>
                  <a:gd name="connsiteX88" fmla="*/ 1500254 w 1800225"/>
                  <a:gd name="connsiteY88" fmla="*/ 566754 h 1833562"/>
                  <a:gd name="connsiteX89" fmla="*/ 1517056 w 1800225"/>
                  <a:gd name="connsiteY89" fmla="*/ 595691 h 1833562"/>
                  <a:gd name="connsiteX90" fmla="*/ 1733550 w 1800225"/>
                  <a:gd name="connsiteY90" fmla="*/ 719440 h 1833562"/>
                  <a:gd name="connsiteX91" fmla="*/ 1733550 w 1800225"/>
                  <a:gd name="connsiteY91" fmla="*/ 1075878 h 1833562"/>
                  <a:gd name="connsiteX92" fmla="*/ 667417 w 1800225"/>
                  <a:gd name="connsiteY92" fmla="*/ 1761454 h 1833562"/>
                  <a:gd name="connsiteX93" fmla="*/ 562304 w 1800225"/>
                  <a:gd name="connsiteY93" fmla="*/ 1696782 h 1833562"/>
                  <a:gd name="connsiteX94" fmla="*/ 752861 w 1800225"/>
                  <a:gd name="connsiteY94" fmla="*/ 1560665 h 1833562"/>
                  <a:gd name="connsiteX95" fmla="*/ 714123 w 1800225"/>
                  <a:gd name="connsiteY95" fmla="*/ 1506392 h 1833562"/>
                  <a:gd name="connsiteX96" fmla="*/ 500663 w 1800225"/>
                  <a:gd name="connsiteY96" fmla="*/ 1658844 h 1833562"/>
                  <a:gd name="connsiteX97" fmla="*/ 266767 w 1800225"/>
                  <a:gd name="connsiteY97" fmla="*/ 1514893 h 1833562"/>
                  <a:gd name="connsiteX98" fmla="*/ 266767 w 1800225"/>
                  <a:gd name="connsiteY98" fmla="*/ 1252363 h 1833562"/>
                  <a:gd name="connsiteX99" fmla="*/ 417252 w 1800225"/>
                  <a:gd name="connsiteY99" fmla="*/ 1162055 h 1833562"/>
                  <a:gd name="connsiteX100" fmla="*/ 382948 w 1800225"/>
                  <a:gd name="connsiteY100" fmla="*/ 1104882 h 1833562"/>
                  <a:gd name="connsiteX101" fmla="*/ 231962 w 1800225"/>
                  <a:gd name="connsiteY101" fmla="*/ 1195493 h 1833562"/>
                  <a:gd name="connsiteX102" fmla="*/ 66742 w 1800225"/>
                  <a:gd name="connsiteY102" fmla="*/ 1112883 h 1833562"/>
                  <a:gd name="connsiteX103" fmla="*/ 66708 w 1800225"/>
                  <a:gd name="connsiteY103" fmla="*/ 920695 h 1833562"/>
                  <a:gd name="connsiteX104" fmla="*/ 248331 w 1800225"/>
                  <a:gd name="connsiteY104" fmla="*/ 829917 h 1833562"/>
                  <a:gd name="connsiteX105" fmla="*/ 218527 w 1800225"/>
                  <a:gd name="connsiteY105" fmla="*/ 770276 h 1833562"/>
                  <a:gd name="connsiteX106" fmla="*/ 66708 w 1800225"/>
                  <a:gd name="connsiteY106" fmla="*/ 846152 h 1833562"/>
                  <a:gd name="connsiteX107" fmla="*/ 66742 w 1800225"/>
                  <a:gd name="connsiteY107" fmla="*/ 719440 h 1833562"/>
                  <a:gd name="connsiteX108" fmla="*/ 265467 w 1800225"/>
                  <a:gd name="connsiteY108" fmla="*/ 605892 h 1833562"/>
                  <a:gd name="connsiteX109" fmla="*/ 433454 w 1800225"/>
                  <a:gd name="connsiteY109" fmla="*/ 717406 h 1833562"/>
                  <a:gd name="connsiteX110" fmla="*/ 433454 w 1800225"/>
                  <a:gd name="connsiteY110" fmla="*/ 882790 h 1833562"/>
                  <a:gd name="connsiteX111" fmla="*/ 248331 w 1800225"/>
                  <a:gd name="connsiteY111" fmla="*/ 1005702 h 1833562"/>
                  <a:gd name="connsiteX112" fmla="*/ 285202 w 1800225"/>
                  <a:gd name="connsiteY112" fmla="*/ 1061243 h 1833562"/>
                  <a:gd name="connsiteX113" fmla="*/ 465325 w 1800225"/>
                  <a:gd name="connsiteY113" fmla="*/ 941631 h 1833562"/>
                  <a:gd name="connsiteX114" fmla="*/ 600142 w 1800225"/>
                  <a:gd name="connsiteY114" fmla="*/ 1049475 h 1833562"/>
                  <a:gd name="connsiteX115" fmla="*/ 600142 w 1800225"/>
                  <a:gd name="connsiteY115" fmla="*/ 1222230 h 1833562"/>
                  <a:gd name="connsiteX116" fmla="*/ 446456 w 1800225"/>
                  <a:gd name="connsiteY116" fmla="*/ 1340408 h 1833562"/>
                  <a:gd name="connsiteX117" fmla="*/ 487094 w 1800225"/>
                  <a:gd name="connsiteY117" fmla="*/ 1393248 h 1833562"/>
                  <a:gd name="connsiteX118" fmla="*/ 866875 w 1800225"/>
                  <a:gd name="connsiteY118" fmla="*/ 1101148 h 1833562"/>
                  <a:gd name="connsiteX119" fmla="*/ 866875 w 1800225"/>
                  <a:gd name="connsiteY119" fmla="*/ 1647509 h 1833562"/>
                  <a:gd name="connsiteX120" fmla="*/ 667417 w 1800225"/>
                  <a:gd name="connsiteY120" fmla="*/ 1761454 h 1833562"/>
                  <a:gd name="connsiteX121" fmla="*/ 1783423 w 1800225"/>
                  <a:gd name="connsiteY121" fmla="*/ 671167 h 1833562"/>
                  <a:gd name="connsiteX122" fmla="*/ 1566929 w 1800225"/>
                  <a:gd name="connsiteY122" fmla="*/ 547418 h 1833562"/>
                  <a:gd name="connsiteX123" fmla="*/ 1566929 w 1800225"/>
                  <a:gd name="connsiteY123" fmla="*/ 300058 h 1833562"/>
                  <a:gd name="connsiteX124" fmla="*/ 1552061 w 1800225"/>
                  <a:gd name="connsiteY124" fmla="*/ 272321 h 1833562"/>
                  <a:gd name="connsiteX125" fmla="*/ 1152011 w 1800225"/>
                  <a:gd name="connsiteY125" fmla="*/ 5626 h 1833562"/>
                  <a:gd name="connsiteX126" fmla="*/ 1116873 w 1800225"/>
                  <a:gd name="connsiteY126" fmla="*/ 4492 h 1833562"/>
                  <a:gd name="connsiteX127" fmla="*/ 900246 w 1800225"/>
                  <a:gd name="connsiteY127" fmla="*/ 129506 h 1833562"/>
                  <a:gd name="connsiteX128" fmla="*/ 683485 w 1800225"/>
                  <a:gd name="connsiteY128" fmla="*/ 4492 h 1833562"/>
                  <a:gd name="connsiteX129" fmla="*/ 650015 w 1800225"/>
                  <a:gd name="connsiteY129" fmla="*/ 4559 h 1833562"/>
                  <a:gd name="connsiteX130" fmla="*/ 249965 w 1800225"/>
                  <a:gd name="connsiteY130" fmla="*/ 237920 h 1833562"/>
                  <a:gd name="connsiteX131" fmla="*/ 233429 w 1800225"/>
                  <a:gd name="connsiteY131" fmla="*/ 266720 h 1833562"/>
                  <a:gd name="connsiteX132" fmla="*/ 233429 w 1800225"/>
                  <a:gd name="connsiteY132" fmla="*/ 547418 h 1833562"/>
                  <a:gd name="connsiteX133" fmla="*/ 16869 w 1800225"/>
                  <a:gd name="connsiteY133" fmla="*/ 671167 h 1833562"/>
                  <a:gd name="connsiteX134" fmla="*/ 67 w 1800225"/>
                  <a:gd name="connsiteY134" fmla="*/ 700104 h 1833562"/>
                  <a:gd name="connsiteX135" fmla="*/ 67 w 1800225"/>
                  <a:gd name="connsiteY135" fmla="*/ 714006 h 1833562"/>
                  <a:gd name="connsiteX136" fmla="*/ 0 w 1800225"/>
                  <a:gd name="connsiteY136" fmla="*/ 716073 h 1833562"/>
                  <a:gd name="connsiteX137" fmla="*/ 0 w 1800225"/>
                  <a:gd name="connsiteY137" fmla="*/ 1078912 h 1833562"/>
                  <a:gd name="connsiteX138" fmla="*/ 67 w 1800225"/>
                  <a:gd name="connsiteY138" fmla="*/ 1080878 h 1833562"/>
                  <a:gd name="connsiteX139" fmla="*/ 67 w 1800225"/>
                  <a:gd name="connsiteY139" fmla="*/ 1133485 h 1833562"/>
                  <a:gd name="connsiteX140" fmla="*/ 18502 w 1800225"/>
                  <a:gd name="connsiteY140" fmla="*/ 1163289 h 1833562"/>
                  <a:gd name="connsiteX141" fmla="*/ 200092 w 1800225"/>
                  <a:gd name="connsiteY141" fmla="*/ 1254097 h 1833562"/>
                  <a:gd name="connsiteX142" fmla="*/ 200092 w 1800225"/>
                  <a:gd name="connsiteY142" fmla="*/ 1533528 h 1833562"/>
                  <a:gd name="connsiteX143" fmla="*/ 215927 w 1800225"/>
                  <a:gd name="connsiteY143" fmla="*/ 1561899 h 1833562"/>
                  <a:gd name="connsiteX144" fmla="*/ 649314 w 1800225"/>
                  <a:gd name="connsiteY144" fmla="*/ 1828595 h 1833562"/>
                  <a:gd name="connsiteX145" fmla="*/ 666817 w 1800225"/>
                  <a:gd name="connsiteY145" fmla="*/ 1833563 h 1833562"/>
                  <a:gd name="connsiteX146" fmla="*/ 683352 w 1800225"/>
                  <a:gd name="connsiteY146" fmla="*/ 1829162 h 1833562"/>
                  <a:gd name="connsiteX147" fmla="*/ 900212 w 1800225"/>
                  <a:gd name="connsiteY147" fmla="*/ 1705283 h 1833562"/>
                  <a:gd name="connsiteX148" fmla="*/ 1117006 w 1800225"/>
                  <a:gd name="connsiteY148" fmla="*/ 1829162 h 1833562"/>
                  <a:gd name="connsiteX149" fmla="*/ 1151011 w 1800225"/>
                  <a:gd name="connsiteY149" fmla="*/ 1828595 h 1833562"/>
                  <a:gd name="connsiteX150" fmla="*/ 1584398 w 1800225"/>
                  <a:gd name="connsiteY150" fmla="*/ 1561899 h 1833562"/>
                  <a:gd name="connsiteX151" fmla="*/ 1600267 w 1800225"/>
                  <a:gd name="connsiteY151" fmla="*/ 1533528 h 1833562"/>
                  <a:gd name="connsiteX152" fmla="*/ 1600267 w 1800225"/>
                  <a:gd name="connsiteY152" fmla="*/ 1254097 h 1833562"/>
                  <a:gd name="connsiteX153" fmla="*/ 1781789 w 1800225"/>
                  <a:gd name="connsiteY153" fmla="*/ 1163289 h 1833562"/>
                  <a:gd name="connsiteX154" fmla="*/ 1800225 w 1800225"/>
                  <a:gd name="connsiteY154" fmla="*/ 1133485 h 1833562"/>
                  <a:gd name="connsiteX155" fmla="*/ 1800225 w 1800225"/>
                  <a:gd name="connsiteY155" fmla="*/ 700104 h 1833562"/>
                  <a:gd name="connsiteX156" fmla="*/ 1783423 w 1800225"/>
                  <a:gd name="connsiteY156" fmla="*/ 671167 h 1833562"/>
                  <a:gd name="connsiteX157" fmla="*/ 1783423 w 1800225"/>
                  <a:gd name="connsiteY157" fmla="*/ 671167 h 183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800225" h="1833562">
                    <a:moveTo>
                      <a:pt x="1367971" y="434508"/>
                    </a:moveTo>
                    <a:cubicBezTo>
                      <a:pt x="1367971" y="453177"/>
                      <a:pt x="1352769" y="468379"/>
                      <a:pt x="1334067" y="468379"/>
                    </a:cubicBezTo>
                    <a:cubicBezTo>
                      <a:pt x="1315431" y="468379"/>
                      <a:pt x="1300229" y="453177"/>
                      <a:pt x="1300229" y="434508"/>
                    </a:cubicBezTo>
                    <a:cubicBezTo>
                      <a:pt x="1300229" y="415839"/>
                      <a:pt x="1315431" y="400637"/>
                      <a:pt x="1334067" y="400637"/>
                    </a:cubicBezTo>
                    <a:cubicBezTo>
                      <a:pt x="1352769" y="400637"/>
                      <a:pt x="1367971" y="415839"/>
                      <a:pt x="1367971" y="434508"/>
                    </a:cubicBezTo>
                    <a:lnTo>
                      <a:pt x="1367971" y="434508"/>
                    </a:lnTo>
                    <a:close/>
                    <a:moveTo>
                      <a:pt x="1166879" y="766776"/>
                    </a:moveTo>
                    <a:cubicBezTo>
                      <a:pt x="1166879" y="748407"/>
                      <a:pt x="1181814" y="733442"/>
                      <a:pt x="1200217" y="733442"/>
                    </a:cubicBezTo>
                    <a:cubicBezTo>
                      <a:pt x="1218619" y="733442"/>
                      <a:pt x="1233554" y="748407"/>
                      <a:pt x="1233554" y="766776"/>
                    </a:cubicBezTo>
                    <a:cubicBezTo>
                      <a:pt x="1233554" y="785145"/>
                      <a:pt x="1218619" y="800113"/>
                      <a:pt x="1200217" y="800113"/>
                    </a:cubicBezTo>
                    <a:cubicBezTo>
                      <a:pt x="1181814" y="800113"/>
                      <a:pt x="1166879" y="785145"/>
                      <a:pt x="1166879" y="766776"/>
                    </a:cubicBezTo>
                    <a:lnTo>
                      <a:pt x="1166879" y="766776"/>
                    </a:lnTo>
                    <a:close/>
                    <a:moveTo>
                      <a:pt x="1166879" y="1400182"/>
                    </a:moveTo>
                    <a:cubicBezTo>
                      <a:pt x="1166879" y="1381813"/>
                      <a:pt x="1181814" y="1366844"/>
                      <a:pt x="1200217" y="1366844"/>
                    </a:cubicBezTo>
                    <a:cubicBezTo>
                      <a:pt x="1218619" y="1366844"/>
                      <a:pt x="1233554" y="1381813"/>
                      <a:pt x="1233554" y="1400182"/>
                    </a:cubicBezTo>
                    <a:cubicBezTo>
                      <a:pt x="1233554" y="1418551"/>
                      <a:pt x="1218619" y="1433519"/>
                      <a:pt x="1200217" y="1433519"/>
                    </a:cubicBezTo>
                    <a:cubicBezTo>
                      <a:pt x="1181814" y="1433519"/>
                      <a:pt x="1166879" y="1418551"/>
                      <a:pt x="1166879" y="1400182"/>
                    </a:cubicBezTo>
                    <a:lnTo>
                      <a:pt x="1166879" y="1400182"/>
                    </a:lnTo>
                    <a:close/>
                    <a:moveTo>
                      <a:pt x="1500254" y="966801"/>
                    </a:moveTo>
                    <a:cubicBezTo>
                      <a:pt x="1500254" y="985167"/>
                      <a:pt x="1485319" y="1000135"/>
                      <a:pt x="1466917" y="1000135"/>
                    </a:cubicBezTo>
                    <a:cubicBezTo>
                      <a:pt x="1448514" y="1000135"/>
                      <a:pt x="1433579" y="985167"/>
                      <a:pt x="1433579" y="966801"/>
                    </a:cubicBezTo>
                    <a:cubicBezTo>
                      <a:pt x="1433579" y="948432"/>
                      <a:pt x="1448514" y="933463"/>
                      <a:pt x="1466917" y="933463"/>
                    </a:cubicBezTo>
                    <a:cubicBezTo>
                      <a:pt x="1485319" y="933463"/>
                      <a:pt x="1500254" y="948432"/>
                      <a:pt x="1500254" y="966801"/>
                    </a:cubicBezTo>
                    <a:lnTo>
                      <a:pt x="1500254" y="966801"/>
                    </a:lnTo>
                    <a:close/>
                    <a:moveTo>
                      <a:pt x="1733550" y="1075878"/>
                    </a:moveTo>
                    <a:lnTo>
                      <a:pt x="1565629" y="979536"/>
                    </a:lnTo>
                    <a:cubicBezTo>
                      <a:pt x="1566162" y="975335"/>
                      <a:pt x="1566929" y="971168"/>
                      <a:pt x="1566929" y="966801"/>
                    </a:cubicBezTo>
                    <a:cubicBezTo>
                      <a:pt x="1566929" y="911661"/>
                      <a:pt x="1522057" y="866788"/>
                      <a:pt x="1466917" y="866788"/>
                    </a:cubicBezTo>
                    <a:cubicBezTo>
                      <a:pt x="1411743" y="866788"/>
                      <a:pt x="1366904" y="911661"/>
                      <a:pt x="1366904" y="966801"/>
                    </a:cubicBezTo>
                    <a:cubicBezTo>
                      <a:pt x="1366904" y="1021938"/>
                      <a:pt x="1411743" y="1066810"/>
                      <a:pt x="1466917" y="1066810"/>
                    </a:cubicBezTo>
                    <a:cubicBezTo>
                      <a:pt x="1493553" y="1066810"/>
                      <a:pt x="1517623" y="1056175"/>
                      <a:pt x="1535559" y="1039173"/>
                    </a:cubicBezTo>
                    <a:lnTo>
                      <a:pt x="1696412" y="1131452"/>
                    </a:lnTo>
                    <a:lnTo>
                      <a:pt x="1552027" y="1203661"/>
                    </a:lnTo>
                    <a:cubicBezTo>
                      <a:pt x="1540726" y="1209328"/>
                      <a:pt x="1533592" y="1220863"/>
                      <a:pt x="1533592" y="1233494"/>
                    </a:cubicBezTo>
                    <a:lnTo>
                      <a:pt x="1533592" y="1514893"/>
                    </a:lnTo>
                    <a:lnTo>
                      <a:pt x="1132908" y="1761454"/>
                    </a:lnTo>
                    <a:lnTo>
                      <a:pt x="933550" y="1647543"/>
                    </a:lnTo>
                    <a:lnTo>
                      <a:pt x="933550" y="1433519"/>
                    </a:lnTo>
                    <a:lnTo>
                      <a:pt x="1106338" y="1433519"/>
                    </a:lnTo>
                    <a:cubicBezTo>
                      <a:pt x="1120140" y="1472221"/>
                      <a:pt x="1156811" y="1500191"/>
                      <a:pt x="1200217" y="1500191"/>
                    </a:cubicBezTo>
                    <a:cubicBezTo>
                      <a:pt x="1255357" y="1500191"/>
                      <a:pt x="1300229" y="1455322"/>
                      <a:pt x="1300229" y="1400182"/>
                    </a:cubicBezTo>
                    <a:cubicBezTo>
                      <a:pt x="1300229" y="1345008"/>
                      <a:pt x="1255357" y="1300169"/>
                      <a:pt x="1200217" y="1300169"/>
                    </a:cubicBezTo>
                    <a:cubicBezTo>
                      <a:pt x="1156811" y="1300169"/>
                      <a:pt x="1120140" y="1328106"/>
                      <a:pt x="1106338" y="1366844"/>
                    </a:cubicBezTo>
                    <a:lnTo>
                      <a:pt x="933550" y="1366844"/>
                    </a:lnTo>
                    <a:lnTo>
                      <a:pt x="933550" y="900126"/>
                    </a:lnTo>
                    <a:cubicBezTo>
                      <a:pt x="933550" y="888424"/>
                      <a:pt x="927383" y="877556"/>
                      <a:pt x="917348" y="871522"/>
                    </a:cubicBezTo>
                    <a:lnTo>
                      <a:pt x="750627" y="771510"/>
                    </a:lnTo>
                    <a:lnTo>
                      <a:pt x="716323" y="828684"/>
                    </a:lnTo>
                    <a:lnTo>
                      <a:pt x="866875" y="918995"/>
                    </a:lnTo>
                    <a:lnTo>
                      <a:pt x="866875" y="1017037"/>
                    </a:lnTo>
                    <a:lnTo>
                      <a:pt x="666817" y="1170923"/>
                    </a:lnTo>
                    <a:lnTo>
                      <a:pt x="666817" y="1033473"/>
                    </a:lnTo>
                    <a:cubicBezTo>
                      <a:pt x="666817" y="1023338"/>
                      <a:pt x="662216" y="1013737"/>
                      <a:pt x="654315" y="1007436"/>
                    </a:cubicBezTo>
                    <a:lnTo>
                      <a:pt x="500129" y="884091"/>
                    </a:lnTo>
                    <a:lnTo>
                      <a:pt x="500129" y="717940"/>
                    </a:lnTo>
                    <a:lnTo>
                      <a:pt x="685286" y="594491"/>
                    </a:lnTo>
                    <a:cubicBezTo>
                      <a:pt x="694587" y="588290"/>
                      <a:pt x="700154" y="577889"/>
                      <a:pt x="700154" y="566754"/>
                    </a:cubicBezTo>
                    <a:lnTo>
                      <a:pt x="700154" y="366733"/>
                    </a:lnTo>
                    <a:lnTo>
                      <a:pt x="633479" y="366733"/>
                    </a:lnTo>
                    <a:lnTo>
                      <a:pt x="633479" y="548919"/>
                    </a:lnTo>
                    <a:lnTo>
                      <a:pt x="467158" y="659766"/>
                    </a:lnTo>
                    <a:lnTo>
                      <a:pt x="300104" y="548852"/>
                    </a:lnTo>
                    <a:lnTo>
                      <a:pt x="300104" y="285856"/>
                    </a:lnTo>
                    <a:lnTo>
                      <a:pt x="466792" y="188647"/>
                    </a:lnTo>
                    <a:lnTo>
                      <a:pt x="466792" y="466745"/>
                    </a:lnTo>
                    <a:lnTo>
                      <a:pt x="533467" y="466745"/>
                    </a:lnTo>
                    <a:lnTo>
                      <a:pt x="533467" y="149742"/>
                    </a:lnTo>
                    <a:lnTo>
                      <a:pt x="666917" y="71900"/>
                    </a:lnTo>
                    <a:lnTo>
                      <a:pt x="866808" y="187213"/>
                    </a:lnTo>
                    <a:lnTo>
                      <a:pt x="866842" y="600092"/>
                    </a:lnTo>
                    <a:cubicBezTo>
                      <a:pt x="866842" y="612060"/>
                      <a:pt x="873243" y="623095"/>
                      <a:pt x="883644" y="629029"/>
                    </a:cubicBezTo>
                    <a:lnTo>
                      <a:pt x="1101538" y="753541"/>
                    </a:lnTo>
                    <a:cubicBezTo>
                      <a:pt x="1100938" y="757908"/>
                      <a:pt x="1100204" y="762242"/>
                      <a:pt x="1100204" y="766776"/>
                    </a:cubicBezTo>
                    <a:cubicBezTo>
                      <a:pt x="1100204" y="821916"/>
                      <a:pt x="1145043" y="866788"/>
                      <a:pt x="1200217" y="866788"/>
                    </a:cubicBezTo>
                    <a:cubicBezTo>
                      <a:pt x="1255357" y="866788"/>
                      <a:pt x="1300229" y="821916"/>
                      <a:pt x="1300229" y="766776"/>
                    </a:cubicBezTo>
                    <a:cubicBezTo>
                      <a:pt x="1300229" y="711639"/>
                      <a:pt x="1255357" y="666767"/>
                      <a:pt x="1200217" y="666767"/>
                    </a:cubicBezTo>
                    <a:cubicBezTo>
                      <a:pt x="1173747" y="666767"/>
                      <a:pt x="1149810" y="677268"/>
                      <a:pt x="1131908" y="694103"/>
                    </a:cubicBezTo>
                    <a:lnTo>
                      <a:pt x="933517" y="580723"/>
                    </a:lnTo>
                    <a:lnTo>
                      <a:pt x="933483" y="187280"/>
                    </a:lnTo>
                    <a:lnTo>
                      <a:pt x="1132275" y="72566"/>
                    </a:lnTo>
                    <a:lnTo>
                      <a:pt x="1500254" y="317893"/>
                    </a:lnTo>
                    <a:lnTo>
                      <a:pt x="1500254" y="400070"/>
                    </a:lnTo>
                    <a:lnTo>
                      <a:pt x="1428545" y="400070"/>
                    </a:lnTo>
                    <a:cubicBezTo>
                      <a:pt x="1414477" y="361532"/>
                      <a:pt x="1377439" y="333962"/>
                      <a:pt x="1334067" y="333962"/>
                    </a:cubicBezTo>
                    <a:cubicBezTo>
                      <a:pt x="1278627" y="333962"/>
                      <a:pt x="1233554" y="379067"/>
                      <a:pt x="1233554" y="434508"/>
                    </a:cubicBezTo>
                    <a:cubicBezTo>
                      <a:pt x="1233554" y="489948"/>
                      <a:pt x="1278627" y="535050"/>
                      <a:pt x="1334067" y="535050"/>
                    </a:cubicBezTo>
                    <a:cubicBezTo>
                      <a:pt x="1378272" y="535050"/>
                      <a:pt x="1415877" y="506413"/>
                      <a:pt x="1429345" y="466745"/>
                    </a:cubicBezTo>
                    <a:lnTo>
                      <a:pt x="1500254" y="466745"/>
                    </a:lnTo>
                    <a:lnTo>
                      <a:pt x="1500254" y="566754"/>
                    </a:lnTo>
                    <a:cubicBezTo>
                      <a:pt x="1500254" y="578722"/>
                      <a:pt x="1506655" y="589757"/>
                      <a:pt x="1517056" y="595691"/>
                    </a:cubicBezTo>
                    <a:lnTo>
                      <a:pt x="1733550" y="719440"/>
                    </a:lnTo>
                    <a:lnTo>
                      <a:pt x="1733550" y="1075878"/>
                    </a:lnTo>
                    <a:close/>
                    <a:moveTo>
                      <a:pt x="667417" y="1761454"/>
                    </a:moveTo>
                    <a:lnTo>
                      <a:pt x="562304" y="1696782"/>
                    </a:lnTo>
                    <a:lnTo>
                      <a:pt x="752861" y="1560665"/>
                    </a:lnTo>
                    <a:lnTo>
                      <a:pt x="714123" y="1506392"/>
                    </a:lnTo>
                    <a:lnTo>
                      <a:pt x="500663" y="1658844"/>
                    </a:lnTo>
                    <a:lnTo>
                      <a:pt x="266767" y="1514893"/>
                    </a:lnTo>
                    <a:lnTo>
                      <a:pt x="266767" y="1252363"/>
                    </a:lnTo>
                    <a:lnTo>
                      <a:pt x="417252" y="1162055"/>
                    </a:lnTo>
                    <a:lnTo>
                      <a:pt x="382948" y="1104882"/>
                    </a:lnTo>
                    <a:lnTo>
                      <a:pt x="231962" y="1195493"/>
                    </a:lnTo>
                    <a:lnTo>
                      <a:pt x="66742" y="1112883"/>
                    </a:lnTo>
                    <a:lnTo>
                      <a:pt x="66708" y="920695"/>
                    </a:lnTo>
                    <a:lnTo>
                      <a:pt x="248331" y="829917"/>
                    </a:lnTo>
                    <a:lnTo>
                      <a:pt x="218527" y="770276"/>
                    </a:lnTo>
                    <a:lnTo>
                      <a:pt x="66708" y="846152"/>
                    </a:lnTo>
                    <a:lnTo>
                      <a:pt x="66742" y="719440"/>
                    </a:lnTo>
                    <a:lnTo>
                      <a:pt x="265467" y="605892"/>
                    </a:lnTo>
                    <a:lnTo>
                      <a:pt x="433454" y="717406"/>
                    </a:lnTo>
                    <a:lnTo>
                      <a:pt x="433454" y="882790"/>
                    </a:lnTo>
                    <a:lnTo>
                      <a:pt x="248331" y="1005702"/>
                    </a:lnTo>
                    <a:lnTo>
                      <a:pt x="285202" y="1061243"/>
                    </a:lnTo>
                    <a:lnTo>
                      <a:pt x="465325" y="941631"/>
                    </a:lnTo>
                    <a:lnTo>
                      <a:pt x="600142" y="1049475"/>
                    </a:lnTo>
                    <a:lnTo>
                      <a:pt x="600142" y="1222230"/>
                    </a:lnTo>
                    <a:lnTo>
                      <a:pt x="446456" y="1340408"/>
                    </a:lnTo>
                    <a:lnTo>
                      <a:pt x="487094" y="1393248"/>
                    </a:lnTo>
                    <a:lnTo>
                      <a:pt x="866875" y="1101148"/>
                    </a:lnTo>
                    <a:lnTo>
                      <a:pt x="866875" y="1647509"/>
                    </a:lnTo>
                    <a:lnTo>
                      <a:pt x="667417" y="1761454"/>
                    </a:lnTo>
                    <a:close/>
                    <a:moveTo>
                      <a:pt x="1783423" y="671167"/>
                    </a:moveTo>
                    <a:lnTo>
                      <a:pt x="1566929" y="547418"/>
                    </a:lnTo>
                    <a:lnTo>
                      <a:pt x="1566929" y="300058"/>
                    </a:lnTo>
                    <a:cubicBezTo>
                      <a:pt x="1566929" y="288889"/>
                      <a:pt x="1561362" y="278488"/>
                      <a:pt x="1552061" y="272321"/>
                    </a:cubicBezTo>
                    <a:lnTo>
                      <a:pt x="1152011" y="5626"/>
                    </a:lnTo>
                    <a:cubicBezTo>
                      <a:pt x="1141476" y="-1375"/>
                      <a:pt x="1127874" y="-1842"/>
                      <a:pt x="1116873" y="4492"/>
                    </a:cubicBezTo>
                    <a:lnTo>
                      <a:pt x="900246" y="129506"/>
                    </a:lnTo>
                    <a:lnTo>
                      <a:pt x="683485" y="4492"/>
                    </a:lnTo>
                    <a:cubicBezTo>
                      <a:pt x="673084" y="-1508"/>
                      <a:pt x="660316" y="-1508"/>
                      <a:pt x="650015" y="4559"/>
                    </a:cubicBezTo>
                    <a:lnTo>
                      <a:pt x="249965" y="237920"/>
                    </a:lnTo>
                    <a:cubicBezTo>
                      <a:pt x="239697" y="243887"/>
                      <a:pt x="233429" y="254852"/>
                      <a:pt x="233429" y="266720"/>
                    </a:cubicBezTo>
                    <a:lnTo>
                      <a:pt x="233429" y="547418"/>
                    </a:lnTo>
                    <a:lnTo>
                      <a:pt x="16869" y="671167"/>
                    </a:lnTo>
                    <a:cubicBezTo>
                      <a:pt x="6467" y="677068"/>
                      <a:pt x="67" y="688136"/>
                      <a:pt x="67" y="700104"/>
                    </a:cubicBezTo>
                    <a:lnTo>
                      <a:pt x="67" y="714006"/>
                    </a:lnTo>
                    <a:cubicBezTo>
                      <a:pt x="33" y="714706"/>
                      <a:pt x="0" y="715373"/>
                      <a:pt x="0" y="716073"/>
                    </a:cubicBezTo>
                    <a:lnTo>
                      <a:pt x="0" y="1078912"/>
                    </a:lnTo>
                    <a:cubicBezTo>
                      <a:pt x="0" y="1079578"/>
                      <a:pt x="33" y="1080245"/>
                      <a:pt x="67" y="1080878"/>
                    </a:cubicBezTo>
                    <a:lnTo>
                      <a:pt x="67" y="1133485"/>
                    </a:lnTo>
                    <a:cubicBezTo>
                      <a:pt x="67" y="1146120"/>
                      <a:pt x="7201" y="1157655"/>
                      <a:pt x="18502" y="1163289"/>
                    </a:cubicBezTo>
                    <a:lnTo>
                      <a:pt x="200092" y="1254097"/>
                    </a:lnTo>
                    <a:lnTo>
                      <a:pt x="200092" y="1533528"/>
                    </a:lnTo>
                    <a:cubicBezTo>
                      <a:pt x="200092" y="1545097"/>
                      <a:pt x="206059" y="1555831"/>
                      <a:pt x="215927" y="1561899"/>
                    </a:cubicBezTo>
                    <a:lnTo>
                      <a:pt x="649314" y="1828595"/>
                    </a:lnTo>
                    <a:cubicBezTo>
                      <a:pt x="654682" y="1831896"/>
                      <a:pt x="660749" y="1833563"/>
                      <a:pt x="666817" y="1833563"/>
                    </a:cubicBezTo>
                    <a:cubicBezTo>
                      <a:pt x="672517" y="1833563"/>
                      <a:pt x="678218" y="1832096"/>
                      <a:pt x="683352" y="1829162"/>
                    </a:cubicBezTo>
                    <a:lnTo>
                      <a:pt x="900212" y="1705283"/>
                    </a:lnTo>
                    <a:lnTo>
                      <a:pt x="1117006" y="1829162"/>
                    </a:lnTo>
                    <a:cubicBezTo>
                      <a:pt x="1127508" y="1835196"/>
                      <a:pt x="1140576" y="1834963"/>
                      <a:pt x="1151011" y="1828595"/>
                    </a:cubicBezTo>
                    <a:lnTo>
                      <a:pt x="1584398" y="1561899"/>
                    </a:lnTo>
                    <a:cubicBezTo>
                      <a:pt x="1594266" y="1555831"/>
                      <a:pt x="1600267" y="1545097"/>
                      <a:pt x="1600267" y="1533528"/>
                    </a:cubicBezTo>
                    <a:lnTo>
                      <a:pt x="1600267" y="1254097"/>
                    </a:lnTo>
                    <a:lnTo>
                      <a:pt x="1781789" y="1163289"/>
                    </a:lnTo>
                    <a:cubicBezTo>
                      <a:pt x="1793091" y="1157655"/>
                      <a:pt x="1800225" y="1146120"/>
                      <a:pt x="1800225" y="1133485"/>
                    </a:cubicBezTo>
                    <a:lnTo>
                      <a:pt x="1800225" y="700104"/>
                    </a:lnTo>
                    <a:cubicBezTo>
                      <a:pt x="1800225" y="688136"/>
                      <a:pt x="1793791" y="677101"/>
                      <a:pt x="1783423" y="671167"/>
                    </a:cubicBezTo>
                    <a:lnTo>
                      <a:pt x="1783423" y="671167"/>
                    </a:lnTo>
                    <a:close/>
                  </a:path>
                </a:pathLst>
              </a:custGeom>
              <a:solidFill>
                <a:schemeClr val="tx1"/>
              </a:solidFill>
              <a:ln w="33338" cap="flat">
                <a:noFill/>
                <a:prstDash val="solid"/>
                <a:miter/>
              </a:ln>
            </p:spPr>
            <p:txBody>
              <a:bodyPr rtlCol="0" anchor="ctr"/>
              <a:lstStyle/>
              <a:p>
                <a:pPr algn="ctr" defTabSz="270937">
                  <a:defRPr/>
                </a:pPr>
                <a:endParaRPr lang="en-US" sz="1067">
                  <a:solidFill>
                    <a:prstClr val="black"/>
                  </a:solidFill>
                  <a:latin typeface="Amazon Ember" panose="020F0502020204030204"/>
                </a:endParaRPr>
              </a:p>
            </p:txBody>
          </p:sp>
          <p:sp>
            <p:nvSpPr>
              <p:cNvPr id="7" name="TextBox 6">
                <a:extLst>
                  <a:ext uri="{FF2B5EF4-FFF2-40B4-BE49-F238E27FC236}">
                    <a16:creationId xmlns:a16="http://schemas.microsoft.com/office/drawing/2014/main" id="{FDDFF018-E9F8-15ED-5137-C5988F04DAFD}"/>
                  </a:ext>
                </a:extLst>
              </p:cNvPr>
              <p:cNvSpPr txBox="1"/>
              <p:nvPr/>
            </p:nvSpPr>
            <p:spPr>
              <a:xfrm>
                <a:off x="1565692" y="3426843"/>
                <a:ext cx="7457616" cy="1807635"/>
              </a:xfrm>
              <a:prstGeom prst="rect">
                <a:avLst/>
              </a:prstGeom>
              <a:noFill/>
            </p:spPr>
            <p:txBody>
              <a:bodyPr wrap="square" rtlCol="0">
                <a:spAutoFit/>
              </a:bodyPr>
              <a:lstStyle/>
              <a:p>
                <a:pPr defTabSz="270937">
                  <a:lnSpc>
                    <a:spcPct val="114000"/>
                  </a:lnSpc>
                  <a:defRPr/>
                </a:pPr>
                <a:r>
                  <a:rPr lang="en-US" sz="1896" kern="10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Build, train, and deploy ML models for any use case with fully managed infrastructure, tools, and workflows</a:t>
                </a:r>
              </a:p>
            </p:txBody>
          </p:sp>
          <p:sp>
            <p:nvSpPr>
              <p:cNvPr id="4" name="Title 1">
                <a:extLst>
                  <a:ext uri="{FF2B5EF4-FFF2-40B4-BE49-F238E27FC236}">
                    <a16:creationId xmlns:a16="http://schemas.microsoft.com/office/drawing/2014/main" id="{FBD5E589-D551-1867-C895-ADEEE653BE4E}"/>
                  </a:ext>
                </a:extLst>
              </p:cNvPr>
              <p:cNvSpPr txBox="1">
                <a:spLocks/>
              </p:cNvSpPr>
              <p:nvPr/>
            </p:nvSpPr>
            <p:spPr>
              <a:xfrm>
                <a:off x="3440886" y="1434942"/>
                <a:ext cx="3873766" cy="675186"/>
              </a:xfrm>
              <a:prstGeom prst="rect">
                <a:avLst/>
              </a:prstGeom>
              <a:noFill/>
              <a:ln>
                <a:noFill/>
              </a:ln>
            </p:spPr>
            <p:txBody>
              <a:bodyPr wrap="square" rtlCol="0">
                <a:spAutoFit/>
              </a:bodyPr>
              <a:lstStyle>
                <a:defPPr>
                  <a:defRPr lang="en-US"/>
                </a:defPPr>
                <a:lvl1pPr marR="0" lvl="0" indent="0" algn="ctr" defTabSz="270937" fontAlgn="auto">
                  <a:lnSpc>
                    <a:spcPct val="100000"/>
                  </a:lnSpc>
                  <a:spcBef>
                    <a:spcPts val="0"/>
                  </a:spcBef>
                  <a:spcAft>
                    <a:spcPts val="0"/>
                  </a:spcAft>
                  <a:buClrTx/>
                  <a:buSzTx/>
                  <a:buFontTx/>
                  <a:buNone/>
                  <a:tabLst/>
                  <a:defRPr kumimoji="0" sz="2000" b="1" i="0" u="none" strike="noStrike" cap="none" spc="0" normalizeH="0" baseline="0">
                    <a:ln>
                      <a:noFill/>
                    </a:ln>
                    <a:gradFill flip="none" rotWithShape="1">
                      <a:gsLst>
                        <a:gs pos="0">
                          <a:schemeClr val="accent4"/>
                        </a:gs>
                        <a:gs pos="100000">
                          <a:schemeClr val="accent2"/>
                        </a:gs>
                      </a:gsLst>
                      <a:lin ang="13500000" scaled="1"/>
                      <a:tileRect/>
                    </a:gradFill>
                    <a:effectLst/>
                    <a:uLnTx/>
                    <a:uFillTx/>
                    <a:latin typeface="Amazon Ember Display"/>
                    <a:ea typeface="Amazon Ember Display Light" panose="020F0403020204020204" pitchFamily="34" charset="0"/>
                    <a:cs typeface="Amazon Ember Display Light" panose="020F0403020204020204" pitchFamily="34" charset="0"/>
                  </a:defRPr>
                </a:lvl1pPr>
              </a:lstStyle>
              <a:p>
                <a:pPr algn="l"/>
                <a:r>
                  <a:rPr lang="en-US" dirty="0"/>
                  <a:t>AMAZON</a:t>
                </a:r>
              </a:p>
            </p:txBody>
          </p:sp>
        </p:grpSp>
      </p:grpSp>
      <p:sp>
        <p:nvSpPr>
          <p:cNvPr id="29" name="Text Placeholder 2">
            <a:extLst>
              <a:ext uri="{FF2B5EF4-FFF2-40B4-BE49-F238E27FC236}">
                <a16:creationId xmlns:a16="http://schemas.microsoft.com/office/drawing/2014/main" id="{C083DB22-DA55-B592-6A8A-1F0FDA8CEDF5}"/>
              </a:ext>
            </a:extLst>
          </p:cNvPr>
          <p:cNvSpPr txBox="1"/>
          <p:nvPr/>
        </p:nvSpPr>
        <p:spPr>
          <a:xfrm>
            <a:off x="6733739" y="1863467"/>
            <a:ext cx="3702375" cy="3225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30" rIns="11430">
            <a:spAutoFit/>
          </a:bodyPr>
          <a:lstStyle>
            <a:lvl1pPr defTabSz="2167676">
              <a:spcBef>
                <a:spcPts val="2300"/>
              </a:spcBef>
              <a:defRPr sz="6600">
                <a:solidFill>
                  <a:srgbClr val="FFFFFF"/>
                </a:solidFill>
                <a:latin typeface="Amazon Ember Light"/>
                <a:ea typeface="Amazon Ember Light"/>
                <a:cs typeface="Amazon Ember Light"/>
                <a:sym typeface="Amazon Ember Light"/>
              </a:defRPr>
            </a:lvl1pPr>
          </a:lstStyle>
          <a:p>
            <a:pPr algn="ctr" defTabSz="1284565">
              <a:lnSpc>
                <a:spcPct val="114000"/>
              </a:lnSpc>
              <a:spcBef>
                <a:spcPts val="1363"/>
              </a:spcBef>
              <a:defRPr/>
            </a:pPr>
            <a:r>
              <a:rPr lang="en-US" sz="1400" b="1" spc="178"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END-TO-END ML JOURNEY</a:t>
            </a:r>
            <a:endParaRPr lang="en-US" sz="1400" spc="178" dirty="0">
              <a:solidFill>
                <a:schemeClr val="tx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grpSp>
        <p:nvGrpSpPr>
          <p:cNvPr id="6" name="Group 5">
            <a:extLst>
              <a:ext uri="{FF2B5EF4-FFF2-40B4-BE49-F238E27FC236}">
                <a16:creationId xmlns:a16="http://schemas.microsoft.com/office/drawing/2014/main" id="{37029E82-33EC-4E9B-31F9-206B86B971A0}"/>
              </a:ext>
            </a:extLst>
          </p:cNvPr>
          <p:cNvGrpSpPr/>
          <p:nvPr/>
        </p:nvGrpSpPr>
        <p:grpSpPr>
          <a:xfrm>
            <a:off x="9647147" y="2387658"/>
            <a:ext cx="2104825" cy="2497900"/>
            <a:chOff x="16870839" y="2418310"/>
            <a:chExt cx="2456869" cy="2915687"/>
          </a:xfrm>
        </p:grpSpPr>
        <p:sp>
          <p:nvSpPr>
            <p:cNvPr id="19" name="Text Placeholder 2">
              <a:extLst>
                <a:ext uri="{FF2B5EF4-FFF2-40B4-BE49-F238E27FC236}">
                  <a16:creationId xmlns:a16="http://schemas.microsoft.com/office/drawing/2014/main" id="{8DF57BB5-40E0-EF51-2BC1-627FB8C391DA}"/>
                </a:ext>
              </a:extLst>
            </p:cNvPr>
            <p:cNvSpPr txBox="1"/>
            <p:nvPr/>
          </p:nvSpPr>
          <p:spPr>
            <a:xfrm>
              <a:off x="16870839" y="4262524"/>
              <a:ext cx="2456869" cy="467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30" rIns="11430">
              <a:spAutoFit/>
            </a:bodyPr>
            <a:lstStyle>
              <a:lvl1pPr defTabSz="2167676">
                <a:spcBef>
                  <a:spcPts val="2300"/>
                </a:spcBef>
                <a:defRPr sz="6600">
                  <a:solidFill>
                    <a:srgbClr val="FFFFFF"/>
                  </a:solidFill>
                  <a:latin typeface="Amazon Ember Light"/>
                  <a:ea typeface="Amazon Ember Light"/>
                  <a:cs typeface="Amazon Ember Light"/>
                  <a:sym typeface="Amazon Ember Light"/>
                </a:defRPr>
              </a:lvl1pPr>
            </a:lstStyle>
            <a:p>
              <a:pPr algn="ctr" defTabSz="270937">
                <a:spcBef>
                  <a:spcPts val="0"/>
                </a:spcBef>
                <a:defRPr/>
              </a:pPr>
              <a:r>
                <a:rPr lang="en-US" sz="2000" b="1" dirty="0">
                  <a:gradFill flip="none" rotWithShape="1">
                    <a:gsLst>
                      <a:gs pos="0">
                        <a:schemeClr val="accent4"/>
                      </a:gs>
                      <a:gs pos="100000">
                        <a:schemeClr val="accent2"/>
                      </a:gs>
                    </a:gsLst>
                    <a:lin ang="13500000" scaled="1"/>
                    <a:tileRect/>
                  </a:gradFill>
                  <a:latin typeface="Amazon Ember Display"/>
                  <a:ea typeface="Amazon Ember Display Light" panose="020F0403020204020204" pitchFamily="34" charset="0"/>
                  <a:cs typeface="Amazon Ember Display Light" panose="020F0403020204020204" pitchFamily="34" charset="0"/>
                </a:rPr>
                <a:t>DEPLOY</a:t>
              </a:r>
              <a:endParaRPr lang="en-US" sz="1800" b="1" dirty="0">
                <a:gradFill flip="none" rotWithShape="1">
                  <a:gsLst>
                    <a:gs pos="0">
                      <a:schemeClr val="accent4"/>
                    </a:gs>
                    <a:gs pos="100000">
                      <a:schemeClr val="accent2"/>
                    </a:gs>
                  </a:gsLst>
                  <a:lin ang="13500000" scaled="1"/>
                  <a:tileRect/>
                </a:gradFill>
                <a:latin typeface="Amazon Ember Display"/>
                <a:ea typeface="Amazon Ember Display Light" panose="020F0403020204020204" pitchFamily="34" charset="0"/>
                <a:cs typeface="Amazon Ember Display Light" panose="020F0403020204020204" pitchFamily="34" charset="0"/>
              </a:endParaRPr>
            </a:p>
          </p:txBody>
        </p:sp>
        <p:sp>
          <p:nvSpPr>
            <p:cNvPr id="27" name="Rounded Rectangle 26">
              <a:extLst>
                <a:ext uri="{FF2B5EF4-FFF2-40B4-BE49-F238E27FC236}">
                  <a16:creationId xmlns:a16="http://schemas.microsoft.com/office/drawing/2014/main" id="{00D19EE4-F5E5-F5A3-C8E6-EB98A2F25206}"/>
                </a:ext>
              </a:extLst>
            </p:cNvPr>
            <p:cNvSpPr/>
            <p:nvPr/>
          </p:nvSpPr>
          <p:spPr>
            <a:xfrm>
              <a:off x="17021638" y="2418310"/>
              <a:ext cx="2134677" cy="2915687"/>
            </a:xfrm>
            <a:prstGeom prst="roundRect">
              <a:avLst>
                <a:gd name="adj" fmla="val 6946"/>
              </a:avLst>
            </a:prstGeom>
            <a:noFill/>
            <a:ln w="254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0937">
                <a:defRPr/>
              </a:pPr>
              <a:endParaRPr lang="en-US" sz="948" dirty="0">
                <a:solidFill>
                  <a:prstClr val="white"/>
                </a:solidFill>
                <a:latin typeface="Amazon Ember" panose="020F0502020204030204"/>
              </a:endParaRPr>
            </a:p>
          </p:txBody>
        </p:sp>
        <p:pic>
          <p:nvPicPr>
            <p:cNvPr id="31" name="Graphic 30">
              <a:extLst>
                <a:ext uri="{FF2B5EF4-FFF2-40B4-BE49-F238E27FC236}">
                  <a16:creationId xmlns:a16="http://schemas.microsoft.com/office/drawing/2014/main" id="{9A3AC78B-7213-4444-3124-5036EF88E2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2394" y="2939920"/>
              <a:ext cx="1153756" cy="1177546"/>
            </a:xfrm>
            <a:prstGeom prst="rect">
              <a:avLst/>
            </a:prstGeom>
          </p:spPr>
        </p:pic>
      </p:grpSp>
      <p:grpSp>
        <p:nvGrpSpPr>
          <p:cNvPr id="12" name="Group 11">
            <a:extLst>
              <a:ext uri="{FF2B5EF4-FFF2-40B4-BE49-F238E27FC236}">
                <a16:creationId xmlns:a16="http://schemas.microsoft.com/office/drawing/2014/main" id="{510F74B3-C7EE-4023-5D7D-F65D6ED3C1A8}"/>
              </a:ext>
            </a:extLst>
          </p:cNvPr>
          <p:cNvGrpSpPr/>
          <p:nvPr/>
        </p:nvGrpSpPr>
        <p:grpSpPr>
          <a:xfrm>
            <a:off x="7756719" y="2396936"/>
            <a:ext cx="1828800" cy="2497900"/>
            <a:chOff x="14487231" y="2418310"/>
            <a:chExt cx="2134676" cy="2915687"/>
          </a:xfrm>
        </p:grpSpPr>
        <p:sp>
          <p:nvSpPr>
            <p:cNvPr id="18" name="Text Placeholder 2">
              <a:extLst>
                <a:ext uri="{FF2B5EF4-FFF2-40B4-BE49-F238E27FC236}">
                  <a16:creationId xmlns:a16="http://schemas.microsoft.com/office/drawing/2014/main" id="{272115CE-74E6-7506-B5B4-34A539AEFE54}"/>
                </a:ext>
              </a:extLst>
            </p:cNvPr>
            <p:cNvSpPr txBox="1"/>
            <p:nvPr/>
          </p:nvSpPr>
          <p:spPr>
            <a:xfrm>
              <a:off x="14731554" y="4262524"/>
              <a:ext cx="1818616" cy="467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30" rIns="11430">
              <a:spAutoFit/>
            </a:bodyPr>
            <a:lstStyle>
              <a:lvl1pPr defTabSz="2167676">
                <a:spcBef>
                  <a:spcPts val="2300"/>
                </a:spcBef>
                <a:defRPr sz="6600">
                  <a:solidFill>
                    <a:srgbClr val="FFFFFF"/>
                  </a:solidFill>
                  <a:latin typeface="Amazon Ember Light"/>
                  <a:ea typeface="Amazon Ember Light"/>
                  <a:cs typeface="Amazon Ember Light"/>
                  <a:sym typeface="Amazon Ember Light"/>
                </a:defRPr>
              </a:lvl1pPr>
            </a:lstStyle>
            <a:p>
              <a:pPr algn="ctr" defTabSz="270937">
                <a:spcBef>
                  <a:spcPts val="0"/>
                </a:spcBef>
                <a:defRPr/>
              </a:pPr>
              <a:r>
                <a:rPr lang="en-US" sz="2000" b="1" dirty="0">
                  <a:gradFill flip="none" rotWithShape="1">
                    <a:gsLst>
                      <a:gs pos="0">
                        <a:schemeClr val="accent4"/>
                      </a:gs>
                      <a:gs pos="100000">
                        <a:schemeClr val="accent2"/>
                      </a:gs>
                    </a:gsLst>
                    <a:lin ang="13500000" scaled="1"/>
                    <a:tileRect/>
                  </a:gradFill>
                  <a:latin typeface="Amazon Ember Display"/>
                  <a:ea typeface="Amazon Ember Display Light" panose="020F0403020204020204" pitchFamily="34" charset="0"/>
                  <a:cs typeface="Amazon Ember Display Light" panose="020F0403020204020204" pitchFamily="34" charset="0"/>
                </a:rPr>
                <a:t>TRAIN</a:t>
              </a:r>
            </a:p>
          </p:txBody>
        </p:sp>
        <p:sp>
          <p:nvSpPr>
            <p:cNvPr id="26" name="Rounded Rectangle 25">
              <a:extLst>
                <a:ext uri="{FF2B5EF4-FFF2-40B4-BE49-F238E27FC236}">
                  <a16:creationId xmlns:a16="http://schemas.microsoft.com/office/drawing/2014/main" id="{CD930FB2-0B0D-772F-D90B-605ECC6A09AD}"/>
                </a:ext>
              </a:extLst>
            </p:cNvPr>
            <p:cNvSpPr/>
            <p:nvPr/>
          </p:nvSpPr>
          <p:spPr>
            <a:xfrm>
              <a:off x="14487231" y="2418310"/>
              <a:ext cx="2134676" cy="2915687"/>
            </a:xfrm>
            <a:prstGeom prst="roundRect">
              <a:avLst>
                <a:gd name="adj" fmla="val 6946"/>
              </a:avLst>
            </a:prstGeom>
            <a:noFill/>
            <a:ln w="254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0937"/>
              <a:endParaRPr lang="en-US" sz="948" dirty="0">
                <a:solidFill>
                  <a:prstClr val="white"/>
                </a:solidFill>
                <a:latin typeface="Amazon Ember" panose="020F0502020204030204"/>
              </a:endParaRPr>
            </a:p>
          </p:txBody>
        </p:sp>
        <p:pic>
          <p:nvPicPr>
            <p:cNvPr id="33" name="Graphic 32">
              <a:extLst>
                <a:ext uri="{FF2B5EF4-FFF2-40B4-BE49-F238E27FC236}">
                  <a16:creationId xmlns:a16="http://schemas.microsoft.com/office/drawing/2014/main" id="{991D817B-6A0C-74D2-5074-CEFAEFAE29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74328" y="2780145"/>
              <a:ext cx="1284628" cy="1236153"/>
            </a:xfrm>
            <a:prstGeom prst="rect">
              <a:avLst/>
            </a:prstGeom>
          </p:spPr>
        </p:pic>
      </p:grpSp>
      <p:grpSp>
        <p:nvGrpSpPr>
          <p:cNvPr id="11" name="Group 10">
            <a:extLst>
              <a:ext uri="{FF2B5EF4-FFF2-40B4-BE49-F238E27FC236}">
                <a16:creationId xmlns:a16="http://schemas.microsoft.com/office/drawing/2014/main" id="{60F6D23D-066F-7172-6E7A-6C5E77CFC3EB}"/>
              </a:ext>
            </a:extLst>
          </p:cNvPr>
          <p:cNvGrpSpPr/>
          <p:nvPr/>
        </p:nvGrpSpPr>
        <p:grpSpPr>
          <a:xfrm>
            <a:off x="5761962" y="2387658"/>
            <a:ext cx="1828800" cy="2497900"/>
            <a:chOff x="11952825" y="2418310"/>
            <a:chExt cx="2134676" cy="2915687"/>
          </a:xfrm>
        </p:grpSpPr>
        <p:sp>
          <p:nvSpPr>
            <p:cNvPr id="17" name="Text Placeholder 2">
              <a:extLst>
                <a:ext uri="{FF2B5EF4-FFF2-40B4-BE49-F238E27FC236}">
                  <a16:creationId xmlns:a16="http://schemas.microsoft.com/office/drawing/2014/main" id="{588BFE51-CFC4-1032-BB80-D7EDC74C328C}"/>
                </a:ext>
              </a:extLst>
            </p:cNvPr>
            <p:cNvSpPr txBox="1"/>
            <p:nvPr/>
          </p:nvSpPr>
          <p:spPr>
            <a:xfrm>
              <a:off x="12281734" y="4262524"/>
              <a:ext cx="1649446" cy="467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30" rIns="11430">
              <a:spAutoFit/>
            </a:bodyPr>
            <a:lstStyle>
              <a:lvl1pPr defTabSz="2167676">
                <a:spcBef>
                  <a:spcPts val="2300"/>
                </a:spcBef>
                <a:defRPr sz="6600">
                  <a:solidFill>
                    <a:srgbClr val="FFFFFF"/>
                  </a:solidFill>
                  <a:latin typeface="Amazon Ember Light"/>
                  <a:ea typeface="Amazon Ember Light"/>
                  <a:cs typeface="Amazon Ember Light"/>
                  <a:sym typeface="Amazon Ember Light"/>
                </a:defRPr>
              </a:lvl1pPr>
            </a:lstStyle>
            <a:p>
              <a:pPr algn="ctr" defTabSz="270937">
                <a:spcBef>
                  <a:spcPts val="0"/>
                </a:spcBef>
                <a:defRPr/>
              </a:pPr>
              <a:r>
                <a:rPr lang="en-US" sz="2000" b="1" dirty="0">
                  <a:gradFill flip="none" rotWithShape="1">
                    <a:gsLst>
                      <a:gs pos="0">
                        <a:schemeClr val="accent4"/>
                      </a:gs>
                      <a:gs pos="100000">
                        <a:schemeClr val="accent2"/>
                      </a:gs>
                    </a:gsLst>
                    <a:lin ang="13500000" scaled="1"/>
                    <a:tileRect/>
                  </a:gradFill>
                  <a:latin typeface="Amazon Ember Display"/>
                  <a:ea typeface="Amazon Ember Display Light" panose="020F0403020204020204" pitchFamily="34" charset="0"/>
                  <a:cs typeface="Amazon Ember Display Light" panose="020F0403020204020204" pitchFamily="34" charset="0"/>
                </a:rPr>
                <a:t>BUILD</a:t>
              </a:r>
            </a:p>
          </p:txBody>
        </p:sp>
        <p:sp>
          <p:nvSpPr>
            <p:cNvPr id="25" name="Rounded Rectangle 24">
              <a:extLst>
                <a:ext uri="{FF2B5EF4-FFF2-40B4-BE49-F238E27FC236}">
                  <a16:creationId xmlns:a16="http://schemas.microsoft.com/office/drawing/2014/main" id="{C1FDE638-CCA4-76E3-5715-A3269AF1B8CC}"/>
                </a:ext>
              </a:extLst>
            </p:cNvPr>
            <p:cNvSpPr/>
            <p:nvPr/>
          </p:nvSpPr>
          <p:spPr>
            <a:xfrm>
              <a:off x="11952825" y="2418310"/>
              <a:ext cx="2134676" cy="2915687"/>
            </a:xfrm>
            <a:prstGeom prst="roundRect">
              <a:avLst>
                <a:gd name="adj" fmla="val 6946"/>
              </a:avLst>
            </a:prstGeom>
            <a:noFill/>
            <a:ln w="254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0937"/>
              <a:endParaRPr lang="en-US" sz="948" dirty="0">
                <a:solidFill>
                  <a:prstClr val="white"/>
                </a:solidFill>
                <a:latin typeface="Amazon Ember" panose="020F0502020204030204"/>
              </a:endParaRPr>
            </a:p>
          </p:txBody>
        </p:sp>
        <p:pic>
          <p:nvPicPr>
            <p:cNvPr id="35" name="Graphic 34">
              <a:extLst>
                <a:ext uri="{FF2B5EF4-FFF2-40B4-BE49-F238E27FC236}">
                  <a16:creationId xmlns:a16="http://schemas.microsoft.com/office/drawing/2014/main" id="{AACF12C5-6CE1-08AC-82C5-FD76557F7A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3581" y="2884243"/>
              <a:ext cx="1427429" cy="1002740"/>
            </a:xfrm>
            <a:prstGeom prst="rect">
              <a:avLst/>
            </a:prstGeom>
          </p:spPr>
        </p:pic>
      </p:grpSp>
    </p:spTree>
    <p:extLst>
      <p:ext uri="{BB962C8B-B14F-4D97-AF65-F5344CB8AC3E}">
        <p14:creationId xmlns:p14="http://schemas.microsoft.com/office/powerpoint/2010/main" val="102805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3793DDA9-EEC4-5012-B145-FFC786B93BE4}"/>
              </a:ext>
            </a:extLst>
          </p:cNvPr>
          <p:cNvSpPr txBox="1"/>
          <p:nvPr/>
        </p:nvSpPr>
        <p:spPr>
          <a:xfrm>
            <a:off x="609599" y="214313"/>
            <a:ext cx="10972801" cy="24622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mazon Ember Display"/>
                <a:ea typeface="+mn-ea"/>
                <a:cs typeface="+mn-cs"/>
              </a:rPr>
              <a:t>RETAIL  |  ML MODERNIZATION</a:t>
            </a:r>
          </a:p>
        </p:txBody>
      </p:sp>
      <p:grpSp>
        <p:nvGrpSpPr>
          <p:cNvPr id="2" name="Group 1">
            <a:extLst>
              <a:ext uri="{FF2B5EF4-FFF2-40B4-BE49-F238E27FC236}">
                <a16:creationId xmlns:a16="http://schemas.microsoft.com/office/drawing/2014/main" id="{F1DC584F-9078-1AEE-8A6F-329BD8506E09}"/>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BACD0CA0-DC3F-695B-27B0-B18AA56178D9}"/>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9925A75F-71C0-5944-2CA6-9A9EE51C6E98}"/>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9A7911C4-6EA7-76C6-CC16-284D85F6C579}"/>
              </a:ext>
            </a:extLst>
          </p:cNvPr>
          <p:cNvGrpSpPr/>
          <p:nvPr/>
        </p:nvGrpSpPr>
        <p:grpSpPr>
          <a:xfrm>
            <a:off x="7927197" y="1803677"/>
            <a:ext cx="300229" cy="350837"/>
            <a:chOff x="7553852" y="2221320"/>
            <a:chExt cx="307184" cy="358964"/>
          </a:xfrm>
          <a:solidFill>
            <a:schemeClr val="tx1"/>
          </a:solidFill>
        </p:grpSpPr>
        <p:sp>
          <p:nvSpPr>
            <p:cNvPr id="6" name="Freeform 9">
              <a:extLst>
                <a:ext uri="{FF2B5EF4-FFF2-40B4-BE49-F238E27FC236}">
                  <a16:creationId xmlns:a16="http://schemas.microsoft.com/office/drawing/2014/main" id="{78EA7822-A292-10AB-7589-B98CDA55A613}"/>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F87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78B791CE-AA11-9A1C-AC10-545F5BC4AD69}"/>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B3EC7D48-33DD-707C-6768-10F1F8A16BE3}"/>
              </a:ext>
            </a:extLst>
          </p:cNvPr>
          <p:cNvSpPr/>
          <p:nvPr/>
        </p:nvSpPr>
        <p:spPr>
          <a:xfrm>
            <a:off x="8211100" y="1961317"/>
            <a:ext cx="2964616" cy="1467683"/>
          </a:xfrm>
          <a:prstGeom prst="rect">
            <a:avLst/>
          </a:prstGeom>
          <a:ln>
            <a:noFill/>
          </a:ln>
        </p:spPr>
        <p:txBody>
          <a:bodyPr wrap="square" lIns="91440" tIns="0" rIns="0" bIns="0">
            <a:noAutofit/>
          </a:bodyPr>
          <a:lstStyle/>
          <a:p>
            <a:pPr defTabSz="609576">
              <a:lnSpc>
                <a:spcPct val="90000"/>
              </a:lnSpc>
              <a:spcAft>
                <a:spcPts val="600"/>
              </a:spcAft>
              <a:defRPr/>
            </a:pPr>
            <a:r>
              <a:rPr lang="en-US" sz="1600" dirty="0">
                <a:solidFill>
                  <a:srgbClr val="232F3E"/>
                </a:solidFill>
              </a:rPr>
              <a:t>Amazon SageMaker doesn’t just manage the hosts we </a:t>
            </a:r>
            <a:br>
              <a:rPr lang="en-US" sz="1600" dirty="0">
                <a:solidFill>
                  <a:srgbClr val="232F3E"/>
                </a:solidFill>
              </a:rPr>
            </a:br>
            <a:r>
              <a:rPr lang="en-US" sz="1600" dirty="0">
                <a:solidFill>
                  <a:srgbClr val="232F3E"/>
                </a:solidFill>
              </a:rPr>
              <a:t>use for inferencing. </a:t>
            </a:r>
          </a:p>
          <a:p>
            <a:pPr defTabSz="609576">
              <a:lnSpc>
                <a:spcPct val="90000"/>
              </a:lnSpc>
              <a:spcAft>
                <a:spcPts val="600"/>
              </a:spcAft>
              <a:defRPr/>
            </a:pPr>
            <a:r>
              <a:rPr lang="en-US" sz="1600" dirty="0">
                <a:solidFill>
                  <a:srgbClr val="232F3E"/>
                </a:solidFill>
              </a:rPr>
              <a:t>It also automatically adds or removes hosts as needed to support the workload. </a:t>
            </a:r>
          </a:p>
        </p:txBody>
      </p:sp>
      <p:grpSp>
        <p:nvGrpSpPr>
          <p:cNvPr id="9" name="Group 8">
            <a:extLst>
              <a:ext uri="{FF2B5EF4-FFF2-40B4-BE49-F238E27FC236}">
                <a16:creationId xmlns:a16="http://schemas.microsoft.com/office/drawing/2014/main" id="{09E39E38-72DD-6069-3660-66E3F0287BF7}"/>
              </a:ext>
            </a:extLst>
          </p:cNvPr>
          <p:cNvGrpSpPr/>
          <p:nvPr/>
        </p:nvGrpSpPr>
        <p:grpSpPr>
          <a:xfrm flipH="1">
            <a:off x="11039421" y="3322154"/>
            <a:ext cx="300229" cy="350837"/>
            <a:chOff x="7553852" y="2221320"/>
            <a:chExt cx="307184" cy="358964"/>
          </a:xfrm>
          <a:solidFill>
            <a:schemeClr val="tx1"/>
          </a:solidFill>
        </p:grpSpPr>
        <p:sp>
          <p:nvSpPr>
            <p:cNvPr id="10" name="Freeform 9">
              <a:extLst>
                <a:ext uri="{FF2B5EF4-FFF2-40B4-BE49-F238E27FC236}">
                  <a16:creationId xmlns:a16="http://schemas.microsoft.com/office/drawing/2014/main" id="{C4B57F85-AF65-1DE1-6AB0-D10CAE6358D8}"/>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F87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769C71E4-7C60-4E18-D43C-21595D9E90DB}"/>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520A7C6D-2B48-EEBF-A25A-8DA392FA61A1}"/>
              </a:ext>
            </a:extLst>
          </p:cNvPr>
          <p:cNvSpPr/>
          <p:nvPr/>
        </p:nvSpPr>
        <p:spPr>
          <a:xfrm>
            <a:off x="8016240" y="3832771"/>
            <a:ext cx="3029500" cy="1033616"/>
          </a:xfrm>
          <a:prstGeom prst="rect">
            <a:avLst/>
          </a:prstGeom>
        </p:spPr>
        <p:txBody>
          <a:bodyPr wrap="square" lIns="0" tIns="0" rIns="0" bIns="0">
            <a:spAutoFit/>
          </a:bodyPr>
          <a:lstStyle/>
          <a:p>
            <a:pPr algn="r" defTabSz="609576">
              <a:defRPr/>
            </a:pPr>
            <a:r>
              <a:rPr lang="en-US" sz="1600" b="1" dirty="0">
                <a:solidFill>
                  <a:schemeClr val="tx2"/>
                </a:solidFill>
              </a:rPr>
              <a:t>Eli Gallaudet</a:t>
            </a:r>
          </a:p>
          <a:p>
            <a:pPr algn="r" defTabSz="609576">
              <a:defRPr/>
            </a:pPr>
            <a:r>
              <a:rPr lang="en-US" sz="1400" dirty="0">
                <a:solidFill>
                  <a:srgbClr val="232F3E"/>
                </a:solidFill>
              </a:rPr>
              <a:t>Senior Software Manager </a:t>
            </a:r>
          </a:p>
          <a:p>
            <a:pPr algn="r" defTabSz="609576">
              <a:spcBef>
                <a:spcPts val="300"/>
              </a:spcBef>
              <a:defRPr/>
            </a:pPr>
            <a:r>
              <a:rPr lang="en-US" sz="1400" dirty="0">
                <a:solidFill>
                  <a:srgbClr val="232F3E"/>
                </a:solidFill>
              </a:rPr>
              <a:t>Amazon Robotics </a:t>
            </a:r>
          </a:p>
          <a:p>
            <a:pPr marR="0" lvl="0" indent="0" algn="r" defTabSz="609576" fontAlgn="auto">
              <a:lnSpc>
                <a:spcPct val="100000"/>
              </a:lnSpc>
              <a:spcBef>
                <a:spcPts val="800"/>
              </a:spcBef>
              <a:spcAft>
                <a:spcPts val="0"/>
              </a:spcAft>
              <a:buClrTx/>
              <a:buSzTx/>
              <a:buFontTx/>
              <a:buNone/>
              <a:tabLst/>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CASE STUDY</a:t>
            </a:r>
            <a:endParaRPr lang="en-US" sz="1400" b="1" dirty="0">
              <a:solidFill>
                <a:srgbClr val="232F3E"/>
              </a:solidFill>
            </a:endParaRPr>
          </a:p>
        </p:txBody>
      </p:sp>
      <p:sp>
        <p:nvSpPr>
          <p:cNvPr id="13" name="Rectangle 12">
            <a:extLst>
              <a:ext uri="{FF2B5EF4-FFF2-40B4-BE49-F238E27FC236}">
                <a16:creationId xmlns:a16="http://schemas.microsoft.com/office/drawing/2014/main" id="{8D7C2B0E-E4D9-9672-43EE-14F336F83C0D}"/>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74728CE5-A798-C221-CA57-084F88139E0D}"/>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5" name="Rectangle 14">
            <a:extLst>
              <a:ext uri="{FF2B5EF4-FFF2-40B4-BE49-F238E27FC236}">
                <a16:creationId xmlns:a16="http://schemas.microsoft.com/office/drawing/2014/main" id="{B80B14AC-2347-651A-C634-BC55EB1AFABC}"/>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3D2DDFCB-98EE-7252-C4E4-94D21515907C}"/>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1" name="Rectangle 20">
            <a:extLst>
              <a:ext uri="{FF2B5EF4-FFF2-40B4-BE49-F238E27FC236}">
                <a16:creationId xmlns:a16="http://schemas.microsoft.com/office/drawing/2014/main" id="{348A0722-D72F-FF61-B76A-93AF98524A90}"/>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8D9CB7C0-B9ED-84B2-C618-10EEBE6842AA}"/>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3" name="TextBox 22">
            <a:extLst>
              <a:ext uri="{FF2B5EF4-FFF2-40B4-BE49-F238E27FC236}">
                <a16:creationId xmlns:a16="http://schemas.microsoft.com/office/drawing/2014/main" id="{0109896C-338E-BC7B-9D9C-959D72062D79}"/>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4" name="TextBox 23">
            <a:extLst>
              <a:ext uri="{FF2B5EF4-FFF2-40B4-BE49-F238E27FC236}">
                <a16:creationId xmlns:a16="http://schemas.microsoft.com/office/drawing/2014/main" id="{BADD3312-1647-6BDC-753F-7256ECD2EEA3}"/>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5" name="TextBox 24">
            <a:extLst>
              <a:ext uri="{FF2B5EF4-FFF2-40B4-BE49-F238E27FC236}">
                <a16:creationId xmlns:a16="http://schemas.microsoft.com/office/drawing/2014/main" id="{7241ED24-8F81-F77F-F7FF-84CCC71A23DA}"/>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7" name="TextBox 36">
            <a:extLst>
              <a:ext uri="{FF2B5EF4-FFF2-40B4-BE49-F238E27FC236}">
                <a16:creationId xmlns:a16="http://schemas.microsoft.com/office/drawing/2014/main" id="{E66E3DCF-F1D8-45D1-7540-18277E120062}"/>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defRPr/>
            </a:pPr>
            <a:r>
              <a:rPr lang="en-US" sz="1500" dirty="0"/>
              <a:t>Used machine learning to streamline the flow of inventory in </a:t>
            </a:r>
            <a:br>
              <a:rPr lang="en-US" sz="1500" dirty="0"/>
            </a:br>
            <a:r>
              <a:rPr lang="en-US" sz="1500" dirty="0"/>
              <a:t>fulfillment centers </a:t>
            </a:r>
          </a:p>
          <a:p>
            <a:pPr>
              <a:lnSpc>
                <a:spcPct val="90000"/>
              </a:lnSpc>
              <a:spcBef>
                <a:spcPts val="384"/>
              </a:spcBef>
              <a:spcAft>
                <a:spcPts val="600"/>
              </a:spcAft>
              <a:buClr>
                <a:schemeClr val="accent4"/>
              </a:buClr>
              <a:defRPr/>
            </a:pPr>
            <a:r>
              <a:rPr lang="en-US" sz="1500" dirty="0"/>
              <a:t>Ran into challenges scaling and managing infrastructure required </a:t>
            </a:r>
            <a:br>
              <a:rPr lang="en-US" sz="1500" dirty="0"/>
            </a:br>
            <a:r>
              <a:rPr lang="en-US" sz="1500" dirty="0"/>
              <a:t>to host ML models</a:t>
            </a:r>
          </a:p>
        </p:txBody>
      </p:sp>
      <p:sp>
        <p:nvSpPr>
          <p:cNvPr id="38" name="TextBox 37">
            <a:extLst>
              <a:ext uri="{FF2B5EF4-FFF2-40B4-BE49-F238E27FC236}">
                <a16:creationId xmlns:a16="http://schemas.microsoft.com/office/drawing/2014/main" id="{F2FC5A2C-8761-46ED-F11E-D4C7155D0CA4}"/>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sz="1400" dirty="0"/>
              <a:t>Modernized ML model development process using Amazon SageMaker </a:t>
            </a:r>
          </a:p>
          <a:p>
            <a:pPr>
              <a:spcBef>
                <a:spcPts val="384"/>
              </a:spcBef>
              <a:buClr>
                <a:schemeClr val="accent4"/>
              </a:buClr>
              <a:defRPr/>
            </a:pPr>
            <a:r>
              <a:rPr lang="en-US" sz="1400" dirty="0"/>
              <a:t>SageMaker Experiments to track, compare, and evaluate model versions during training</a:t>
            </a:r>
          </a:p>
          <a:p>
            <a:pPr>
              <a:spcBef>
                <a:spcPts val="384"/>
              </a:spcBef>
              <a:buClr>
                <a:schemeClr val="accent4"/>
              </a:buClr>
              <a:defRPr/>
            </a:pPr>
            <a:r>
              <a:rPr lang="en-US" sz="1400" dirty="0"/>
              <a:t>SageMaker to manage and scale hosts elastically</a:t>
            </a:r>
          </a:p>
          <a:p>
            <a:pPr>
              <a:spcBef>
                <a:spcPts val="384"/>
              </a:spcBef>
              <a:buClr>
                <a:schemeClr val="accent4"/>
              </a:buClr>
              <a:defRPr/>
            </a:pPr>
            <a:r>
              <a:rPr lang="en-US" sz="1400" dirty="0"/>
              <a:t>Migrated inference workloads to AWS </a:t>
            </a:r>
            <a:r>
              <a:rPr lang="en-US" sz="1400" dirty="0" err="1"/>
              <a:t>Inferentia</a:t>
            </a:r>
            <a:r>
              <a:rPr lang="en-US" sz="1400" dirty="0"/>
              <a:t> based Inf1 instances</a:t>
            </a:r>
          </a:p>
        </p:txBody>
      </p:sp>
      <p:sp>
        <p:nvSpPr>
          <p:cNvPr id="39" name="TextBox 38">
            <a:extLst>
              <a:ext uri="{FF2B5EF4-FFF2-40B4-BE49-F238E27FC236}">
                <a16:creationId xmlns:a16="http://schemas.microsoft.com/office/drawing/2014/main" id="{C11BB4DF-8FD7-EC1F-2EF2-613F9237AC93}"/>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sz="1500" dirty="0"/>
              <a:t>Saved ~70% on inferencing costs compared to </a:t>
            </a:r>
            <a:br>
              <a:rPr lang="en-US" sz="1500" dirty="0"/>
            </a:br>
            <a:r>
              <a:rPr lang="en-US" sz="1500" dirty="0"/>
              <a:t>self-managed solution</a:t>
            </a:r>
          </a:p>
          <a:p>
            <a:pPr>
              <a:spcBef>
                <a:spcPts val="384"/>
              </a:spcBef>
              <a:buClr>
                <a:schemeClr val="accent4"/>
              </a:buClr>
              <a:defRPr/>
            </a:pPr>
            <a:r>
              <a:rPr lang="en-US" sz="1500" dirty="0"/>
              <a:t>Improved model performance by 40%</a:t>
            </a:r>
          </a:p>
          <a:p>
            <a:pPr>
              <a:spcBef>
                <a:spcPts val="384"/>
              </a:spcBef>
              <a:buClr>
                <a:schemeClr val="accent4"/>
              </a:buClr>
              <a:defRPr/>
            </a:pPr>
            <a:r>
              <a:rPr lang="en-US" sz="1500" dirty="0"/>
              <a:t>Scales to over 200 million inferences per day</a:t>
            </a:r>
          </a:p>
        </p:txBody>
      </p:sp>
      <p:pic>
        <p:nvPicPr>
          <p:cNvPr id="48" name="Graphic 47">
            <a:extLst>
              <a:ext uri="{FF2B5EF4-FFF2-40B4-BE49-F238E27FC236}">
                <a16:creationId xmlns:a16="http://schemas.microsoft.com/office/drawing/2014/main" id="{573AA4E9-4B37-4532-823E-C32CF9A97A46}"/>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8432998" y="919114"/>
            <a:ext cx="2401719" cy="750966"/>
          </a:xfrm>
          <a:prstGeom prst="rect">
            <a:avLst/>
          </a:prstGeom>
        </p:spPr>
      </p:pic>
    </p:spTree>
    <p:extLst>
      <p:ext uri="{BB962C8B-B14F-4D97-AF65-F5344CB8AC3E}">
        <p14:creationId xmlns:p14="http://schemas.microsoft.com/office/powerpoint/2010/main" val="248833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E12578E-F96D-2D02-8833-F53153F165BA}"/>
              </a:ext>
            </a:extLst>
          </p:cNvPr>
          <p:cNvSpPr/>
          <p:nvPr/>
        </p:nvSpPr>
        <p:spPr>
          <a:xfrm>
            <a:off x="12369976" y="1463040"/>
            <a:ext cx="764953" cy="173893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00" b="0" i="0" u="none" strike="noStrike" kern="1200" cap="none" spc="0" normalizeH="0" baseline="0" noProof="0" dirty="0">
                <a:ln>
                  <a:noFill/>
                </a:ln>
                <a:solidFill>
                  <a:srgbClr val="000000"/>
                </a:solidFill>
                <a:effectLst/>
                <a:uLnTx/>
                <a:uFillTx/>
                <a:latin typeface="Amazon Ember Display"/>
                <a:ea typeface="+mn-ea"/>
                <a:cs typeface="+mn-cs"/>
              </a:rPr>
              <a:t>“</a:t>
            </a:r>
          </a:p>
        </p:txBody>
      </p:sp>
      <p:sp>
        <p:nvSpPr>
          <p:cNvPr id="33" name="TextBox 32">
            <a:extLst>
              <a:ext uri="{FF2B5EF4-FFF2-40B4-BE49-F238E27FC236}">
                <a16:creationId xmlns:a16="http://schemas.microsoft.com/office/drawing/2014/main" id="{5386CB6D-57CF-8B70-3543-427826F676AD}"/>
              </a:ext>
            </a:extLst>
          </p:cNvPr>
          <p:cNvSpPr txBox="1"/>
          <p:nvPr/>
        </p:nvSpPr>
        <p:spPr>
          <a:xfrm>
            <a:off x="609599" y="216691"/>
            <a:ext cx="10972801" cy="24622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mazon Ember Display"/>
                <a:ea typeface="+mn-ea"/>
                <a:cs typeface="+mn-cs"/>
              </a:rPr>
              <a:t>LIFE SCIENCES  |  RESEARCH &amp; DISCOVERY</a:t>
            </a:r>
          </a:p>
        </p:txBody>
      </p:sp>
      <p:grpSp>
        <p:nvGrpSpPr>
          <p:cNvPr id="2" name="Group 1">
            <a:extLst>
              <a:ext uri="{FF2B5EF4-FFF2-40B4-BE49-F238E27FC236}">
                <a16:creationId xmlns:a16="http://schemas.microsoft.com/office/drawing/2014/main" id="{803C66F5-6267-B3A9-1FD6-9A0B46727497}"/>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E6DEEDDA-32AE-621C-F870-800066932B9D}"/>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BB06867D-508C-F8D8-3778-05AC7CE98E51}"/>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E66FB32D-44BB-1B6C-4C25-7F40A3858C2A}"/>
              </a:ext>
            </a:extLst>
          </p:cNvPr>
          <p:cNvGrpSpPr/>
          <p:nvPr/>
        </p:nvGrpSpPr>
        <p:grpSpPr>
          <a:xfrm>
            <a:off x="7927197" y="1803677"/>
            <a:ext cx="300229" cy="350837"/>
            <a:chOff x="7553852" y="2221320"/>
            <a:chExt cx="307184" cy="358964"/>
          </a:xfrm>
          <a:solidFill>
            <a:srgbClr val="870047"/>
          </a:solidFill>
        </p:grpSpPr>
        <p:sp>
          <p:nvSpPr>
            <p:cNvPr id="6" name="Freeform 9">
              <a:extLst>
                <a:ext uri="{FF2B5EF4-FFF2-40B4-BE49-F238E27FC236}">
                  <a16:creationId xmlns:a16="http://schemas.microsoft.com/office/drawing/2014/main" id="{D166139B-5B57-27D3-2093-8C432628521B}"/>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4AC0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27632034-549F-0A2A-5D8C-9EA6E57DF06C}"/>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24CAA526-601C-033D-E943-54FA5DF21CF5}"/>
              </a:ext>
            </a:extLst>
          </p:cNvPr>
          <p:cNvSpPr/>
          <p:nvPr/>
        </p:nvSpPr>
        <p:spPr>
          <a:xfrm>
            <a:off x="8211100" y="1961317"/>
            <a:ext cx="2964616" cy="1467683"/>
          </a:xfrm>
          <a:prstGeom prst="rect">
            <a:avLst/>
          </a:prstGeom>
          <a:ln>
            <a:noFill/>
          </a:ln>
        </p:spPr>
        <p:txBody>
          <a:bodyPr wrap="square" lIns="91440" tIns="0" rIns="0" bIns="0">
            <a:noAutofit/>
          </a:bodyPr>
          <a:lstStyle/>
          <a:p>
            <a:pPr marR="0" lvl="0" indent="0" defTabSz="609576" fontAlgn="auto">
              <a:lnSpc>
                <a:spcPct val="90000"/>
              </a:lnSpc>
              <a:spcBef>
                <a:spcPts val="0"/>
              </a:spcBef>
              <a:spcAft>
                <a:spcPts val="600"/>
              </a:spcAft>
              <a:buClrTx/>
              <a:buSzTx/>
              <a:buFontTx/>
              <a:buNone/>
              <a:tabLst/>
              <a:defRPr/>
            </a:pPr>
            <a:r>
              <a:rPr lang="en-US" sz="1600" dirty="0">
                <a:solidFill>
                  <a:srgbClr val="232F3E"/>
                </a:solidFill>
              </a:rPr>
              <a:t>It’s the start of a broad change in our business—using all of this imaging and molecular data along with AI to develop a holistic approach, one that lets our scientists interact and interpret the data in ways that have never been possible.</a:t>
            </a:r>
          </a:p>
        </p:txBody>
      </p:sp>
      <p:grpSp>
        <p:nvGrpSpPr>
          <p:cNvPr id="9" name="Group 8">
            <a:extLst>
              <a:ext uri="{FF2B5EF4-FFF2-40B4-BE49-F238E27FC236}">
                <a16:creationId xmlns:a16="http://schemas.microsoft.com/office/drawing/2014/main" id="{B58D9182-6D1F-62D3-5677-CB175918005F}"/>
              </a:ext>
            </a:extLst>
          </p:cNvPr>
          <p:cNvGrpSpPr/>
          <p:nvPr/>
        </p:nvGrpSpPr>
        <p:grpSpPr>
          <a:xfrm flipH="1">
            <a:off x="11039421" y="3690454"/>
            <a:ext cx="300229" cy="350837"/>
            <a:chOff x="7553852" y="2221320"/>
            <a:chExt cx="307184" cy="358964"/>
          </a:xfrm>
          <a:solidFill>
            <a:srgbClr val="870047"/>
          </a:solidFill>
        </p:grpSpPr>
        <p:sp>
          <p:nvSpPr>
            <p:cNvPr id="10" name="Freeform 9">
              <a:extLst>
                <a:ext uri="{FF2B5EF4-FFF2-40B4-BE49-F238E27FC236}">
                  <a16:creationId xmlns:a16="http://schemas.microsoft.com/office/drawing/2014/main" id="{2E66A24E-3927-7F2B-D610-260BFFC4C131}"/>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4AC0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1A7ACAD9-25E8-AA6A-6B8B-844D5530D7F9}"/>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50D1BC8E-D315-89A6-8F4A-C21DBC8E33FE}"/>
              </a:ext>
            </a:extLst>
          </p:cNvPr>
          <p:cNvSpPr/>
          <p:nvPr/>
        </p:nvSpPr>
        <p:spPr>
          <a:xfrm>
            <a:off x="8016240" y="4201071"/>
            <a:ext cx="3029500" cy="1033616"/>
          </a:xfrm>
          <a:prstGeom prst="rect">
            <a:avLst/>
          </a:prstGeom>
        </p:spPr>
        <p:txBody>
          <a:bodyPr wrap="square" lIns="0" tIns="0" rIns="0" bIns="0">
            <a:spAutoFit/>
          </a:bodyPr>
          <a:lstStyle/>
          <a:p>
            <a:pPr marR="0" lvl="0" indent="0" algn="r" defTabSz="609576" fontAlgn="auto">
              <a:lnSpc>
                <a:spcPct val="100000"/>
              </a:lnSpc>
              <a:spcBef>
                <a:spcPts val="0"/>
              </a:spcBef>
              <a:spcAft>
                <a:spcPts val="0"/>
              </a:spcAft>
              <a:buClrTx/>
              <a:buSzTx/>
              <a:buFontTx/>
              <a:buNone/>
              <a:tabLst/>
              <a:defRPr/>
            </a:pPr>
            <a:r>
              <a:rPr lang="en-US" sz="1600" b="1" dirty="0">
                <a:solidFill>
                  <a:schemeClr val="tx2"/>
                </a:solidFill>
              </a:rPr>
              <a:t>Richard Goodwin</a:t>
            </a:r>
          </a:p>
          <a:p>
            <a:pPr algn="r" defTabSz="609576">
              <a:defRPr/>
            </a:pPr>
            <a:r>
              <a:rPr kumimoji="0" lang="pt-BR" sz="1400" b="0" i="0" u="none" strike="noStrike" kern="1200" cap="none" spc="0" normalizeH="0" baseline="0" noProof="0" dirty="0">
                <a:ln>
                  <a:noFill/>
                </a:ln>
                <a:solidFill>
                  <a:srgbClr val="232F3E"/>
                </a:solidFill>
                <a:effectLst/>
                <a:uLnTx/>
                <a:uFillTx/>
                <a:latin typeface="Amazon Ember Display"/>
                <a:ea typeface="+mn-ea"/>
                <a:cs typeface="+mn-cs"/>
              </a:rPr>
              <a:t>Director for Molecular Imaging</a:t>
            </a:r>
            <a:r>
              <a:rPr lang="en-US" sz="1400" dirty="0">
                <a:solidFill>
                  <a:srgbClr val="232F3E"/>
                </a:solidFill>
              </a:rPr>
              <a:t> </a:t>
            </a:r>
          </a:p>
          <a:p>
            <a:pPr algn="r" defTabSz="609576">
              <a:spcBef>
                <a:spcPts val="300"/>
              </a:spcBef>
              <a:defRPr/>
            </a:pPr>
            <a:r>
              <a:rPr lang="pt-BR" sz="1400" dirty="0">
                <a:solidFill>
                  <a:srgbClr val="232F3E"/>
                </a:solidFill>
              </a:rPr>
              <a:t>AstraZeneca </a:t>
            </a:r>
          </a:p>
          <a:p>
            <a:pPr algn="r" defTabSz="609576">
              <a:spcBef>
                <a:spcPts val="800"/>
              </a:spcBef>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ARTICLE</a:t>
            </a:r>
            <a:r>
              <a:rPr lang="en-US" sz="1400" b="1" dirty="0">
                <a:solidFill>
                  <a:srgbClr val="232F3E"/>
                </a:solidFill>
              </a:rPr>
              <a:t> | </a:t>
            </a:r>
            <a:r>
              <a:rPr lang="en-US" sz="1400" b="1" dirty="0">
                <a:solidFill>
                  <a:srgbClr val="232F3E"/>
                </a:solidFill>
                <a:hlinkClick r:id="rId4">
                  <a:extLst>
                    <a:ext uri="{A12FA001-AC4F-418D-AE19-62706E023703}">
                      <ahyp:hlinkClr xmlns:ahyp="http://schemas.microsoft.com/office/drawing/2018/hyperlinkcolor" val="tx"/>
                    </a:ext>
                  </a:extLst>
                </a:hlinkClick>
              </a:rPr>
              <a:t>CASE STUDY</a:t>
            </a:r>
            <a:endParaRPr lang="en-US" sz="1400" b="1" dirty="0">
              <a:solidFill>
                <a:srgbClr val="232F3E"/>
              </a:solidFill>
            </a:endParaRPr>
          </a:p>
        </p:txBody>
      </p:sp>
      <p:sp>
        <p:nvSpPr>
          <p:cNvPr id="13" name="Rectangle 12">
            <a:extLst>
              <a:ext uri="{FF2B5EF4-FFF2-40B4-BE49-F238E27FC236}">
                <a16:creationId xmlns:a16="http://schemas.microsoft.com/office/drawing/2014/main" id="{EBA481AB-948C-2BB6-F5BE-3395C47599DE}"/>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40AEDE81-F8C9-0904-C5EA-F9CD8801A58C}"/>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5" name="Rectangle 14">
            <a:extLst>
              <a:ext uri="{FF2B5EF4-FFF2-40B4-BE49-F238E27FC236}">
                <a16:creationId xmlns:a16="http://schemas.microsoft.com/office/drawing/2014/main" id="{0CC9C6A8-EB97-3136-C96F-1BAC40E1B31B}"/>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A1152699-D14F-BE77-668B-C8F755160AEA}"/>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1" name="Rectangle 20">
            <a:extLst>
              <a:ext uri="{FF2B5EF4-FFF2-40B4-BE49-F238E27FC236}">
                <a16:creationId xmlns:a16="http://schemas.microsoft.com/office/drawing/2014/main" id="{6D3017DF-2915-C346-2C76-8906F536584A}"/>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49569317-28C5-3959-FF9E-53B675A9ED9E}"/>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3" name="TextBox 22">
            <a:extLst>
              <a:ext uri="{FF2B5EF4-FFF2-40B4-BE49-F238E27FC236}">
                <a16:creationId xmlns:a16="http://schemas.microsoft.com/office/drawing/2014/main" id="{75B19B5C-F08C-DC81-B80A-C6AB9C28FC26}"/>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4" name="TextBox 23">
            <a:extLst>
              <a:ext uri="{FF2B5EF4-FFF2-40B4-BE49-F238E27FC236}">
                <a16:creationId xmlns:a16="http://schemas.microsoft.com/office/drawing/2014/main" id="{7AC7E9ED-33BF-8A77-CBF5-F1AA206E956C}"/>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5" name="TextBox 24">
            <a:extLst>
              <a:ext uri="{FF2B5EF4-FFF2-40B4-BE49-F238E27FC236}">
                <a16:creationId xmlns:a16="http://schemas.microsoft.com/office/drawing/2014/main" id="{A5F8F139-20ED-316E-D387-34FE6B18CE8F}"/>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7" name="TextBox 36">
            <a:extLst>
              <a:ext uri="{FF2B5EF4-FFF2-40B4-BE49-F238E27FC236}">
                <a16:creationId xmlns:a16="http://schemas.microsoft.com/office/drawing/2014/main" id="{78F0F1A5-839F-81B5-98D9-96C787F06E22}"/>
              </a:ext>
            </a:extLst>
          </p:cNvPr>
          <p:cNvSpPr txBox="1"/>
          <p:nvPr/>
        </p:nvSpPr>
        <p:spPr>
          <a:xfrm>
            <a:off x="1221421" y="638732"/>
            <a:ext cx="6058368" cy="1746328"/>
          </a:xfrm>
          <a:prstGeom prst="rect">
            <a:avLst/>
          </a:prstGeom>
          <a:noFill/>
        </p:spPr>
        <p:txBody>
          <a:bodyPr wrap="square" lIns="0" rIns="182880" rtlCol="0" anchor="ctr" anchorCtr="0">
            <a:noAutofit/>
          </a:bodyPr>
          <a:lstStyle/>
          <a:p>
            <a:pPr marR="0" lvl="0" indent="0" fontAlgn="auto">
              <a:lnSpc>
                <a:spcPct val="90000"/>
              </a:lnSpc>
              <a:spcBef>
                <a:spcPts val="384"/>
              </a:spcBef>
              <a:spcAft>
                <a:spcPts val="600"/>
              </a:spcAft>
              <a:buClr>
                <a:schemeClr val="accent4"/>
              </a:buClr>
              <a:buSzTx/>
              <a:buFontTx/>
              <a:buNone/>
              <a:tabLst/>
              <a:defRPr/>
            </a:pPr>
            <a:r>
              <a:rPr lang="en-US" sz="1600" dirty="0"/>
              <a:t>Wanted to speed up all stages of research and development, particularly the review of tissue samples</a:t>
            </a:r>
          </a:p>
          <a:p>
            <a:pPr marR="0" lvl="0" indent="0" fontAlgn="auto">
              <a:lnSpc>
                <a:spcPct val="90000"/>
              </a:lnSpc>
              <a:spcBef>
                <a:spcPts val="384"/>
              </a:spcBef>
              <a:spcAft>
                <a:spcPts val="600"/>
              </a:spcAft>
              <a:buClr>
                <a:schemeClr val="accent4"/>
              </a:buClr>
              <a:buSzTx/>
              <a:buFontTx/>
              <a:buNone/>
              <a:tabLst/>
              <a:defRPr/>
            </a:pPr>
            <a:r>
              <a:rPr lang="en-US" sz="1600" dirty="0"/>
              <a:t>Labeling data was time-consuming and tedious</a:t>
            </a:r>
          </a:p>
        </p:txBody>
      </p:sp>
      <p:sp>
        <p:nvSpPr>
          <p:cNvPr id="38" name="TextBox 37">
            <a:extLst>
              <a:ext uri="{FF2B5EF4-FFF2-40B4-BE49-F238E27FC236}">
                <a16:creationId xmlns:a16="http://schemas.microsoft.com/office/drawing/2014/main" id="{276301ED-1151-D4DB-A9AF-E264CC786D5E}"/>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marR="0" lvl="0" indent="0" fontAlgn="auto">
              <a:spcBef>
                <a:spcPts val="384"/>
              </a:spcBef>
              <a:buClr>
                <a:schemeClr val="accent4"/>
              </a:buClr>
              <a:buSzTx/>
              <a:buFontTx/>
              <a:buNone/>
              <a:tabLst/>
              <a:defRPr/>
            </a:pPr>
            <a:r>
              <a:rPr lang="en-US" dirty="0"/>
              <a:t>Partnered with the Amazon ML Solutions Lab to integrate Amazon SageMaker Ground Truth to automate tedious portions of work</a:t>
            </a:r>
          </a:p>
          <a:p>
            <a:pPr marR="0" lvl="0" indent="0" fontAlgn="auto">
              <a:spcBef>
                <a:spcPts val="384"/>
              </a:spcBef>
              <a:buClr>
                <a:schemeClr val="accent4"/>
              </a:buClr>
              <a:buSzTx/>
              <a:buFontTx/>
              <a:buNone/>
              <a:tabLst/>
              <a:defRPr/>
            </a:pPr>
            <a:r>
              <a:rPr lang="en-US" dirty="0"/>
              <a:t>Helps annotate, collect and classify ML model training </a:t>
            </a:r>
            <a:br>
              <a:rPr lang="en-US" dirty="0"/>
            </a:br>
            <a:r>
              <a:rPr lang="en-US" dirty="0"/>
              <a:t>data quickly</a:t>
            </a:r>
          </a:p>
        </p:txBody>
      </p:sp>
      <p:sp>
        <p:nvSpPr>
          <p:cNvPr id="39" name="TextBox 38">
            <a:extLst>
              <a:ext uri="{FF2B5EF4-FFF2-40B4-BE49-F238E27FC236}">
                <a16:creationId xmlns:a16="http://schemas.microsoft.com/office/drawing/2014/main" id="{43506C4D-516B-D37C-E8C7-4AD3B4AB6FD8}"/>
              </a:ext>
            </a:extLst>
          </p:cNvPr>
          <p:cNvSpPr txBox="1"/>
          <p:nvPr/>
        </p:nvSpPr>
        <p:spPr>
          <a:xfrm>
            <a:off x="1221419" y="4463972"/>
            <a:ext cx="6195819"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marR="0" lvl="0" indent="0" fontAlgn="auto">
              <a:spcBef>
                <a:spcPts val="384"/>
              </a:spcBef>
              <a:buClr>
                <a:schemeClr val="accent4"/>
              </a:buClr>
              <a:buSzTx/>
              <a:buFontTx/>
              <a:buNone/>
              <a:tabLst/>
              <a:defRPr/>
            </a:pPr>
            <a:r>
              <a:rPr lang="en-US" dirty="0"/>
              <a:t>Reduces time humans spend cataloging samples by at least 50%</a:t>
            </a:r>
          </a:p>
          <a:p>
            <a:pPr marR="0" lvl="0" indent="0" fontAlgn="auto">
              <a:spcBef>
                <a:spcPts val="384"/>
              </a:spcBef>
              <a:buClr>
                <a:schemeClr val="accent4"/>
              </a:buClr>
              <a:buSzTx/>
              <a:buFontTx/>
              <a:buNone/>
              <a:tabLst/>
              <a:defRPr/>
            </a:pPr>
            <a:r>
              <a:rPr lang="en-US" dirty="0"/>
              <a:t>Accelerates the drug research process and the introduction of medicines to the market</a:t>
            </a:r>
          </a:p>
          <a:p>
            <a:pPr marR="0" lvl="0" indent="0" fontAlgn="auto">
              <a:spcBef>
                <a:spcPts val="384"/>
              </a:spcBef>
              <a:buClr>
                <a:schemeClr val="accent4"/>
              </a:buClr>
              <a:buSzTx/>
              <a:buFontTx/>
              <a:buNone/>
              <a:tabLst/>
              <a:defRPr/>
            </a:pPr>
            <a:r>
              <a:rPr lang="en-US" dirty="0"/>
              <a:t>Increases the pace of research by freeing up scientists </a:t>
            </a:r>
          </a:p>
        </p:txBody>
      </p:sp>
      <p:pic>
        <p:nvPicPr>
          <p:cNvPr id="50" name="Picture 6">
            <a:extLst>
              <a:ext uri="{FF2B5EF4-FFF2-40B4-BE49-F238E27FC236}">
                <a16:creationId xmlns:a16="http://schemas.microsoft.com/office/drawing/2014/main" id="{532D2A3C-2AED-4575-AB17-7EAD4ABE4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35619" y="866683"/>
            <a:ext cx="2596477" cy="70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25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5E78AB68-CDAE-9C37-A6DB-7C72223D4FD5}"/>
              </a:ext>
            </a:extLst>
          </p:cNvPr>
          <p:cNvSpPr txBox="1"/>
          <p:nvPr/>
        </p:nvSpPr>
        <p:spPr>
          <a:xfrm>
            <a:off x="609599" y="214313"/>
            <a:ext cx="10972801" cy="24622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mazon Ember Display"/>
                <a:ea typeface="+mn-ea"/>
                <a:cs typeface="+mn-cs"/>
              </a:rPr>
              <a:t>AUTOMOTIVE  |  ML MODERNIZATION</a:t>
            </a:r>
          </a:p>
        </p:txBody>
      </p:sp>
      <p:grpSp>
        <p:nvGrpSpPr>
          <p:cNvPr id="2" name="Group 1">
            <a:extLst>
              <a:ext uri="{FF2B5EF4-FFF2-40B4-BE49-F238E27FC236}">
                <a16:creationId xmlns:a16="http://schemas.microsoft.com/office/drawing/2014/main" id="{D5B376A8-7E25-DEDF-DAB6-ABC9DC70A2B7}"/>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1D8BDFBD-339B-6EB8-7214-916ED0909E6B}"/>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1C2DB673-CC4C-EB99-C222-26A2BF9272E5}"/>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6A825FC2-2BA2-428B-F34B-09A24316DB3A}"/>
              </a:ext>
            </a:extLst>
          </p:cNvPr>
          <p:cNvGrpSpPr/>
          <p:nvPr/>
        </p:nvGrpSpPr>
        <p:grpSpPr>
          <a:xfrm>
            <a:off x="7927197" y="1803677"/>
            <a:ext cx="300229" cy="350837"/>
            <a:chOff x="7553852" y="2221320"/>
            <a:chExt cx="307184" cy="358964"/>
          </a:xfrm>
          <a:solidFill>
            <a:srgbClr val="224986"/>
          </a:solidFill>
        </p:grpSpPr>
        <p:sp>
          <p:nvSpPr>
            <p:cNvPr id="6" name="Freeform 9">
              <a:extLst>
                <a:ext uri="{FF2B5EF4-FFF2-40B4-BE49-F238E27FC236}">
                  <a16:creationId xmlns:a16="http://schemas.microsoft.com/office/drawing/2014/main" id="{F6CFFE0C-9552-31F8-3735-D5DE9D5093C8}"/>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7585A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0459A12E-165F-7E5A-6A1C-EDE267F77060}"/>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6FD198DD-308F-0E1F-2D7D-7CA38069F52F}"/>
              </a:ext>
            </a:extLst>
          </p:cNvPr>
          <p:cNvSpPr/>
          <p:nvPr/>
        </p:nvSpPr>
        <p:spPr>
          <a:xfrm>
            <a:off x="8211100" y="1961317"/>
            <a:ext cx="2964616" cy="1467683"/>
          </a:xfrm>
          <a:prstGeom prst="rect">
            <a:avLst/>
          </a:prstGeom>
          <a:ln>
            <a:noFill/>
          </a:ln>
        </p:spPr>
        <p:txBody>
          <a:bodyPr wrap="square" lIns="91440" tIns="0" rIns="0" bIns="0">
            <a:noAutofit/>
          </a:bodyPr>
          <a:lstStyle/>
          <a:p>
            <a:pPr defTabSz="609576">
              <a:lnSpc>
                <a:spcPct val="90000"/>
              </a:lnSpc>
              <a:spcAft>
                <a:spcPts val="600"/>
              </a:spcAft>
              <a:defRPr/>
            </a:pPr>
            <a:r>
              <a:rPr lang="en-US" sz="1400" dirty="0">
                <a:solidFill>
                  <a:srgbClr val="232F3E"/>
                </a:solidFill>
              </a:rPr>
              <a:t>We generate an incredible amount of data and use a substantial amount of computational infrastructure. </a:t>
            </a:r>
          </a:p>
          <a:p>
            <a:pPr defTabSz="609576">
              <a:lnSpc>
                <a:spcPct val="90000"/>
              </a:lnSpc>
              <a:spcAft>
                <a:spcPts val="600"/>
              </a:spcAft>
              <a:defRPr/>
            </a:pPr>
            <a:r>
              <a:rPr lang="en-US" sz="1400" dirty="0">
                <a:solidFill>
                  <a:srgbClr val="232F3E"/>
                </a:solidFill>
              </a:rPr>
              <a:t>In simulation, we leverage S3 to store simulated logs, we use </a:t>
            </a:r>
            <a:r>
              <a:rPr lang="en-US" sz="1400" dirty="0" err="1">
                <a:solidFill>
                  <a:srgbClr val="232F3E"/>
                </a:solidFill>
              </a:rPr>
              <a:t>RDS</a:t>
            </a:r>
            <a:r>
              <a:rPr lang="en-US" sz="1400" dirty="0">
                <a:solidFill>
                  <a:srgbClr val="232F3E"/>
                </a:solidFill>
              </a:rPr>
              <a:t> databases to track the performance and metrics, and then we use massive of amounts of EC2 Spot Instances powering </a:t>
            </a:r>
            <a:r>
              <a:rPr lang="en-US" sz="1400" dirty="0" err="1">
                <a:solidFill>
                  <a:srgbClr val="232F3E"/>
                </a:solidFill>
              </a:rPr>
              <a:t>EKS</a:t>
            </a:r>
            <a:r>
              <a:rPr lang="en-US" sz="1400" dirty="0">
                <a:solidFill>
                  <a:srgbClr val="232F3E"/>
                </a:solidFill>
              </a:rPr>
              <a:t> for our largest distributed workloads. </a:t>
            </a:r>
            <a:br>
              <a:rPr lang="en-US" sz="1400" dirty="0">
                <a:solidFill>
                  <a:srgbClr val="232F3E"/>
                </a:solidFill>
              </a:rPr>
            </a:br>
            <a:r>
              <a:rPr lang="en-US" sz="1400" dirty="0">
                <a:solidFill>
                  <a:srgbClr val="232F3E"/>
                </a:solidFill>
              </a:rPr>
              <a:t>It’s actually kind of incredible.</a:t>
            </a:r>
          </a:p>
        </p:txBody>
      </p:sp>
      <p:grpSp>
        <p:nvGrpSpPr>
          <p:cNvPr id="9" name="Group 8">
            <a:extLst>
              <a:ext uri="{FF2B5EF4-FFF2-40B4-BE49-F238E27FC236}">
                <a16:creationId xmlns:a16="http://schemas.microsoft.com/office/drawing/2014/main" id="{0E630136-56D3-8195-82DA-64B6FFE51530}"/>
              </a:ext>
            </a:extLst>
          </p:cNvPr>
          <p:cNvGrpSpPr/>
          <p:nvPr/>
        </p:nvGrpSpPr>
        <p:grpSpPr>
          <a:xfrm flipH="1">
            <a:off x="11039421" y="4211368"/>
            <a:ext cx="300229" cy="350837"/>
            <a:chOff x="7553852" y="2221320"/>
            <a:chExt cx="307184" cy="358964"/>
          </a:xfrm>
          <a:solidFill>
            <a:srgbClr val="224986"/>
          </a:solidFill>
        </p:grpSpPr>
        <p:sp>
          <p:nvSpPr>
            <p:cNvPr id="10" name="Freeform 9">
              <a:extLst>
                <a:ext uri="{FF2B5EF4-FFF2-40B4-BE49-F238E27FC236}">
                  <a16:creationId xmlns:a16="http://schemas.microsoft.com/office/drawing/2014/main" id="{B4D6036B-B65C-BDCD-9783-87DD43C13271}"/>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7585A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D033C029-3B9A-6BB2-6D06-CA729F5E936D}"/>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6DFC83CC-9BCC-855C-A9BF-63F7BF8B888F}"/>
              </a:ext>
            </a:extLst>
          </p:cNvPr>
          <p:cNvSpPr/>
          <p:nvPr/>
        </p:nvSpPr>
        <p:spPr>
          <a:xfrm>
            <a:off x="8016240" y="4721985"/>
            <a:ext cx="3029500" cy="1249060"/>
          </a:xfrm>
          <a:prstGeom prst="rect">
            <a:avLst/>
          </a:prstGeom>
        </p:spPr>
        <p:txBody>
          <a:bodyPr wrap="square" lIns="0" tIns="0" rIns="0" bIns="0">
            <a:spAutoFit/>
          </a:bodyPr>
          <a:lstStyle/>
          <a:p>
            <a:pPr algn="r" defTabSz="609576">
              <a:defRPr/>
            </a:pPr>
            <a:r>
              <a:rPr lang="en-US" sz="1600" b="1" dirty="0">
                <a:solidFill>
                  <a:schemeClr val="tx2"/>
                </a:solidFill>
              </a:rPr>
              <a:t>Chris </a:t>
            </a:r>
            <a:r>
              <a:rPr lang="en-US" sz="1600" b="1" dirty="0" err="1">
                <a:solidFill>
                  <a:schemeClr val="tx2"/>
                </a:solidFill>
              </a:rPr>
              <a:t>Urmson</a:t>
            </a:r>
            <a:endParaRPr lang="en-US" sz="1600" b="1" dirty="0">
              <a:solidFill>
                <a:schemeClr val="tx2"/>
              </a:solidFill>
            </a:endParaRPr>
          </a:p>
          <a:p>
            <a:pPr algn="r" defTabSz="609576">
              <a:defRPr/>
            </a:pPr>
            <a:r>
              <a:rPr lang="en-US" sz="1400" dirty="0">
                <a:solidFill>
                  <a:srgbClr val="232F3E"/>
                </a:solidFill>
                <a:latin typeface="Amazon Ember Display"/>
              </a:rPr>
              <a:t>Co-founder and CEO </a:t>
            </a:r>
          </a:p>
          <a:p>
            <a:pPr algn="r" defTabSz="609576">
              <a:spcBef>
                <a:spcPts val="300"/>
              </a:spcBef>
              <a:defRPr/>
            </a:pPr>
            <a:r>
              <a:rPr lang="en-US" sz="1400" dirty="0">
                <a:solidFill>
                  <a:srgbClr val="232F3E"/>
                </a:solidFill>
              </a:rPr>
              <a:t>Aurora </a:t>
            </a:r>
          </a:p>
          <a:p>
            <a:pPr marR="0" lvl="0" indent="0" algn="r" defTabSz="609576" fontAlgn="auto">
              <a:lnSpc>
                <a:spcPct val="100000"/>
              </a:lnSpc>
              <a:spcBef>
                <a:spcPts val="800"/>
              </a:spcBef>
              <a:spcAft>
                <a:spcPts val="0"/>
              </a:spcAft>
              <a:buClrTx/>
              <a:buSzTx/>
              <a:buFontTx/>
              <a:buNone/>
              <a:tabLst/>
              <a:defRPr/>
            </a:pPr>
            <a:r>
              <a:rPr lang="en-US" sz="1400" b="1" dirty="0">
                <a:solidFill>
                  <a:srgbClr val="232F3E"/>
                </a:solidFill>
              </a:rPr>
              <a:t>MORE INFO: </a:t>
            </a:r>
            <a:br>
              <a:rPr lang="en-US" sz="1400" b="1" dirty="0">
                <a:solidFill>
                  <a:srgbClr val="232F3E"/>
                </a:solidFill>
              </a:rPr>
            </a:br>
            <a:r>
              <a:rPr lang="en-US" sz="1400" b="1" dirty="0">
                <a:solidFill>
                  <a:srgbClr val="232F3E"/>
                </a:solidFill>
                <a:hlinkClick r:id="rId3">
                  <a:extLst>
                    <a:ext uri="{A12FA001-AC4F-418D-AE19-62706E023703}">
                      <ahyp:hlinkClr xmlns:ahyp="http://schemas.microsoft.com/office/drawing/2018/hyperlinkcolor" val="tx"/>
                    </a:ext>
                  </a:extLst>
                </a:hlinkClick>
              </a:rPr>
              <a:t>CASE STUDY</a:t>
            </a:r>
            <a:r>
              <a:rPr lang="en-US" sz="1400" b="1" dirty="0">
                <a:solidFill>
                  <a:srgbClr val="232F3E"/>
                </a:solidFill>
              </a:rPr>
              <a:t> | </a:t>
            </a:r>
            <a:r>
              <a:rPr lang="en-US" sz="1400" b="1" dirty="0">
                <a:solidFill>
                  <a:srgbClr val="232F3E"/>
                </a:solidFill>
                <a:hlinkClick r:id="rId4">
                  <a:extLst>
                    <a:ext uri="{A12FA001-AC4F-418D-AE19-62706E023703}">
                      <ahyp:hlinkClr xmlns:ahyp="http://schemas.microsoft.com/office/drawing/2018/hyperlinkcolor" val="tx"/>
                    </a:ext>
                  </a:extLst>
                </a:hlinkClick>
              </a:rPr>
              <a:t>PRESS RELEASE</a:t>
            </a:r>
            <a:endParaRPr lang="en-US" sz="1400" b="1" dirty="0">
              <a:solidFill>
                <a:srgbClr val="232F3E"/>
              </a:solidFill>
            </a:endParaRPr>
          </a:p>
        </p:txBody>
      </p:sp>
      <p:sp>
        <p:nvSpPr>
          <p:cNvPr id="13" name="Rectangle 12">
            <a:extLst>
              <a:ext uri="{FF2B5EF4-FFF2-40B4-BE49-F238E27FC236}">
                <a16:creationId xmlns:a16="http://schemas.microsoft.com/office/drawing/2014/main" id="{E7609040-C326-E7FA-A3FD-9024F64B7846}"/>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B0F14F1C-CC07-2693-52FC-6EC75D440741}"/>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6" name="Rectangle 15">
            <a:extLst>
              <a:ext uri="{FF2B5EF4-FFF2-40B4-BE49-F238E27FC236}">
                <a16:creationId xmlns:a16="http://schemas.microsoft.com/office/drawing/2014/main" id="{53D51147-24F0-7ED3-AFF4-2ABA919DC8A4}"/>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8" name="Straight Connector 17">
            <a:extLst>
              <a:ext uri="{FF2B5EF4-FFF2-40B4-BE49-F238E27FC236}">
                <a16:creationId xmlns:a16="http://schemas.microsoft.com/office/drawing/2014/main" id="{6A40DFD2-9438-A51A-4FA1-3B6D716A6A49}"/>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0" name="Rectangle 19">
            <a:extLst>
              <a:ext uri="{FF2B5EF4-FFF2-40B4-BE49-F238E27FC236}">
                <a16:creationId xmlns:a16="http://schemas.microsoft.com/office/drawing/2014/main" id="{5CC52331-24DD-54BB-E9C7-D0115AA05AA7}"/>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1" name="Straight Connector 20">
            <a:extLst>
              <a:ext uri="{FF2B5EF4-FFF2-40B4-BE49-F238E27FC236}">
                <a16:creationId xmlns:a16="http://schemas.microsoft.com/office/drawing/2014/main" id="{0C9755BC-E0CF-1FCA-7A85-CE65B04ACC95}"/>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2" name="TextBox 21">
            <a:extLst>
              <a:ext uri="{FF2B5EF4-FFF2-40B4-BE49-F238E27FC236}">
                <a16:creationId xmlns:a16="http://schemas.microsoft.com/office/drawing/2014/main" id="{038DFCF7-2E1A-30D6-9A7D-A97651300F8F}"/>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3" name="TextBox 22">
            <a:extLst>
              <a:ext uri="{FF2B5EF4-FFF2-40B4-BE49-F238E27FC236}">
                <a16:creationId xmlns:a16="http://schemas.microsoft.com/office/drawing/2014/main" id="{FAC94B03-0AC8-0D98-F5C5-844985B78DDE}"/>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4" name="TextBox 23">
            <a:extLst>
              <a:ext uri="{FF2B5EF4-FFF2-40B4-BE49-F238E27FC236}">
                <a16:creationId xmlns:a16="http://schemas.microsoft.com/office/drawing/2014/main" id="{8BE1AB97-D8C4-D64B-4DBF-4B706D966BE4}"/>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25" name="TextBox 24">
            <a:extLst>
              <a:ext uri="{FF2B5EF4-FFF2-40B4-BE49-F238E27FC236}">
                <a16:creationId xmlns:a16="http://schemas.microsoft.com/office/drawing/2014/main" id="{046FB7D1-FB94-990B-DFE5-3ABB8AC5B91C}"/>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defRPr/>
            </a:pPr>
            <a:r>
              <a:rPr lang="en-US" sz="1600" dirty="0"/>
              <a:t>Complex object detection models for autonomous driving</a:t>
            </a:r>
          </a:p>
          <a:p>
            <a:pPr>
              <a:lnSpc>
                <a:spcPct val="90000"/>
              </a:lnSpc>
              <a:spcBef>
                <a:spcPts val="384"/>
              </a:spcBef>
              <a:spcAft>
                <a:spcPts val="600"/>
              </a:spcAft>
              <a:buClr>
                <a:schemeClr val="accent4"/>
              </a:buClr>
              <a:defRPr/>
            </a:pPr>
            <a:r>
              <a:rPr lang="en-US" sz="1600" dirty="0"/>
              <a:t>Needed to reduce training time to get models to market faster</a:t>
            </a:r>
          </a:p>
        </p:txBody>
      </p:sp>
      <p:sp>
        <p:nvSpPr>
          <p:cNvPr id="39" name="TextBox 38">
            <a:extLst>
              <a:ext uri="{FF2B5EF4-FFF2-40B4-BE49-F238E27FC236}">
                <a16:creationId xmlns:a16="http://schemas.microsoft.com/office/drawing/2014/main" id="{24B24728-FC87-7D6D-B482-49349B95EF0D}"/>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dirty="0"/>
              <a:t>Standardized on Amazon SageMaker as the ML platform </a:t>
            </a:r>
            <a:br>
              <a:rPr lang="en-US" dirty="0"/>
            </a:br>
            <a:r>
              <a:rPr lang="en-US" dirty="0"/>
              <a:t>of choice</a:t>
            </a:r>
          </a:p>
          <a:p>
            <a:pPr>
              <a:spcBef>
                <a:spcPts val="384"/>
              </a:spcBef>
              <a:buClr>
                <a:schemeClr val="accent4"/>
              </a:buClr>
              <a:defRPr/>
            </a:pPr>
            <a:r>
              <a:rPr lang="en-US" dirty="0"/>
              <a:t>Model training primarily done on SageMaker</a:t>
            </a:r>
          </a:p>
          <a:p>
            <a:pPr>
              <a:spcBef>
                <a:spcPts val="384"/>
              </a:spcBef>
              <a:buClr>
                <a:schemeClr val="accent4"/>
              </a:buClr>
              <a:defRPr/>
            </a:pPr>
            <a:r>
              <a:rPr lang="en-US" dirty="0"/>
              <a:t>Integrated end-to-end workflow using SageMaker to take models from research to production deployment</a:t>
            </a:r>
          </a:p>
        </p:txBody>
      </p:sp>
      <p:sp>
        <p:nvSpPr>
          <p:cNvPr id="40" name="TextBox 39">
            <a:extLst>
              <a:ext uri="{FF2B5EF4-FFF2-40B4-BE49-F238E27FC236}">
                <a16:creationId xmlns:a16="http://schemas.microsoft.com/office/drawing/2014/main" id="{1CFEC534-8767-B829-1697-29604961D386}"/>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dirty="0"/>
              <a:t>Reduced model development cycle time from weeks to less than a day, accelerating the pace of innovation</a:t>
            </a:r>
          </a:p>
          <a:p>
            <a:pPr>
              <a:spcBef>
                <a:spcPts val="384"/>
              </a:spcBef>
              <a:buClr>
                <a:schemeClr val="accent4"/>
              </a:buClr>
              <a:defRPr/>
            </a:pPr>
            <a:r>
              <a:rPr lang="en-US" dirty="0"/>
              <a:t>Increased data scientist productivity by 10x </a:t>
            </a:r>
          </a:p>
        </p:txBody>
      </p:sp>
      <p:pic>
        <p:nvPicPr>
          <p:cNvPr id="30" name="Picture 2" descr="Aurora - Crunchbase Investor Profile &amp;amp; Investments">
            <a:extLst>
              <a:ext uri="{FF2B5EF4-FFF2-40B4-BE49-F238E27FC236}">
                <a16:creationId xmlns:a16="http://schemas.microsoft.com/office/drawing/2014/main" id="{DA1155F9-B0AA-47BC-B63D-7E6423192B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38" t="8974" r="5492" b="8591"/>
          <a:stretch/>
        </p:blipFill>
        <p:spPr bwMode="auto">
          <a:xfrm>
            <a:off x="9160277" y="883294"/>
            <a:ext cx="947160" cy="89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05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8B8F4D-FC54-849B-6F0F-2A001C26BC43}"/>
              </a:ext>
            </a:extLst>
          </p:cNvPr>
          <p:cNvSpPr>
            <a:spLocks noGrp="1"/>
          </p:cNvSpPr>
          <p:nvPr>
            <p:ph type="ctrTitle"/>
          </p:nvPr>
        </p:nvSpPr>
        <p:spPr/>
        <p:txBody>
          <a:bodyPr/>
          <a:lstStyle/>
          <a:p>
            <a:r>
              <a:rPr lang="en-US" dirty="0"/>
              <a:t>Introduction to </a:t>
            </a:r>
            <a:br>
              <a:rPr lang="en-US" dirty="0"/>
            </a:br>
            <a:r>
              <a:rPr lang="en-US" dirty="0"/>
              <a:t>machine learning </a:t>
            </a:r>
            <a:br>
              <a:rPr lang="en-US" dirty="0"/>
            </a:br>
            <a:r>
              <a:rPr lang="en-US" dirty="0"/>
              <a:t>with AWS</a:t>
            </a:r>
          </a:p>
        </p:txBody>
      </p:sp>
      <p:sp>
        <p:nvSpPr>
          <p:cNvPr id="5" name="Text Placeholder 4">
            <a:extLst>
              <a:ext uri="{FF2B5EF4-FFF2-40B4-BE49-F238E27FC236}">
                <a16:creationId xmlns:a16="http://schemas.microsoft.com/office/drawing/2014/main" id="{4E3A9425-7EF0-F6C1-C734-1B224DE4A830}"/>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C52D46B2-BF45-DFDB-0CF4-A06C32B1B13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491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6F3A7BBD-EAC7-8419-1AE5-BBE071783C91}"/>
              </a:ext>
            </a:extLst>
          </p:cNvPr>
          <p:cNvSpPr txBox="1"/>
          <p:nvPr/>
        </p:nvSpPr>
        <p:spPr>
          <a:xfrm>
            <a:off x="609599" y="216692"/>
            <a:ext cx="10972801" cy="24622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mazon Ember Display"/>
                <a:ea typeface="+mn-ea"/>
                <a:cs typeface="+mn-cs"/>
              </a:rPr>
              <a:t>ENERGY  |  ML MODERNIZATION</a:t>
            </a:r>
          </a:p>
        </p:txBody>
      </p:sp>
      <p:grpSp>
        <p:nvGrpSpPr>
          <p:cNvPr id="2" name="Group 1">
            <a:extLst>
              <a:ext uri="{FF2B5EF4-FFF2-40B4-BE49-F238E27FC236}">
                <a16:creationId xmlns:a16="http://schemas.microsoft.com/office/drawing/2014/main" id="{FD93BCEC-93DE-926E-8D51-2CA13BFB8373}"/>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E0652A0B-942B-887F-3BD8-ECBA47E87363}"/>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5797862A-0EE3-18F1-B3EE-07F40CD6690C}"/>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618E2AF8-24C7-9B80-56B7-0417F01D5DBA}"/>
              </a:ext>
            </a:extLst>
          </p:cNvPr>
          <p:cNvGrpSpPr/>
          <p:nvPr/>
        </p:nvGrpSpPr>
        <p:grpSpPr>
          <a:xfrm>
            <a:off x="7927197" y="1803677"/>
            <a:ext cx="300229" cy="350837"/>
            <a:chOff x="7553852" y="2221320"/>
            <a:chExt cx="307184" cy="358964"/>
          </a:xfrm>
          <a:solidFill>
            <a:srgbClr val="009900"/>
          </a:solidFill>
        </p:grpSpPr>
        <p:sp>
          <p:nvSpPr>
            <p:cNvPr id="6" name="Freeform 9">
              <a:extLst>
                <a:ext uri="{FF2B5EF4-FFF2-40B4-BE49-F238E27FC236}">
                  <a16:creationId xmlns:a16="http://schemas.microsoft.com/office/drawing/2014/main" id="{CE35A998-D834-8673-9FEE-3F9068A14115}"/>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99C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5B2206D2-07A5-D908-764F-F73F3B4E6E86}"/>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1F85AB96-25FE-1986-4980-2D8A7A8E274A}"/>
              </a:ext>
            </a:extLst>
          </p:cNvPr>
          <p:cNvSpPr/>
          <p:nvPr/>
        </p:nvSpPr>
        <p:spPr>
          <a:xfrm>
            <a:off x="8211100" y="1961317"/>
            <a:ext cx="2964616" cy="1467683"/>
          </a:xfrm>
          <a:prstGeom prst="rect">
            <a:avLst/>
          </a:prstGeom>
          <a:ln>
            <a:noFill/>
          </a:ln>
        </p:spPr>
        <p:txBody>
          <a:bodyPr wrap="square" lIns="91440" tIns="0" rIns="0" bIns="0">
            <a:noAutofit/>
          </a:bodyPr>
          <a:lstStyle/>
          <a:p>
            <a:pPr marR="0" lvl="0" indent="0" defTabSz="609576" fontAlgn="auto">
              <a:lnSpc>
                <a:spcPct val="90000"/>
              </a:lnSpc>
              <a:spcBef>
                <a:spcPts val="0"/>
              </a:spcBef>
              <a:spcAft>
                <a:spcPts val="600"/>
              </a:spcAft>
              <a:buClrTx/>
              <a:buSzTx/>
              <a:buFontTx/>
              <a:buNone/>
              <a:tabLst/>
              <a:defRPr/>
            </a:pPr>
            <a:r>
              <a:rPr lang="en-US" sz="1600" dirty="0">
                <a:solidFill>
                  <a:srgbClr val="232F3E"/>
                </a:solidFill>
              </a:rPr>
              <a:t>The Model DevOps Framework, powered by AWS, creates a standardized approach to provide control, management, monitoring, and auditability of data models while enforcing code quality. </a:t>
            </a:r>
          </a:p>
        </p:txBody>
      </p:sp>
      <p:grpSp>
        <p:nvGrpSpPr>
          <p:cNvPr id="9" name="Group 8">
            <a:extLst>
              <a:ext uri="{FF2B5EF4-FFF2-40B4-BE49-F238E27FC236}">
                <a16:creationId xmlns:a16="http://schemas.microsoft.com/office/drawing/2014/main" id="{1E4BCB7A-CEDB-ADC0-487E-E9D31A3A2FBD}"/>
              </a:ext>
            </a:extLst>
          </p:cNvPr>
          <p:cNvGrpSpPr/>
          <p:nvPr/>
        </p:nvGrpSpPr>
        <p:grpSpPr>
          <a:xfrm flipH="1">
            <a:off x="11039421" y="3474385"/>
            <a:ext cx="300229" cy="350837"/>
            <a:chOff x="7553852" y="2221320"/>
            <a:chExt cx="307184" cy="358964"/>
          </a:xfrm>
          <a:solidFill>
            <a:srgbClr val="009900"/>
          </a:solidFill>
        </p:grpSpPr>
        <p:sp>
          <p:nvSpPr>
            <p:cNvPr id="10" name="Freeform 9">
              <a:extLst>
                <a:ext uri="{FF2B5EF4-FFF2-40B4-BE49-F238E27FC236}">
                  <a16:creationId xmlns:a16="http://schemas.microsoft.com/office/drawing/2014/main" id="{7F360E17-160B-EA2C-EA1E-E9F18EBE849E}"/>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99C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53EDEFAB-3171-DF45-63A8-F5F6D944E7AC}"/>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87A29820-1A29-0E7B-5437-67E116E88771}"/>
              </a:ext>
            </a:extLst>
          </p:cNvPr>
          <p:cNvSpPr/>
          <p:nvPr/>
        </p:nvSpPr>
        <p:spPr>
          <a:xfrm>
            <a:off x="7893662" y="3985002"/>
            <a:ext cx="3152078" cy="1464503"/>
          </a:xfrm>
          <a:prstGeom prst="rect">
            <a:avLst/>
          </a:prstGeom>
        </p:spPr>
        <p:txBody>
          <a:bodyPr wrap="square" lIns="0" tIns="0" rIns="0" bIns="0">
            <a:spAutoFit/>
          </a:bodyPr>
          <a:lstStyle/>
          <a:p>
            <a:pPr marR="0" lvl="0" indent="0" algn="r" defTabSz="609576" fontAlgn="auto">
              <a:lnSpc>
                <a:spcPct val="100000"/>
              </a:lnSpc>
              <a:spcBef>
                <a:spcPts val="0"/>
              </a:spcBef>
              <a:spcAft>
                <a:spcPts val="0"/>
              </a:spcAft>
              <a:buClrTx/>
              <a:buSzTx/>
              <a:buFontTx/>
              <a:buNone/>
              <a:tabLst/>
              <a:defRPr/>
            </a:pPr>
            <a:r>
              <a:rPr lang="en-US" sz="1600" b="1" dirty="0">
                <a:solidFill>
                  <a:schemeClr val="tx2"/>
                </a:solidFill>
              </a:rPr>
              <a:t>Chris Coley</a:t>
            </a:r>
          </a:p>
          <a:p>
            <a:pPr marR="0" lvl="0" indent="0" algn="r" defTabSz="609576" fontAlgn="auto">
              <a:lnSpc>
                <a:spcPct val="100000"/>
              </a:lnSpc>
              <a:spcBef>
                <a:spcPts val="0"/>
              </a:spcBef>
              <a:spcAft>
                <a:spcPts val="0"/>
              </a:spcAft>
              <a:buClrTx/>
              <a:buSzTx/>
              <a:buFontTx/>
              <a:buNone/>
              <a:tabLst/>
              <a:defRPr/>
            </a:pPr>
            <a:r>
              <a:rPr lang="en-US" sz="1400" dirty="0">
                <a:solidFill>
                  <a:srgbClr val="232F3E"/>
                </a:solidFill>
                <a:latin typeface="Amazon Ember Display"/>
              </a:rPr>
              <a:t>In-house Data Scientist &amp; Product Owner for the Model DevOps Framework, Innovation &amp; Engineering</a:t>
            </a:r>
          </a:p>
          <a:p>
            <a:pPr marR="0" lvl="0" indent="0" algn="r" defTabSz="609576" fontAlgn="auto">
              <a:lnSpc>
                <a:spcPct val="100000"/>
              </a:lnSpc>
              <a:spcBef>
                <a:spcPts val="300"/>
              </a:spcBef>
              <a:spcAft>
                <a:spcPts val="0"/>
              </a:spcAft>
              <a:buClrTx/>
              <a:buSzTx/>
              <a:buFontTx/>
              <a:buNone/>
              <a:tabLst/>
              <a:defRPr/>
            </a:pPr>
            <a:r>
              <a:rPr lang="en-US" sz="1400" dirty="0">
                <a:solidFill>
                  <a:srgbClr val="232F3E"/>
                </a:solidFill>
              </a:rPr>
              <a:t>BP P.L.C.</a:t>
            </a:r>
          </a:p>
          <a:p>
            <a:pPr algn="r" defTabSz="609576">
              <a:spcBef>
                <a:spcPts val="800"/>
              </a:spcBef>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CASE STUDY</a:t>
            </a:r>
            <a:endParaRPr lang="en-US" sz="1400" b="1" dirty="0">
              <a:solidFill>
                <a:srgbClr val="232F3E"/>
              </a:solidFill>
            </a:endParaRPr>
          </a:p>
        </p:txBody>
      </p:sp>
      <p:sp>
        <p:nvSpPr>
          <p:cNvPr id="13" name="Rectangle 12">
            <a:extLst>
              <a:ext uri="{FF2B5EF4-FFF2-40B4-BE49-F238E27FC236}">
                <a16:creationId xmlns:a16="http://schemas.microsoft.com/office/drawing/2014/main" id="{79EB24EB-B655-D4EE-2102-5F007881D120}"/>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730A746D-E908-01D9-F764-BB77776386FA}"/>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5" name="Rectangle 14">
            <a:extLst>
              <a:ext uri="{FF2B5EF4-FFF2-40B4-BE49-F238E27FC236}">
                <a16:creationId xmlns:a16="http://schemas.microsoft.com/office/drawing/2014/main" id="{8BE804ED-F89D-FD96-ADAB-B9494BD2D571}"/>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09BBE1EC-D070-9C7C-CDD3-C188E25EC04B}"/>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1" name="Rectangle 20">
            <a:extLst>
              <a:ext uri="{FF2B5EF4-FFF2-40B4-BE49-F238E27FC236}">
                <a16:creationId xmlns:a16="http://schemas.microsoft.com/office/drawing/2014/main" id="{1C65B7FF-D86A-4D74-B85E-2AE7F011D744}"/>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2" name="Straight Connector 21">
            <a:extLst>
              <a:ext uri="{FF2B5EF4-FFF2-40B4-BE49-F238E27FC236}">
                <a16:creationId xmlns:a16="http://schemas.microsoft.com/office/drawing/2014/main" id="{F06F7A7F-59E6-193F-DB4B-43A5B97BC0CF}"/>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3" name="TextBox 22">
            <a:extLst>
              <a:ext uri="{FF2B5EF4-FFF2-40B4-BE49-F238E27FC236}">
                <a16:creationId xmlns:a16="http://schemas.microsoft.com/office/drawing/2014/main" id="{405BFF43-37F9-D386-ACBE-C4B26BE338CF}"/>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4" name="TextBox 23">
            <a:extLst>
              <a:ext uri="{FF2B5EF4-FFF2-40B4-BE49-F238E27FC236}">
                <a16:creationId xmlns:a16="http://schemas.microsoft.com/office/drawing/2014/main" id="{70602CA1-25DF-4292-B7AA-D8E36D75D511}"/>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5" name="TextBox 24">
            <a:extLst>
              <a:ext uri="{FF2B5EF4-FFF2-40B4-BE49-F238E27FC236}">
                <a16:creationId xmlns:a16="http://schemas.microsoft.com/office/drawing/2014/main" id="{D2763DE8-04A1-3880-60F6-040D38A59416}"/>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8" name="TextBox 37">
            <a:extLst>
              <a:ext uri="{FF2B5EF4-FFF2-40B4-BE49-F238E27FC236}">
                <a16:creationId xmlns:a16="http://schemas.microsoft.com/office/drawing/2014/main" id="{7CB66EBB-F37C-BFAE-65B1-7B1C323F0B3E}"/>
              </a:ext>
            </a:extLst>
          </p:cNvPr>
          <p:cNvSpPr txBox="1"/>
          <p:nvPr/>
        </p:nvSpPr>
        <p:spPr>
          <a:xfrm>
            <a:off x="1221421" y="638732"/>
            <a:ext cx="6058368" cy="1746328"/>
          </a:xfrm>
          <a:prstGeom prst="rect">
            <a:avLst/>
          </a:prstGeom>
          <a:noFill/>
        </p:spPr>
        <p:txBody>
          <a:bodyPr wrap="square" lIns="0" rIns="182880" rtlCol="0" anchor="ctr" anchorCtr="0">
            <a:noAutofit/>
          </a:bodyPr>
          <a:lstStyle/>
          <a:p>
            <a:pPr marR="0" lvl="0" indent="0" fontAlgn="auto">
              <a:lnSpc>
                <a:spcPct val="90000"/>
              </a:lnSpc>
              <a:spcBef>
                <a:spcPts val="384"/>
              </a:spcBef>
              <a:spcAft>
                <a:spcPts val="600"/>
              </a:spcAft>
              <a:buClr>
                <a:schemeClr val="accent4"/>
              </a:buClr>
              <a:buSzTx/>
              <a:buFontTx/>
              <a:buNone/>
              <a:tabLst/>
              <a:defRPr/>
            </a:pPr>
            <a:r>
              <a:rPr lang="en-US" dirty="0"/>
              <a:t>BP p.l.c. (bp) wanted to accelerate the process of delivering data science products at scale through a DevOps framework specifically designed for model management and deployment</a:t>
            </a:r>
          </a:p>
        </p:txBody>
      </p:sp>
      <p:sp>
        <p:nvSpPr>
          <p:cNvPr id="39" name="TextBox 38">
            <a:extLst>
              <a:ext uri="{FF2B5EF4-FFF2-40B4-BE49-F238E27FC236}">
                <a16:creationId xmlns:a16="http://schemas.microsoft.com/office/drawing/2014/main" id="{EB97BE2E-7A52-46D9-C0B4-7B1CABC1064D}"/>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marR="0" lvl="0" indent="0" fontAlgn="auto">
              <a:spcBef>
                <a:spcPts val="384"/>
              </a:spcBef>
              <a:buClr>
                <a:schemeClr val="accent4"/>
              </a:buClr>
              <a:buSzTx/>
              <a:buFontTx/>
              <a:buNone/>
              <a:tabLst/>
              <a:defRPr/>
            </a:pPr>
            <a:r>
              <a:rPr lang="en-US" sz="1800" dirty="0"/>
              <a:t>Using Amazon SageMaker and AWS Professional Services, bp provided its data scientists with the ability to self-provision environments to experiment and roll out products more quickly and without requiring cloud engineering resources</a:t>
            </a:r>
          </a:p>
        </p:txBody>
      </p:sp>
      <p:sp>
        <p:nvSpPr>
          <p:cNvPr id="40" name="TextBox 39">
            <a:extLst>
              <a:ext uri="{FF2B5EF4-FFF2-40B4-BE49-F238E27FC236}">
                <a16:creationId xmlns:a16="http://schemas.microsoft.com/office/drawing/2014/main" id="{B4B5F0B2-3A42-E4CC-06AD-2F5AC8DCD0F4}"/>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marR="0" lvl="0" indent="0" fontAlgn="auto">
              <a:spcBef>
                <a:spcPts val="384"/>
              </a:spcBef>
              <a:buClr>
                <a:schemeClr val="accent4"/>
              </a:buClr>
              <a:buSzTx/>
              <a:buFontTx/>
              <a:buNone/>
              <a:tabLst/>
              <a:defRPr/>
            </a:pPr>
            <a:r>
              <a:rPr lang="en-US" sz="1800" dirty="0"/>
              <a:t>Implemented the Model DevOps Framework in </a:t>
            </a:r>
            <a:br>
              <a:rPr lang="en-US" sz="1800" dirty="0"/>
            </a:br>
            <a:r>
              <a:rPr lang="en-US" sz="1800" dirty="0"/>
              <a:t>9 months</a:t>
            </a:r>
          </a:p>
          <a:p>
            <a:pPr marR="0" lvl="0" indent="0" fontAlgn="auto">
              <a:spcBef>
                <a:spcPts val="384"/>
              </a:spcBef>
              <a:buClr>
                <a:schemeClr val="accent4"/>
              </a:buClr>
              <a:buSzTx/>
              <a:buFontTx/>
              <a:buNone/>
              <a:tabLst/>
              <a:defRPr/>
            </a:pPr>
            <a:r>
              <a:rPr lang="en-US" sz="1800" dirty="0"/>
              <a:t>Reduces reliance on cloud engineering resources</a:t>
            </a:r>
          </a:p>
          <a:p>
            <a:pPr marR="0" lvl="0" indent="0" fontAlgn="auto">
              <a:spcBef>
                <a:spcPts val="384"/>
              </a:spcBef>
              <a:buClr>
                <a:schemeClr val="accent4"/>
              </a:buClr>
              <a:buSzTx/>
              <a:buFontTx/>
              <a:buNone/>
              <a:tabLst/>
              <a:defRPr/>
            </a:pPr>
            <a:r>
              <a:rPr lang="en-US" sz="1800" dirty="0"/>
              <a:t>Helps monitor and maintain data models and code</a:t>
            </a:r>
          </a:p>
        </p:txBody>
      </p:sp>
      <p:pic>
        <p:nvPicPr>
          <p:cNvPr id="43" name="Picture 42">
            <a:extLst>
              <a:ext uri="{FF2B5EF4-FFF2-40B4-BE49-F238E27FC236}">
                <a16:creationId xmlns:a16="http://schemas.microsoft.com/office/drawing/2014/main" id="{4E847E8D-4027-FC2C-70AF-7A94F64F47FB}"/>
              </a:ext>
            </a:extLst>
          </p:cNvPr>
          <p:cNvPicPr>
            <a:picLocks noChangeAspect="1"/>
          </p:cNvPicPr>
          <p:nvPr/>
        </p:nvPicPr>
        <p:blipFill>
          <a:blip r:embed="rId4"/>
          <a:stretch>
            <a:fillRect/>
          </a:stretch>
        </p:blipFill>
        <p:spPr>
          <a:xfrm>
            <a:off x="9277480" y="877989"/>
            <a:ext cx="712755" cy="930739"/>
          </a:xfrm>
          <a:prstGeom prst="rect">
            <a:avLst/>
          </a:prstGeom>
        </p:spPr>
      </p:pic>
    </p:spTree>
    <p:extLst>
      <p:ext uri="{BB962C8B-B14F-4D97-AF65-F5344CB8AC3E}">
        <p14:creationId xmlns:p14="http://schemas.microsoft.com/office/powerpoint/2010/main" val="181199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E754E9CD-63B8-BF27-F9CA-A2ECC5F3012D}"/>
              </a:ext>
            </a:extLst>
          </p:cNvPr>
          <p:cNvSpPr txBox="1"/>
          <p:nvPr/>
        </p:nvSpPr>
        <p:spPr>
          <a:xfrm>
            <a:off x="609599" y="214314"/>
            <a:ext cx="10972801" cy="24622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mazon Ember Display"/>
                <a:ea typeface="+mn-ea"/>
                <a:cs typeface="+mn-cs"/>
              </a:rPr>
              <a:t>AUTOMOTIVE  |  ML MODERNIZATION</a:t>
            </a:r>
          </a:p>
        </p:txBody>
      </p:sp>
      <p:grpSp>
        <p:nvGrpSpPr>
          <p:cNvPr id="2" name="Group 1">
            <a:extLst>
              <a:ext uri="{FF2B5EF4-FFF2-40B4-BE49-F238E27FC236}">
                <a16:creationId xmlns:a16="http://schemas.microsoft.com/office/drawing/2014/main" id="{DF705C59-6788-B5C0-542C-9C0B57A80BC8}"/>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FF3837FD-1757-9195-3DC8-B94EB1195F3C}"/>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9B10BD28-9357-2ED0-9E04-AEE9F7026841}"/>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5" name="Group 4">
            <a:extLst>
              <a:ext uri="{FF2B5EF4-FFF2-40B4-BE49-F238E27FC236}">
                <a16:creationId xmlns:a16="http://schemas.microsoft.com/office/drawing/2014/main" id="{FA874761-0D4B-FC89-9036-3D4399DF3150}"/>
              </a:ext>
            </a:extLst>
          </p:cNvPr>
          <p:cNvGrpSpPr/>
          <p:nvPr/>
        </p:nvGrpSpPr>
        <p:grpSpPr>
          <a:xfrm>
            <a:off x="7927197" y="1803677"/>
            <a:ext cx="300229" cy="350837"/>
            <a:chOff x="7553852" y="2221320"/>
            <a:chExt cx="307184" cy="358964"/>
          </a:xfrm>
          <a:solidFill>
            <a:srgbClr val="002E6B"/>
          </a:solidFill>
        </p:grpSpPr>
        <p:sp>
          <p:nvSpPr>
            <p:cNvPr id="6" name="Freeform 9">
              <a:extLst>
                <a:ext uri="{FF2B5EF4-FFF2-40B4-BE49-F238E27FC236}">
                  <a16:creationId xmlns:a16="http://schemas.microsoft.com/office/drawing/2014/main" id="{8F9342FD-F85F-FFFF-F88F-37C2FBAF7006}"/>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9">
              <a:extLst>
                <a:ext uri="{FF2B5EF4-FFF2-40B4-BE49-F238E27FC236}">
                  <a16:creationId xmlns:a16="http://schemas.microsoft.com/office/drawing/2014/main" id="{11E5CC7E-0C8C-2C5C-72C1-B7BBFD337D49}"/>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97897942-B8DD-D223-0079-A34580A4BDD6}"/>
              </a:ext>
            </a:extLst>
          </p:cNvPr>
          <p:cNvSpPr/>
          <p:nvPr/>
        </p:nvSpPr>
        <p:spPr>
          <a:xfrm>
            <a:off x="8211100" y="1961317"/>
            <a:ext cx="2964616" cy="2331880"/>
          </a:xfrm>
          <a:prstGeom prst="rect">
            <a:avLst/>
          </a:prstGeom>
          <a:ln>
            <a:noFill/>
          </a:ln>
        </p:spPr>
        <p:txBody>
          <a:bodyPr wrap="square" lIns="91440" tIns="0" rIns="0" bIns="0">
            <a:noAutofit/>
          </a:bodyPr>
          <a:lstStyle/>
          <a:p>
            <a:pPr defTabSz="609576">
              <a:lnSpc>
                <a:spcPct val="90000"/>
              </a:lnSpc>
              <a:spcAft>
                <a:spcPts val="600"/>
              </a:spcAft>
              <a:defRPr/>
            </a:pPr>
            <a:r>
              <a:rPr lang="en-US" sz="1400" dirty="0">
                <a:solidFill>
                  <a:srgbClr val="232F3E"/>
                </a:solidFill>
              </a:rPr>
              <a:t>We use computer vision models to do scene segmentation, which is important for scene understanding. It used to take 57 minutes to train the model for 1 epoch, which slowed us down. Using Amazon </a:t>
            </a:r>
            <a:r>
              <a:rPr lang="en-US" sz="1400" dirty="0" err="1">
                <a:solidFill>
                  <a:srgbClr val="232F3E"/>
                </a:solidFill>
              </a:rPr>
              <a:t>SageMaker’s</a:t>
            </a:r>
            <a:r>
              <a:rPr lang="en-US" sz="1400" dirty="0">
                <a:solidFill>
                  <a:srgbClr val="232F3E"/>
                </a:solidFill>
              </a:rPr>
              <a:t> data parallelism library and with the help of the Amazon ML Solutions Lab, we were able to train in 6 minutes with optimized training code on 5ml.p3.16xlarge instances. </a:t>
            </a:r>
            <a:br>
              <a:rPr lang="en-US" sz="1400" dirty="0">
                <a:solidFill>
                  <a:srgbClr val="232F3E"/>
                </a:solidFill>
              </a:rPr>
            </a:br>
            <a:r>
              <a:rPr lang="en-US" sz="1400" dirty="0">
                <a:solidFill>
                  <a:srgbClr val="232F3E"/>
                </a:solidFill>
              </a:rPr>
              <a:t>With the 10x reduction in training time, we can spend more time preparing data during the development cycle.</a:t>
            </a:r>
          </a:p>
        </p:txBody>
      </p:sp>
      <p:grpSp>
        <p:nvGrpSpPr>
          <p:cNvPr id="9" name="Group 8">
            <a:extLst>
              <a:ext uri="{FF2B5EF4-FFF2-40B4-BE49-F238E27FC236}">
                <a16:creationId xmlns:a16="http://schemas.microsoft.com/office/drawing/2014/main" id="{0855390A-DFE6-5973-6C3D-373F2A10B7C2}"/>
              </a:ext>
            </a:extLst>
          </p:cNvPr>
          <p:cNvGrpSpPr/>
          <p:nvPr/>
        </p:nvGrpSpPr>
        <p:grpSpPr>
          <a:xfrm flipH="1">
            <a:off x="11039421" y="4543805"/>
            <a:ext cx="300229" cy="350837"/>
            <a:chOff x="7553852" y="2221320"/>
            <a:chExt cx="307184" cy="358964"/>
          </a:xfrm>
          <a:solidFill>
            <a:srgbClr val="002E6B"/>
          </a:solidFill>
        </p:grpSpPr>
        <p:sp>
          <p:nvSpPr>
            <p:cNvPr id="10" name="Freeform 9">
              <a:extLst>
                <a:ext uri="{FF2B5EF4-FFF2-40B4-BE49-F238E27FC236}">
                  <a16:creationId xmlns:a16="http://schemas.microsoft.com/office/drawing/2014/main" id="{9F422F9A-2BD5-674A-8057-3EF6E682E4E0}"/>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3AF99E20-9F5A-3A28-B9B1-DC481F9A5F42}"/>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9F166C40-43BA-226A-08A9-20268BB4E467}"/>
              </a:ext>
            </a:extLst>
          </p:cNvPr>
          <p:cNvSpPr/>
          <p:nvPr/>
        </p:nvSpPr>
        <p:spPr>
          <a:xfrm>
            <a:off x="7893662" y="5054422"/>
            <a:ext cx="3152078" cy="846386"/>
          </a:xfrm>
          <a:prstGeom prst="rect">
            <a:avLst/>
          </a:prstGeom>
        </p:spPr>
        <p:txBody>
          <a:bodyPr wrap="square" lIns="0" tIns="0" rIns="0" bIns="0">
            <a:spAutoFit/>
          </a:bodyPr>
          <a:lstStyle/>
          <a:p>
            <a:pPr marR="0" lvl="0" indent="0" algn="r" defTabSz="609576" fontAlgn="auto">
              <a:lnSpc>
                <a:spcPct val="100000"/>
              </a:lnSpc>
              <a:spcBef>
                <a:spcPts val="0"/>
              </a:spcBef>
              <a:spcAft>
                <a:spcPts val="0"/>
              </a:spcAft>
              <a:buClrTx/>
              <a:buSzTx/>
              <a:buFontTx/>
              <a:buNone/>
              <a:tabLst/>
              <a:defRPr/>
            </a:pPr>
            <a:r>
              <a:rPr lang="en-US" sz="1400" b="1" dirty="0" err="1">
                <a:solidFill>
                  <a:schemeClr val="tx2"/>
                </a:solidFill>
              </a:rPr>
              <a:t>Jinwook</a:t>
            </a:r>
            <a:r>
              <a:rPr lang="en-US" sz="1400" b="1" dirty="0">
                <a:solidFill>
                  <a:schemeClr val="tx2"/>
                </a:solidFill>
              </a:rPr>
              <a:t> Choi</a:t>
            </a:r>
          </a:p>
          <a:p>
            <a:pPr marR="0" lvl="0" indent="0" algn="r" defTabSz="609576" fontAlgn="auto">
              <a:lnSpc>
                <a:spcPct val="100000"/>
              </a:lnSpc>
              <a:spcBef>
                <a:spcPts val="0"/>
              </a:spcBef>
              <a:spcAft>
                <a:spcPts val="0"/>
              </a:spcAft>
              <a:buClrTx/>
              <a:buSzTx/>
              <a:buFontTx/>
              <a:buNone/>
              <a:tabLst/>
              <a:defRPr/>
            </a:pPr>
            <a:r>
              <a:rPr lang="en-US" sz="1200" dirty="0">
                <a:solidFill>
                  <a:srgbClr val="232F3E"/>
                </a:solidFill>
                <a:latin typeface="Amazon Ember Display"/>
              </a:rPr>
              <a:t>Senior Research Engineer</a:t>
            </a:r>
          </a:p>
          <a:p>
            <a:pPr algn="r" defTabSz="609576">
              <a:spcBef>
                <a:spcPts val="300"/>
              </a:spcBef>
              <a:defRPr/>
            </a:pPr>
            <a:r>
              <a:rPr lang="en-US" sz="1200" dirty="0">
                <a:solidFill>
                  <a:srgbClr val="232F3E"/>
                </a:solidFill>
              </a:rPr>
              <a:t>Hyundai Motor Company</a:t>
            </a:r>
          </a:p>
          <a:p>
            <a:pPr algn="r" defTabSz="609576">
              <a:spcBef>
                <a:spcPts val="300"/>
              </a:spcBef>
              <a:defRPr/>
            </a:pPr>
            <a:r>
              <a:rPr lang="en-US" sz="1200" b="1" dirty="0">
                <a:solidFill>
                  <a:srgbClr val="232F3E"/>
                </a:solidFill>
              </a:rPr>
              <a:t>MORE INFO: </a:t>
            </a:r>
            <a:r>
              <a:rPr lang="en-US" sz="1200" b="1" dirty="0">
                <a:solidFill>
                  <a:srgbClr val="232F3E"/>
                </a:solidFill>
                <a:hlinkClick r:id="rId3">
                  <a:extLst>
                    <a:ext uri="{A12FA001-AC4F-418D-AE19-62706E023703}">
                      <ahyp:hlinkClr xmlns:ahyp="http://schemas.microsoft.com/office/drawing/2018/hyperlinkcolor" val="tx"/>
                    </a:ext>
                  </a:extLst>
                </a:hlinkClick>
              </a:rPr>
              <a:t>BLOG</a:t>
            </a:r>
            <a:endParaRPr lang="en-US" sz="1200" b="1" dirty="0">
              <a:solidFill>
                <a:srgbClr val="232F3E"/>
              </a:solidFill>
            </a:endParaRPr>
          </a:p>
        </p:txBody>
      </p:sp>
      <p:sp>
        <p:nvSpPr>
          <p:cNvPr id="13" name="Rectangle 12">
            <a:extLst>
              <a:ext uri="{FF2B5EF4-FFF2-40B4-BE49-F238E27FC236}">
                <a16:creationId xmlns:a16="http://schemas.microsoft.com/office/drawing/2014/main" id="{0711D0BC-44E6-A55E-7BC2-0D2D63B2AA07}"/>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4" name="Straight Connector 13">
            <a:extLst>
              <a:ext uri="{FF2B5EF4-FFF2-40B4-BE49-F238E27FC236}">
                <a16:creationId xmlns:a16="http://schemas.microsoft.com/office/drawing/2014/main" id="{C0871880-FCC6-C288-285E-8B91E7167D28}"/>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5" name="Rectangle 14">
            <a:extLst>
              <a:ext uri="{FF2B5EF4-FFF2-40B4-BE49-F238E27FC236}">
                <a16:creationId xmlns:a16="http://schemas.microsoft.com/office/drawing/2014/main" id="{8C23275C-6A7E-F7AE-A759-1313F4864767}"/>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6" name="Straight Connector 15">
            <a:extLst>
              <a:ext uri="{FF2B5EF4-FFF2-40B4-BE49-F238E27FC236}">
                <a16:creationId xmlns:a16="http://schemas.microsoft.com/office/drawing/2014/main" id="{757D965E-88AE-CBB5-F87D-EE3A63B59F0B}"/>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19" name="Rectangle 18">
            <a:extLst>
              <a:ext uri="{FF2B5EF4-FFF2-40B4-BE49-F238E27FC236}">
                <a16:creationId xmlns:a16="http://schemas.microsoft.com/office/drawing/2014/main" id="{9D9DC0C4-4BEC-EE14-19E3-A4A37F799427}"/>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1" name="Straight Connector 20">
            <a:extLst>
              <a:ext uri="{FF2B5EF4-FFF2-40B4-BE49-F238E27FC236}">
                <a16:creationId xmlns:a16="http://schemas.microsoft.com/office/drawing/2014/main" id="{F17EE525-EDEB-CBA6-1429-8C813E12CAB3}"/>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2" name="TextBox 21">
            <a:extLst>
              <a:ext uri="{FF2B5EF4-FFF2-40B4-BE49-F238E27FC236}">
                <a16:creationId xmlns:a16="http://schemas.microsoft.com/office/drawing/2014/main" id="{9233C459-BE23-11BD-91B1-9BB8710F0CB4}"/>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3" name="TextBox 22">
            <a:extLst>
              <a:ext uri="{FF2B5EF4-FFF2-40B4-BE49-F238E27FC236}">
                <a16:creationId xmlns:a16="http://schemas.microsoft.com/office/drawing/2014/main" id="{8C6446FA-7D62-A4A0-BF33-44B13B1C8C42}"/>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4" name="TextBox 23">
            <a:extLst>
              <a:ext uri="{FF2B5EF4-FFF2-40B4-BE49-F238E27FC236}">
                <a16:creationId xmlns:a16="http://schemas.microsoft.com/office/drawing/2014/main" id="{BB343CBC-1394-28E4-4F0F-902050F3F9C1}"/>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25" name="TextBox 24">
            <a:extLst>
              <a:ext uri="{FF2B5EF4-FFF2-40B4-BE49-F238E27FC236}">
                <a16:creationId xmlns:a16="http://schemas.microsoft.com/office/drawing/2014/main" id="{3792A084-726B-D65A-5505-BA0D99D06DA0}"/>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defRPr/>
            </a:pPr>
            <a:r>
              <a:rPr lang="en-US" sz="1600" dirty="0"/>
              <a:t>Develops computer vision models for autonomous driving</a:t>
            </a:r>
          </a:p>
          <a:p>
            <a:pPr>
              <a:lnSpc>
                <a:spcPct val="90000"/>
              </a:lnSpc>
              <a:spcBef>
                <a:spcPts val="384"/>
              </a:spcBef>
              <a:spcAft>
                <a:spcPts val="600"/>
              </a:spcAft>
              <a:buClr>
                <a:schemeClr val="accent4"/>
              </a:buClr>
              <a:defRPr/>
            </a:pPr>
            <a:r>
              <a:rPr lang="en-US" sz="1600" dirty="0"/>
              <a:t>Needed to reduce training times to accelerate model development</a:t>
            </a:r>
          </a:p>
        </p:txBody>
      </p:sp>
      <p:sp>
        <p:nvSpPr>
          <p:cNvPr id="39" name="TextBox 38">
            <a:extLst>
              <a:ext uri="{FF2B5EF4-FFF2-40B4-BE49-F238E27FC236}">
                <a16:creationId xmlns:a16="http://schemas.microsoft.com/office/drawing/2014/main" id="{03C8E79D-93A1-D782-8AAF-B5046CBC6FCC}"/>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dirty="0"/>
              <a:t>Amazon SageMaker data parallelism library to speed up training jobs</a:t>
            </a:r>
          </a:p>
          <a:p>
            <a:pPr>
              <a:spcBef>
                <a:spcPts val="384"/>
              </a:spcBef>
              <a:buClr>
                <a:schemeClr val="accent4"/>
              </a:buClr>
              <a:defRPr/>
            </a:pPr>
            <a:r>
              <a:rPr lang="en-US" dirty="0"/>
              <a:t>SageMaker Debugger to monitor, trace, and analyze performance issues</a:t>
            </a:r>
          </a:p>
          <a:p>
            <a:pPr>
              <a:spcBef>
                <a:spcPts val="384"/>
              </a:spcBef>
              <a:buClr>
                <a:schemeClr val="accent4"/>
              </a:buClr>
              <a:defRPr/>
            </a:pPr>
            <a:r>
              <a:rPr lang="en-US" dirty="0"/>
              <a:t>Performance optimization with Amazon ML Solutions Lab</a:t>
            </a:r>
          </a:p>
        </p:txBody>
      </p:sp>
      <p:sp>
        <p:nvSpPr>
          <p:cNvPr id="40" name="TextBox 39">
            <a:extLst>
              <a:ext uri="{FF2B5EF4-FFF2-40B4-BE49-F238E27FC236}">
                <a16:creationId xmlns:a16="http://schemas.microsoft.com/office/drawing/2014/main" id="{451B1E09-E7C9-9569-7DEA-AAF1ADC88DD2}"/>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dirty="0"/>
              <a:t>10x faster model training using SageMaker data parallelism library and Amazon ML Solutions Lab’s code optimization</a:t>
            </a:r>
          </a:p>
          <a:p>
            <a:pPr>
              <a:spcBef>
                <a:spcPts val="384"/>
              </a:spcBef>
              <a:buClr>
                <a:schemeClr val="accent4"/>
              </a:buClr>
              <a:defRPr/>
            </a:pPr>
            <a:r>
              <a:rPr lang="en-US" dirty="0"/>
              <a:t>Hyundai Motor Company can now focus on data preparation and accelerate the development cycle</a:t>
            </a:r>
          </a:p>
        </p:txBody>
      </p:sp>
      <p:pic>
        <p:nvPicPr>
          <p:cNvPr id="18" name="Picture 17" descr="A picture containing text, clock&#10;&#10;Description automatically generated">
            <a:extLst>
              <a:ext uri="{FF2B5EF4-FFF2-40B4-BE49-F238E27FC236}">
                <a16:creationId xmlns:a16="http://schemas.microsoft.com/office/drawing/2014/main" id="{11821C8F-62C8-42A8-93BA-C2BA134B81B4}"/>
              </a:ext>
            </a:extLst>
          </p:cNvPr>
          <p:cNvPicPr>
            <a:picLocks noChangeAspect="1"/>
          </p:cNvPicPr>
          <p:nvPr/>
        </p:nvPicPr>
        <p:blipFill>
          <a:blip r:embed="rId4"/>
          <a:stretch>
            <a:fillRect/>
          </a:stretch>
        </p:blipFill>
        <p:spPr>
          <a:xfrm>
            <a:off x="8204938" y="1106398"/>
            <a:ext cx="2857839" cy="415841"/>
          </a:xfrm>
          <a:prstGeom prst="rect">
            <a:avLst/>
          </a:prstGeom>
        </p:spPr>
      </p:pic>
    </p:spTree>
    <p:extLst>
      <p:ext uri="{BB962C8B-B14F-4D97-AF65-F5344CB8AC3E}">
        <p14:creationId xmlns:p14="http://schemas.microsoft.com/office/powerpoint/2010/main" val="73984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B6C640A5-6B47-C09C-B57C-98B3D3EB3F63}"/>
              </a:ext>
            </a:extLst>
          </p:cNvPr>
          <p:cNvSpPr txBox="1"/>
          <p:nvPr/>
        </p:nvSpPr>
        <p:spPr>
          <a:xfrm>
            <a:off x="609599" y="214312"/>
            <a:ext cx="10972801" cy="24622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mazon Ember Display"/>
                <a:ea typeface="+mn-ea"/>
                <a:cs typeface="+mn-cs"/>
              </a:rPr>
              <a:t>LIFE SCIENCES  |  ACCELERATING THERAPEUTIC DEVELOPMENT</a:t>
            </a:r>
          </a:p>
        </p:txBody>
      </p:sp>
      <p:grpSp>
        <p:nvGrpSpPr>
          <p:cNvPr id="2" name="Group 1">
            <a:extLst>
              <a:ext uri="{FF2B5EF4-FFF2-40B4-BE49-F238E27FC236}">
                <a16:creationId xmlns:a16="http://schemas.microsoft.com/office/drawing/2014/main" id="{7C6912C5-5183-3AA6-D72F-075F20D48194}"/>
              </a:ext>
            </a:extLst>
          </p:cNvPr>
          <p:cNvGrpSpPr/>
          <p:nvPr/>
        </p:nvGrpSpPr>
        <p:grpSpPr>
          <a:xfrm>
            <a:off x="7685314" y="638734"/>
            <a:ext cx="3897086" cy="5571565"/>
            <a:chOff x="7685314" y="379414"/>
            <a:chExt cx="3897086" cy="5830886"/>
          </a:xfrm>
        </p:grpSpPr>
        <p:sp>
          <p:nvSpPr>
            <p:cNvPr id="3" name="Rectangle 2">
              <a:extLst>
                <a:ext uri="{FF2B5EF4-FFF2-40B4-BE49-F238E27FC236}">
                  <a16:creationId xmlns:a16="http://schemas.microsoft.com/office/drawing/2014/main" id="{04151764-EDC8-277F-0579-A26915F0C092}"/>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4" name="Rectangle 3">
              <a:extLst>
                <a:ext uri="{FF2B5EF4-FFF2-40B4-BE49-F238E27FC236}">
                  <a16:creationId xmlns:a16="http://schemas.microsoft.com/office/drawing/2014/main" id="{00582635-7D57-47FC-2749-655DA8B8CDF7}"/>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6" name="Group 5">
            <a:extLst>
              <a:ext uri="{FF2B5EF4-FFF2-40B4-BE49-F238E27FC236}">
                <a16:creationId xmlns:a16="http://schemas.microsoft.com/office/drawing/2014/main" id="{EF772D57-1E0C-EF8B-1345-3AA6A2D7ECAD}"/>
              </a:ext>
            </a:extLst>
          </p:cNvPr>
          <p:cNvGrpSpPr/>
          <p:nvPr/>
        </p:nvGrpSpPr>
        <p:grpSpPr>
          <a:xfrm>
            <a:off x="7927197" y="1803677"/>
            <a:ext cx="300229" cy="350837"/>
            <a:chOff x="7553852" y="2221320"/>
            <a:chExt cx="307184" cy="358964"/>
          </a:xfrm>
          <a:solidFill>
            <a:srgbClr val="003479"/>
          </a:solidFill>
        </p:grpSpPr>
        <p:sp>
          <p:nvSpPr>
            <p:cNvPr id="7" name="Freeform 9">
              <a:extLst>
                <a:ext uri="{FF2B5EF4-FFF2-40B4-BE49-F238E27FC236}">
                  <a16:creationId xmlns:a16="http://schemas.microsoft.com/office/drawing/2014/main" id="{CEC0E345-FC4C-E231-F743-BC70CF701EA9}"/>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9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9">
              <a:extLst>
                <a:ext uri="{FF2B5EF4-FFF2-40B4-BE49-F238E27FC236}">
                  <a16:creationId xmlns:a16="http://schemas.microsoft.com/office/drawing/2014/main" id="{3C69E0E6-4729-3B89-829F-C3BDA1CFBADA}"/>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3506437E-9994-F694-D63F-FF613D93A941}"/>
              </a:ext>
            </a:extLst>
          </p:cNvPr>
          <p:cNvSpPr/>
          <p:nvPr/>
        </p:nvSpPr>
        <p:spPr>
          <a:xfrm>
            <a:off x="8211100" y="1961317"/>
            <a:ext cx="2964616" cy="1467683"/>
          </a:xfrm>
          <a:prstGeom prst="rect">
            <a:avLst/>
          </a:prstGeom>
          <a:ln>
            <a:noFill/>
          </a:ln>
        </p:spPr>
        <p:txBody>
          <a:bodyPr wrap="square" lIns="91440" tIns="0" rIns="0" bIns="0">
            <a:noAutofit/>
          </a:bodyPr>
          <a:lstStyle/>
          <a:p>
            <a:pPr defTabSz="609576">
              <a:lnSpc>
                <a:spcPct val="90000"/>
              </a:lnSpc>
              <a:spcAft>
                <a:spcPts val="600"/>
              </a:spcAft>
              <a:defRPr/>
            </a:pPr>
            <a:r>
              <a:rPr lang="en-US" sz="1500" dirty="0">
                <a:solidFill>
                  <a:srgbClr val="232F3E"/>
                </a:solidFill>
              </a:rPr>
              <a:t>By creating a pattern for others to follow, we demonstrated how to connect different AWS services to build an entire ML pipeline within the Johnson &amp; Johnson environment. Being able to create and increase efficiency in parts of our previous ML development and deployment process opened our eyes to the flexibility and scalability we can have.</a:t>
            </a:r>
          </a:p>
        </p:txBody>
      </p:sp>
      <p:grpSp>
        <p:nvGrpSpPr>
          <p:cNvPr id="10" name="Group 9">
            <a:extLst>
              <a:ext uri="{FF2B5EF4-FFF2-40B4-BE49-F238E27FC236}">
                <a16:creationId xmlns:a16="http://schemas.microsoft.com/office/drawing/2014/main" id="{36A17F7E-DC60-3070-C04E-7B51ED2D04E9}"/>
              </a:ext>
            </a:extLst>
          </p:cNvPr>
          <p:cNvGrpSpPr/>
          <p:nvPr/>
        </p:nvGrpSpPr>
        <p:grpSpPr>
          <a:xfrm flipH="1">
            <a:off x="11039421" y="4393495"/>
            <a:ext cx="300229" cy="350837"/>
            <a:chOff x="7553852" y="2221320"/>
            <a:chExt cx="307184" cy="358964"/>
          </a:xfrm>
          <a:solidFill>
            <a:srgbClr val="003479"/>
          </a:solidFill>
        </p:grpSpPr>
        <p:sp>
          <p:nvSpPr>
            <p:cNvPr id="11" name="Freeform 9">
              <a:extLst>
                <a:ext uri="{FF2B5EF4-FFF2-40B4-BE49-F238E27FC236}">
                  <a16:creationId xmlns:a16="http://schemas.microsoft.com/office/drawing/2014/main" id="{53F6B0D9-A91C-4F6C-B680-52FCFB2CB4B7}"/>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0092D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9">
              <a:extLst>
                <a:ext uri="{FF2B5EF4-FFF2-40B4-BE49-F238E27FC236}">
                  <a16:creationId xmlns:a16="http://schemas.microsoft.com/office/drawing/2014/main" id="{B5BF0807-87ED-1A09-A9BF-A5A58A2FA285}"/>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75DDFFDA-BAD2-DCD0-822C-A135B7931BFD}"/>
              </a:ext>
            </a:extLst>
          </p:cNvPr>
          <p:cNvSpPr/>
          <p:nvPr/>
        </p:nvSpPr>
        <p:spPr>
          <a:xfrm>
            <a:off x="8016240" y="4904112"/>
            <a:ext cx="3029500" cy="1033616"/>
          </a:xfrm>
          <a:prstGeom prst="rect">
            <a:avLst/>
          </a:prstGeom>
        </p:spPr>
        <p:txBody>
          <a:bodyPr wrap="square" lIns="0" tIns="0" rIns="0" bIns="0">
            <a:spAutoFit/>
          </a:bodyPr>
          <a:lstStyle/>
          <a:p>
            <a:pPr marR="0" lvl="0" indent="0" algn="r" defTabSz="609576" fontAlgn="auto">
              <a:lnSpc>
                <a:spcPct val="100000"/>
              </a:lnSpc>
              <a:spcBef>
                <a:spcPts val="0"/>
              </a:spcBef>
              <a:spcAft>
                <a:spcPts val="0"/>
              </a:spcAft>
              <a:buClrTx/>
              <a:buSzTx/>
              <a:buFontTx/>
              <a:buNone/>
              <a:tabLst/>
              <a:defRPr/>
            </a:pPr>
            <a:r>
              <a:rPr lang="en-US" sz="1600" b="1" dirty="0">
                <a:solidFill>
                  <a:schemeClr val="tx2"/>
                </a:solidFill>
              </a:rPr>
              <a:t>Jenna </a:t>
            </a:r>
            <a:r>
              <a:rPr lang="en-US" sz="1600" b="1" dirty="0" err="1">
                <a:solidFill>
                  <a:schemeClr val="tx2"/>
                </a:solidFill>
              </a:rPr>
              <a:t>Eun</a:t>
            </a:r>
            <a:endParaRPr lang="en-US" sz="1600" b="1" dirty="0">
              <a:solidFill>
                <a:schemeClr val="tx2"/>
              </a:solidFill>
            </a:endParaRPr>
          </a:p>
          <a:p>
            <a:pPr marR="0" lvl="0" indent="0" algn="r" defTabSz="609576" fontAlgn="auto">
              <a:lnSpc>
                <a:spcPct val="100000"/>
              </a:lnSpc>
              <a:spcBef>
                <a:spcPts val="0"/>
              </a:spcBef>
              <a:spcAft>
                <a:spcPts val="0"/>
              </a:spcAft>
              <a:buClrTx/>
              <a:buSzTx/>
              <a:buFontTx/>
              <a:buNone/>
              <a:tabLst/>
              <a:defRPr/>
            </a:pPr>
            <a:r>
              <a:rPr lang="en-US" sz="1400" dirty="0">
                <a:solidFill>
                  <a:srgbClr val="232F3E"/>
                </a:solidFill>
                <a:latin typeface="Amazon Ember Display"/>
              </a:rPr>
              <a:t>Principal Data Scientist</a:t>
            </a:r>
          </a:p>
          <a:p>
            <a:pPr algn="r" defTabSz="609576">
              <a:spcBef>
                <a:spcPts val="300"/>
              </a:spcBef>
              <a:defRPr/>
            </a:pPr>
            <a:r>
              <a:rPr lang="en-US" sz="1400" dirty="0">
                <a:solidFill>
                  <a:srgbClr val="232F3E"/>
                </a:solidFill>
              </a:rPr>
              <a:t>Janssen Pharmaceuticals</a:t>
            </a:r>
          </a:p>
          <a:p>
            <a:pPr algn="r" defTabSz="609576">
              <a:spcBef>
                <a:spcPts val="800"/>
              </a:spcBef>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VIDEO</a:t>
            </a:r>
            <a:r>
              <a:rPr lang="en-US" sz="1400" b="1" dirty="0">
                <a:solidFill>
                  <a:srgbClr val="232F3E"/>
                </a:solidFill>
              </a:rPr>
              <a:t> | </a:t>
            </a:r>
            <a:r>
              <a:rPr lang="en-US" sz="1400" b="1" dirty="0">
                <a:solidFill>
                  <a:srgbClr val="232F3E"/>
                </a:solidFill>
                <a:hlinkClick r:id="rId4">
                  <a:extLst>
                    <a:ext uri="{A12FA001-AC4F-418D-AE19-62706E023703}">
                      <ahyp:hlinkClr xmlns:ahyp="http://schemas.microsoft.com/office/drawing/2018/hyperlinkcolor" val="tx"/>
                    </a:ext>
                  </a:extLst>
                </a:hlinkClick>
              </a:rPr>
              <a:t>CASE STUDY</a:t>
            </a:r>
            <a:endParaRPr lang="en-US" sz="1400" b="1" dirty="0">
              <a:solidFill>
                <a:srgbClr val="232F3E"/>
              </a:solidFill>
            </a:endParaRPr>
          </a:p>
        </p:txBody>
      </p:sp>
      <p:sp>
        <p:nvSpPr>
          <p:cNvPr id="14" name="Rectangle 13">
            <a:extLst>
              <a:ext uri="{FF2B5EF4-FFF2-40B4-BE49-F238E27FC236}">
                <a16:creationId xmlns:a16="http://schemas.microsoft.com/office/drawing/2014/main" id="{DA05708B-F75C-005D-376E-04ABFB26018B}"/>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5" name="Straight Connector 14">
            <a:extLst>
              <a:ext uri="{FF2B5EF4-FFF2-40B4-BE49-F238E27FC236}">
                <a16:creationId xmlns:a16="http://schemas.microsoft.com/office/drawing/2014/main" id="{5834384F-3279-1007-C6FC-1D050BD4E95D}"/>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9" name="Rectangle 18">
            <a:extLst>
              <a:ext uri="{FF2B5EF4-FFF2-40B4-BE49-F238E27FC236}">
                <a16:creationId xmlns:a16="http://schemas.microsoft.com/office/drawing/2014/main" id="{2F9EE6CB-15B2-9A5E-8996-7F20CDE38689}"/>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1" name="Straight Connector 20">
            <a:extLst>
              <a:ext uri="{FF2B5EF4-FFF2-40B4-BE49-F238E27FC236}">
                <a16:creationId xmlns:a16="http://schemas.microsoft.com/office/drawing/2014/main" id="{15750353-848D-CE36-AA54-80D450D07349}"/>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2" name="Rectangle 21">
            <a:extLst>
              <a:ext uri="{FF2B5EF4-FFF2-40B4-BE49-F238E27FC236}">
                <a16:creationId xmlns:a16="http://schemas.microsoft.com/office/drawing/2014/main" id="{3C7C44D1-CFD4-9C30-AD3D-DF60DEBDF394}"/>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3" name="Straight Connector 22">
            <a:extLst>
              <a:ext uri="{FF2B5EF4-FFF2-40B4-BE49-F238E27FC236}">
                <a16:creationId xmlns:a16="http://schemas.microsoft.com/office/drawing/2014/main" id="{9D2C7898-3C56-2006-4C5C-62630386BA04}"/>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4" name="TextBox 23">
            <a:extLst>
              <a:ext uri="{FF2B5EF4-FFF2-40B4-BE49-F238E27FC236}">
                <a16:creationId xmlns:a16="http://schemas.microsoft.com/office/drawing/2014/main" id="{4571EB6B-76DF-AA11-B5C9-E435DA8A9092}"/>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5" name="TextBox 24">
            <a:extLst>
              <a:ext uri="{FF2B5EF4-FFF2-40B4-BE49-F238E27FC236}">
                <a16:creationId xmlns:a16="http://schemas.microsoft.com/office/drawing/2014/main" id="{375B4040-F29B-7987-C9D1-574B17A64966}"/>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37" name="TextBox 36">
            <a:extLst>
              <a:ext uri="{FF2B5EF4-FFF2-40B4-BE49-F238E27FC236}">
                <a16:creationId xmlns:a16="http://schemas.microsoft.com/office/drawing/2014/main" id="{01F80C7F-5CA7-A5E7-9E08-F08C8E889F7F}"/>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38" name="TextBox 37">
            <a:extLst>
              <a:ext uri="{FF2B5EF4-FFF2-40B4-BE49-F238E27FC236}">
                <a16:creationId xmlns:a16="http://schemas.microsoft.com/office/drawing/2014/main" id="{318677D5-FEDB-8F94-86B8-9779890E050F}"/>
              </a:ext>
            </a:extLst>
          </p:cNvPr>
          <p:cNvSpPr txBox="1"/>
          <p:nvPr/>
        </p:nvSpPr>
        <p:spPr>
          <a:xfrm>
            <a:off x="1221421" y="638732"/>
            <a:ext cx="6058368" cy="1746328"/>
          </a:xfrm>
          <a:prstGeom prst="rect">
            <a:avLst/>
          </a:prstGeom>
          <a:noFill/>
        </p:spPr>
        <p:txBody>
          <a:bodyPr wrap="square" lIns="0" rIns="182880" rtlCol="0" anchor="ctr" anchorCtr="0">
            <a:noAutofit/>
          </a:bodyPr>
          <a:lstStyle/>
          <a:p>
            <a:pPr>
              <a:lnSpc>
                <a:spcPct val="90000"/>
              </a:lnSpc>
              <a:spcBef>
                <a:spcPts val="384"/>
              </a:spcBef>
              <a:spcAft>
                <a:spcPts val="600"/>
              </a:spcAft>
              <a:buClr>
                <a:schemeClr val="accent4"/>
              </a:buClr>
              <a:defRPr/>
            </a:pPr>
            <a:r>
              <a:rPr lang="en-US" dirty="0"/>
              <a:t>Janssen Pharmaceuticals wanted to automate its machine learning (ML) model deployment workflow and create a better interface between its development and production environments</a:t>
            </a:r>
          </a:p>
        </p:txBody>
      </p:sp>
      <p:sp>
        <p:nvSpPr>
          <p:cNvPr id="39" name="TextBox 38">
            <a:extLst>
              <a:ext uri="{FF2B5EF4-FFF2-40B4-BE49-F238E27FC236}">
                <a16:creationId xmlns:a16="http://schemas.microsoft.com/office/drawing/2014/main" id="{66A84DC9-B8D1-D247-D6AD-B74E6E808BC2}"/>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sz="1800" dirty="0"/>
              <a:t>Implemented an automated ML operations process using Amazon SageMaker that improved the accuracy of model predictions and increased the speed of feature engineering, helping the company reduce costs while increasing efficiency</a:t>
            </a:r>
          </a:p>
        </p:txBody>
      </p:sp>
      <p:sp>
        <p:nvSpPr>
          <p:cNvPr id="40" name="TextBox 39">
            <a:extLst>
              <a:ext uri="{FF2B5EF4-FFF2-40B4-BE49-F238E27FC236}">
                <a16:creationId xmlns:a16="http://schemas.microsoft.com/office/drawing/2014/main" id="{FF132C42-D8B6-635F-8160-CC483BBCAE41}"/>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a:spcBef>
                <a:spcPts val="384"/>
              </a:spcBef>
              <a:buClr>
                <a:schemeClr val="accent4"/>
              </a:buClr>
              <a:defRPr/>
            </a:pPr>
            <a:r>
              <a:rPr lang="en-US" sz="1800" dirty="0"/>
              <a:t>Increased speed of data preparation by about 600%</a:t>
            </a:r>
          </a:p>
          <a:p>
            <a:pPr>
              <a:spcBef>
                <a:spcPts val="384"/>
              </a:spcBef>
              <a:buClr>
                <a:schemeClr val="accent4"/>
              </a:buClr>
              <a:defRPr/>
            </a:pPr>
            <a:r>
              <a:rPr lang="en-US" sz="1800" dirty="0"/>
              <a:t>Increased speed of feature engineering by about 700%</a:t>
            </a:r>
          </a:p>
          <a:p>
            <a:pPr>
              <a:spcBef>
                <a:spcPts val="384"/>
              </a:spcBef>
              <a:buClr>
                <a:schemeClr val="accent4"/>
              </a:buClr>
              <a:defRPr/>
            </a:pPr>
            <a:r>
              <a:rPr lang="en-US" sz="1800" dirty="0"/>
              <a:t>Improved accuracy of ML models by 21%</a:t>
            </a:r>
          </a:p>
        </p:txBody>
      </p:sp>
      <p:pic>
        <p:nvPicPr>
          <p:cNvPr id="5" name="Picture 4">
            <a:extLst>
              <a:ext uri="{FF2B5EF4-FFF2-40B4-BE49-F238E27FC236}">
                <a16:creationId xmlns:a16="http://schemas.microsoft.com/office/drawing/2014/main" id="{061503A3-FAC4-4A59-9410-3C0F492B5559}"/>
              </a:ext>
            </a:extLst>
          </p:cNvPr>
          <p:cNvPicPr>
            <a:picLocks noChangeAspect="1"/>
          </p:cNvPicPr>
          <p:nvPr/>
        </p:nvPicPr>
        <p:blipFill rotWithShape="1">
          <a:blip r:embed="rId5">
            <a:extLst>
              <a:ext uri="{28A0092B-C50C-407E-A947-70E740481C1C}">
                <a14:useLocalDpi xmlns:a14="http://schemas.microsoft.com/office/drawing/2010/main" val="0"/>
              </a:ext>
            </a:extLst>
          </a:blip>
          <a:srcRect l="10952" t="19881" r="11076" b="17377"/>
          <a:stretch/>
        </p:blipFill>
        <p:spPr>
          <a:xfrm>
            <a:off x="8562974" y="828675"/>
            <a:ext cx="2138361" cy="975002"/>
          </a:xfrm>
          <a:prstGeom prst="rect">
            <a:avLst/>
          </a:prstGeom>
        </p:spPr>
      </p:pic>
    </p:spTree>
    <p:extLst>
      <p:ext uri="{BB962C8B-B14F-4D97-AF65-F5344CB8AC3E}">
        <p14:creationId xmlns:p14="http://schemas.microsoft.com/office/powerpoint/2010/main" val="125484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AC28539-A547-86A6-CC4B-48FBD997F106}"/>
              </a:ext>
            </a:extLst>
          </p:cNvPr>
          <p:cNvSpPr txBox="1"/>
          <p:nvPr/>
        </p:nvSpPr>
        <p:spPr>
          <a:xfrm>
            <a:off x="609599" y="216694"/>
            <a:ext cx="10972801" cy="24622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mazon Ember Display"/>
                <a:ea typeface="+mn-ea"/>
                <a:cs typeface="+mn-cs"/>
              </a:rPr>
              <a:t>MEDIA &amp; ENTERTAINMENT  |  ML MODERNIZATION</a:t>
            </a:r>
          </a:p>
        </p:txBody>
      </p:sp>
      <p:grpSp>
        <p:nvGrpSpPr>
          <p:cNvPr id="2" name="Group 1">
            <a:extLst>
              <a:ext uri="{FF2B5EF4-FFF2-40B4-BE49-F238E27FC236}">
                <a16:creationId xmlns:a16="http://schemas.microsoft.com/office/drawing/2014/main" id="{E38FBAEB-3D2F-C7C1-E7F5-6C077C09E120}"/>
              </a:ext>
            </a:extLst>
          </p:cNvPr>
          <p:cNvGrpSpPr/>
          <p:nvPr/>
        </p:nvGrpSpPr>
        <p:grpSpPr>
          <a:xfrm>
            <a:off x="7685314" y="638734"/>
            <a:ext cx="3897086" cy="5571565"/>
            <a:chOff x="7685314" y="379414"/>
            <a:chExt cx="3897086" cy="5830886"/>
          </a:xfrm>
        </p:grpSpPr>
        <p:sp>
          <p:nvSpPr>
            <p:cNvPr id="4" name="Rectangle 3">
              <a:extLst>
                <a:ext uri="{FF2B5EF4-FFF2-40B4-BE49-F238E27FC236}">
                  <a16:creationId xmlns:a16="http://schemas.microsoft.com/office/drawing/2014/main" id="{7E656449-9E8C-5492-170F-443C5F4757EF}"/>
                </a:ext>
                <a:ext uri="{C183D7F6-B498-43B3-948B-1728B52AA6E4}">
                  <adec:decorative xmlns:adec="http://schemas.microsoft.com/office/drawing/2017/decorative" val="1"/>
                </a:ext>
              </a:extLst>
            </p:cNvPr>
            <p:cNvSpPr/>
            <p:nvPr/>
          </p:nvSpPr>
          <p:spPr>
            <a:xfrm>
              <a:off x="7685314" y="379414"/>
              <a:ext cx="3897086" cy="5830886"/>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sp>
          <p:nvSpPr>
            <p:cNvPr id="5" name="Rectangle 4">
              <a:extLst>
                <a:ext uri="{FF2B5EF4-FFF2-40B4-BE49-F238E27FC236}">
                  <a16:creationId xmlns:a16="http://schemas.microsoft.com/office/drawing/2014/main" id="{8E02B3AA-7062-A4CC-6D18-1DDA161A0323}"/>
                </a:ext>
                <a:ext uri="{C183D7F6-B498-43B3-948B-1728B52AA6E4}">
                  <adec:decorative xmlns:adec="http://schemas.microsoft.com/office/drawing/2017/decorative" val="1"/>
                </a:ext>
              </a:extLst>
            </p:cNvPr>
            <p:cNvSpPr>
              <a:spLocks/>
            </p:cNvSpPr>
            <p:nvPr/>
          </p:nvSpPr>
          <p:spPr bwMode="auto">
            <a:xfrm>
              <a:off x="7822768" y="523522"/>
              <a:ext cx="3622179" cy="554267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pPr>
              <a:endParaRPr lang="en-US" sz="2200" dirty="0">
                <a:solidFill>
                  <a:schemeClr val="tx2"/>
                </a:solidFill>
                <a:latin typeface="+mj-lt"/>
              </a:endParaRPr>
            </a:p>
          </p:txBody>
        </p:sp>
      </p:grpSp>
      <p:grpSp>
        <p:nvGrpSpPr>
          <p:cNvPr id="6" name="Group 5">
            <a:extLst>
              <a:ext uri="{FF2B5EF4-FFF2-40B4-BE49-F238E27FC236}">
                <a16:creationId xmlns:a16="http://schemas.microsoft.com/office/drawing/2014/main" id="{A441BF49-84B3-B5C9-4B92-B13D56F71A2D}"/>
              </a:ext>
            </a:extLst>
          </p:cNvPr>
          <p:cNvGrpSpPr/>
          <p:nvPr/>
        </p:nvGrpSpPr>
        <p:grpSpPr>
          <a:xfrm>
            <a:off x="7927197" y="1803677"/>
            <a:ext cx="300229" cy="350837"/>
            <a:chOff x="7553852" y="2221320"/>
            <a:chExt cx="307184" cy="358964"/>
          </a:xfrm>
          <a:solidFill>
            <a:srgbClr val="F35D19"/>
          </a:solidFill>
        </p:grpSpPr>
        <p:sp>
          <p:nvSpPr>
            <p:cNvPr id="7" name="Freeform 9">
              <a:extLst>
                <a:ext uri="{FF2B5EF4-FFF2-40B4-BE49-F238E27FC236}">
                  <a16:creationId xmlns:a16="http://schemas.microsoft.com/office/drawing/2014/main" id="{DEFCB704-45C9-B309-17CC-6DA96B2568D7}"/>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6811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9">
              <a:extLst>
                <a:ext uri="{FF2B5EF4-FFF2-40B4-BE49-F238E27FC236}">
                  <a16:creationId xmlns:a16="http://schemas.microsoft.com/office/drawing/2014/main" id="{356ADD0D-1C66-40AE-DD0B-4514FFE9E265}"/>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FB9D9AF0-3C9B-A231-8267-937E9924972A}"/>
              </a:ext>
            </a:extLst>
          </p:cNvPr>
          <p:cNvSpPr/>
          <p:nvPr/>
        </p:nvSpPr>
        <p:spPr>
          <a:xfrm>
            <a:off x="8211100" y="1961317"/>
            <a:ext cx="2964616" cy="1467683"/>
          </a:xfrm>
          <a:prstGeom prst="rect">
            <a:avLst/>
          </a:prstGeom>
          <a:ln>
            <a:noFill/>
          </a:ln>
        </p:spPr>
        <p:txBody>
          <a:bodyPr wrap="square" lIns="91440" tIns="0" rIns="0" bIns="0">
            <a:noAutofit/>
          </a:bodyPr>
          <a:lstStyle/>
          <a:p>
            <a:pPr marR="0" lvl="0" indent="0" defTabSz="609576" fontAlgn="auto">
              <a:lnSpc>
                <a:spcPct val="90000"/>
              </a:lnSpc>
              <a:spcBef>
                <a:spcPts val="0"/>
              </a:spcBef>
              <a:spcAft>
                <a:spcPts val="600"/>
              </a:spcAft>
              <a:buClrTx/>
              <a:buSzTx/>
              <a:buFontTx/>
              <a:buNone/>
              <a:tabLst/>
              <a:defRPr/>
            </a:pPr>
            <a:r>
              <a:rPr lang="en-US" sz="1600" dirty="0">
                <a:solidFill>
                  <a:srgbClr val="232F3E"/>
                </a:solidFill>
              </a:rPr>
              <a:t>For over 25 years we have been developing advanced machine learning capabilities to mine, connect, enhance, organize, and deliver information to our customers. </a:t>
            </a:r>
          </a:p>
        </p:txBody>
      </p:sp>
      <p:grpSp>
        <p:nvGrpSpPr>
          <p:cNvPr id="10" name="Group 9">
            <a:extLst>
              <a:ext uri="{FF2B5EF4-FFF2-40B4-BE49-F238E27FC236}">
                <a16:creationId xmlns:a16="http://schemas.microsoft.com/office/drawing/2014/main" id="{4DF4B6E9-17FD-CEFC-9EC6-5AA2B850733C}"/>
              </a:ext>
            </a:extLst>
          </p:cNvPr>
          <p:cNvGrpSpPr/>
          <p:nvPr/>
        </p:nvGrpSpPr>
        <p:grpSpPr>
          <a:xfrm flipH="1">
            <a:off x="11039421" y="3299734"/>
            <a:ext cx="300229" cy="350837"/>
            <a:chOff x="7553852" y="2221320"/>
            <a:chExt cx="307184" cy="358964"/>
          </a:xfrm>
          <a:solidFill>
            <a:srgbClr val="F35D19"/>
          </a:solidFill>
        </p:grpSpPr>
        <p:sp>
          <p:nvSpPr>
            <p:cNvPr id="11" name="Freeform 9">
              <a:extLst>
                <a:ext uri="{FF2B5EF4-FFF2-40B4-BE49-F238E27FC236}">
                  <a16:creationId xmlns:a16="http://schemas.microsoft.com/office/drawing/2014/main" id="{CAA24916-D5AB-D1C3-3700-5DECD8A5A0F5}"/>
                </a:ext>
              </a:extLst>
            </p:cNvPr>
            <p:cNvSpPr>
              <a:spLocks/>
            </p:cNvSpPr>
            <p:nvPr/>
          </p:nvSpPr>
          <p:spPr bwMode="auto">
            <a:xfrm>
              <a:off x="7721584" y="2322054"/>
              <a:ext cx="139452" cy="258230"/>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solidFill>
              <a:srgbClr val="F6811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9">
              <a:extLst>
                <a:ext uri="{FF2B5EF4-FFF2-40B4-BE49-F238E27FC236}">
                  <a16:creationId xmlns:a16="http://schemas.microsoft.com/office/drawing/2014/main" id="{DFAD4AE6-5C1F-C520-24FE-C93FE13B17F6}"/>
                </a:ext>
              </a:extLst>
            </p:cNvPr>
            <p:cNvSpPr>
              <a:spLocks/>
            </p:cNvSpPr>
            <p:nvPr/>
          </p:nvSpPr>
          <p:spPr bwMode="auto">
            <a:xfrm>
              <a:off x="7553852" y="2221320"/>
              <a:ext cx="183631" cy="340038"/>
            </a:xfrm>
            <a:custGeom>
              <a:avLst/>
              <a:gdLst>
                <a:gd name="T0" fmla="*/ 35362 w 55789"/>
                <a:gd name="T1" fmla="*/ 100306 h 103703"/>
                <a:gd name="T2" fmla="*/ 6739 w 55789"/>
                <a:gd name="T3" fmla="*/ 74423 h 103703"/>
                <a:gd name="T4" fmla="*/ 416 w 55789"/>
                <a:gd name="T5" fmla="*/ 28991 h 103703"/>
                <a:gd name="T6" fmla="*/ 0 w 55789"/>
                <a:gd name="T7" fmla="*/ 0 h 103703"/>
                <a:gd name="T8" fmla="*/ 27895 w 55789"/>
                <a:gd name="T9" fmla="*/ 0 h 103703"/>
                <a:gd name="T10" fmla="*/ 55789 w 55789"/>
                <a:gd name="T11" fmla="*/ 0 h 103703"/>
                <a:gd name="T12" fmla="*/ 55789 w 55789"/>
                <a:gd name="T13" fmla="*/ 25456 h 103703"/>
                <a:gd name="T14" fmla="*/ 55789 w 55789"/>
                <a:gd name="T15" fmla="*/ 50912 h 103703"/>
                <a:gd name="T16" fmla="*/ 42014 w 55789"/>
                <a:gd name="T17" fmla="*/ 50912 h 103703"/>
                <a:gd name="T18" fmla="*/ 28238 w 55789"/>
                <a:gd name="T19" fmla="*/ 50912 h 103703"/>
                <a:gd name="T20" fmla="*/ 28896 w 55789"/>
                <a:gd name="T21" fmla="*/ 54447 h 103703"/>
                <a:gd name="T22" fmla="*/ 48539 w 55789"/>
                <a:gd name="T23" fmla="*/ 78659 h 103703"/>
                <a:gd name="T24" fmla="*/ 54654 w 55789"/>
                <a:gd name="T25" fmla="*/ 83013 h 103703"/>
                <a:gd name="T26" fmla="*/ 42904 w 55789"/>
                <a:gd name="T27" fmla="*/ 103694 h 103703"/>
                <a:gd name="T28" fmla="*/ 35362 w 55789"/>
                <a:gd name="T29" fmla="*/ 100306 h 10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89" h="103703">
                  <a:moveTo>
                    <a:pt x="35362" y="100306"/>
                  </a:moveTo>
                  <a:cubicBezTo>
                    <a:pt x="21011" y="92726"/>
                    <a:pt x="11774" y="84373"/>
                    <a:pt x="6739" y="74423"/>
                  </a:cubicBezTo>
                  <a:cubicBezTo>
                    <a:pt x="1315" y="63701"/>
                    <a:pt x="868" y="60492"/>
                    <a:pt x="416" y="28991"/>
                  </a:cubicBezTo>
                  <a:lnTo>
                    <a:pt x="0" y="0"/>
                  </a:lnTo>
                  <a:lnTo>
                    <a:pt x="27895" y="0"/>
                  </a:lnTo>
                  <a:lnTo>
                    <a:pt x="55789" y="0"/>
                  </a:lnTo>
                  <a:lnTo>
                    <a:pt x="55789" y="25456"/>
                  </a:lnTo>
                  <a:lnTo>
                    <a:pt x="55789" y="50912"/>
                  </a:lnTo>
                  <a:lnTo>
                    <a:pt x="42014" y="50912"/>
                  </a:lnTo>
                  <a:lnTo>
                    <a:pt x="28238" y="50912"/>
                  </a:lnTo>
                  <a:lnTo>
                    <a:pt x="28896" y="54447"/>
                  </a:lnTo>
                  <a:cubicBezTo>
                    <a:pt x="30795" y="64654"/>
                    <a:pt x="36858" y="72127"/>
                    <a:pt x="48539" y="78659"/>
                  </a:cubicBezTo>
                  <a:cubicBezTo>
                    <a:pt x="52056" y="80626"/>
                    <a:pt x="54808" y="82585"/>
                    <a:pt x="54654" y="83013"/>
                  </a:cubicBezTo>
                  <a:cubicBezTo>
                    <a:pt x="53209" y="87038"/>
                    <a:pt x="43752" y="103683"/>
                    <a:pt x="42904" y="103694"/>
                  </a:cubicBezTo>
                  <a:cubicBezTo>
                    <a:pt x="42299" y="103703"/>
                    <a:pt x="38905" y="102178"/>
                    <a:pt x="35362" y="1003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2E61D4A0-3657-A62F-B1DE-A609AD1777A1}"/>
              </a:ext>
            </a:extLst>
          </p:cNvPr>
          <p:cNvSpPr/>
          <p:nvPr/>
        </p:nvSpPr>
        <p:spPr>
          <a:xfrm>
            <a:off x="8016240" y="3810351"/>
            <a:ext cx="3029500" cy="1279838"/>
          </a:xfrm>
          <a:prstGeom prst="rect">
            <a:avLst/>
          </a:prstGeom>
        </p:spPr>
        <p:txBody>
          <a:bodyPr wrap="square" lIns="0" tIns="0" rIns="0" bIns="0">
            <a:spAutoFit/>
          </a:bodyPr>
          <a:lstStyle/>
          <a:p>
            <a:pPr marR="0" lvl="0" indent="0" algn="r" defTabSz="609576" fontAlgn="auto">
              <a:lnSpc>
                <a:spcPct val="100000"/>
              </a:lnSpc>
              <a:spcBef>
                <a:spcPts val="0"/>
              </a:spcBef>
              <a:spcAft>
                <a:spcPts val="0"/>
              </a:spcAft>
              <a:buClrTx/>
              <a:buSzTx/>
              <a:buFontTx/>
              <a:buNone/>
              <a:tabLst/>
              <a:defRPr/>
            </a:pPr>
            <a:r>
              <a:rPr lang="en-US" sz="1600" b="1" dirty="0">
                <a:solidFill>
                  <a:schemeClr val="tx2"/>
                </a:solidFill>
              </a:rPr>
              <a:t>Khalid Al-</a:t>
            </a:r>
            <a:r>
              <a:rPr lang="en-US" sz="1600" b="1" dirty="0" err="1">
                <a:solidFill>
                  <a:schemeClr val="tx2"/>
                </a:solidFill>
              </a:rPr>
              <a:t>kofahi</a:t>
            </a:r>
            <a:endParaRPr lang="en-US" sz="1600" b="1" dirty="0">
              <a:solidFill>
                <a:schemeClr val="tx2"/>
              </a:solidFill>
            </a:endParaRPr>
          </a:p>
          <a:p>
            <a:pPr algn="r" defTabSz="609576">
              <a:defRPr/>
            </a:pPr>
            <a:r>
              <a:rPr lang="en-US" sz="1400" dirty="0">
                <a:solidFill>
                  <a:srgbClr val="232F3E"/>
                </a:solidFill>
                <a:latin typeface="Amazon Ember Display"/>
              </a:rPr>
              <a:t>Vice President of Research </a:t>
            </a:r>
            <a:br>
              <a:rPr lang="en-US" sz="1400" dirty="0">
                <a:solidFill>
                  <a:srgbClr val="232F3E"/>
                </a:solidFill>
                <a:latin typeface="Amazon Ember Display"/>
              </a:rPr>
            </a:br>
            <a:r>
              <a:rPr lang="en-US" sz="1400" dirty="0">
                <a:solidFill>
                  <a:srgbClr val="232F3E"/>
                </a:solidFill>
                <a:latin typeface="Amazon Ember Display"/>
              </a:rPr>
              <a:t>and Development</a:t>
            </a:r>
          </a:p>
          <a:p>
            <a:pPr marR="0" lvl="0" indent="0" algn="r" defTabSz="609576" fontAlgn="auto">
              <a:lnSpc>
                <a:spcPct val="100000"/>
              </a:lnSpc>
              <a:spcBef>
                <a:spcPts val="300"/>
              </a:spcBef>
              <a:spcAft>
                <a:spcPts val="0"/>
              </a:spcAft>
              <a:buClrTx/>
              <a:buSzTx/>
              <a:buFontTx/>
              <a:buNone/>
              <a:tabLst/>
              <a:defRPr/>
            </a:pPr>
            <a:r>
              <a:rPr lang="en-US" sz="1400" dirty="0">
                <a:solidFill>
                  <a:srgbClr val="232F3E"/>
                </a:solidFill>
              </a:rPr>
              <a:t>Thomas Reuters</a:t>
            </a:r>
          </a:p>
          <a:p>
            <a:pPr marR="0" lvl="0" indent="0" algn="r" defTabSz="609576" fontAlgn="auto">
              <a:lnSpc>
                <a:spcPct val="100000"/>
              </a:lnSpc>
              <a:spcBef>
                <a:spcPts val="800"/>
              </a:spcBef>
              <a:spcAft>
                <a:spcPts val="0"/>
              </a:spcAft>
              <a:buClrTx/>
              <a:buSzTx/>
              <a:buFontTx/>
              <a:buNone/>
              <a:tabLst/>
              <a:defRPr/>
            </a:pPr>
            <a:r>
              <a:rPr lang="en-US" sz="1400" b="1" dirty="0">
                <a:solidFill>
                  <a:srgbClr val="232F3E"/>
                </a:solidFill>
              </a:rPr>
              <a:t>MORE INFO: </a:t>
            </a:r>
            <a:r>
              <a:rPr lang="en-US" sz="1400" b="1" dirty="0">
                <a:solidFill>
                  <a:srgbClr val="232F3E"/>
                </a:solidFill>
                <a:hlinkClick r:id="rId3">
                  <a:extLst>
                    <a:ext uri="{A12FA001-AC4F-418D-AE19-62706E023703}">
                      <ahyp:hlinkClr xmlns:ahyp="http://schemas.microsoft.com/office/drawing/2018/hyperlinkcolor" val="tx"/>
                    </a:ext>
                  </a:extLst>
                </a:hlinkClick>
              </a:rPr>
              <a:t>BLOG</a:t>
            </a:r>
            <a:endParaRPr lang="en-US" sz="1400" b="1" dirty="0">
              <a:solidFill>
                <a:srgbClr val="232F3E"/>
              </a:solidFill>
            </a:endParaRPr>
          </a:p>
        </p:txBody>
      </p:sp>
      <p:sp>
        <p:nvSpPr>
          <p:cNvPr id="14" name="Rectangle 13">
            <a:extLst>
              <a:ext uri="{FF2B5EF4-FFF2-40B4-BE49-F238E27FC236}">
                <a16:creationId xmlns:a16="http://schemas.microsoft.com/office/drawing/2014/main" id="{B4CFD4BC-74A0-B4A1-7E60-034FB8FDC38E}"/>
              </a:ext>
            </a:extLst>
          </p:cNvPr>
          <p:cNvSpPr/>
          <p:nvPr/>
        </p:nvSpPr>
        <p:spPr>
          <a:xfrm>
            <a:off x="607545" y="638735"/>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5" name="Straight Connector 14">
            <a:extLst>
              <a:ext uri="{FF2B5EF4-FFF2-40B4-BE49-F238E27FC236}">
                <a16:creationId xmlns:a16="http://schemas.microsoft.com/office/drawing/2014/main" id="{7785E766-64D4-FD84-98FD-3227E11A3A34}"/>
              </a:ext>
            </a:extLst>
          </p:cNvPr>
          <p:cNvCxnSpPr>
            <a:cxnSpLocks/>
          </p:cNvCxnSpPr>
          <p:nvPr/>
        </p:nvCxnSpPr>
        <p:spPr>
          <a:xfrm rot="16200000">
            <a:off x="-261134" y="1507416"/>
            <a:ext cx="1737359" cy="0"/>
          </a:xfrm>
          <a:prstGeom prst="line">
            <a:avLst/>
          </a:prstGeom>
          <a:solidFill>
            <a:srgbClr val="232F3E"/>
          </a:solidFill>
          <a:ln w="31750" cap="flat" cmpd="sng" algn="ctr">
            <a:solidFill>
              <a:schemeClr val="accent4"/>
            </a:solidFill>
            <a:prstDash val="solid"/>
            <a:tailEnd type="none"/>
          </a:ln>
          <a:effectLst/>
        </p:spPr>
      </p:cxnSp>
      <p:sp>
        <p:nvSpPr>
          <p:cNvPr id="16" name="Rectangle 15">
            <a:extLst>
              <a:ext uri="{FF2B5EF4-FFF2-40B4-BE49-F238E27FC236}">
                <a16:creationId xmlns:a16="http://schemas.microsoft.com/office/drawing/2014/main" id="{E2A4F0D1-F4E3-2E49-C17A-10E2DE205279}"/>
              </a:ext>
            </a:extLst>
          </p:cNvPr>
          <p:cNvSpPr/>
          <p:nvPr/>
        </p:nvSpPr>
        <p:spPr>
          <a:xfrm>
            <a:off x="607545" y="2555838"/>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19" name="Straight Connector 18">
            <a:extLst>
              <a:ext uri="{FF2B5EF4-FFF2-40B4-BE49-F238E27FC236}">
                <a16:creationId xmlns:a16="http://schemas.microsoft.com/office/drawing/2014/main" id="{AA0073C0-77C0-B112-2D81-5626A2DB65F2}"/>
              </a:ext>
            </a:extLst>
          </p:cNvPr>
          <p:cNvCxnSpPr>
            <a:cxnSpLocks/>
          </p:cNvCxnSpPr>
          <p:nvPr/>
        </p:nvCxnSpPr>
        <p:spPr>
          <a:xfrm rot="16200000">
            <a:off x="-261134" y="3424519"/>
            <a:ext cx="1737359" cy="0"/>
          </a:xfrm>
          <a:prstGeom prst="line">
            <a:avLst/>
          </a:prstGeom>
          <a:solidFill>
            <a:srgbClr val="232F3E"/>
          </a:solidFill>
          <a:ln w="31750" cap="flat" cmpd="sng" algn="ctr">
            <a:solidFill>
              <a:schemeClr val="accent2"/>
            </a:solidFill>
            <a:prstDash val="solid"/>
            <a:tailEnd type="none"/>
          </a:ln>
          <a:effectLst/>
        </p:spPr>
      </p:cxnSp>
      <p:sp>
        <p:nvSpPr>
          <p:cNvPr id="20" name="Rectangle 19">
            <a:extLst>
              <a:ext uri="{FF2B5EF4-FFF2-40B4-BE49-F238E27FC236}">
                <a16:creationId xmlns:a16="http://schemas.microsoft.com/office/drawing/2014/main" id="{4DA92DA7-2FD0-6A72-EFD5-736E0350A7BA}"/>
              </a:ext>
            </a:extLst>
          </p:cNvPr>
          <p:cNvSpPr/>
          <p:nvPr/>
        </p:nvSpPr>
        <p:spPr>
          <a:xfrm>
            <a:off x="607545" y="4472940"/>
            <a:ext cx="6672243" cy="1737359"/>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defTabSz="609576">
              <a:lnSpc>
                <a:spcPct val="90000"/>
              </a:lnSpc>
              <a:spcBef>
                <a:spcPts val="800"/>
              </a:spcBef>
              <a:defRPr/>
            </a:pPr>
            <a:endParaRPr kumimoji="0" lang="en-US" sz="2000" b="0" i="0" u="none" strike="noStrike" kern="1200" cap="none" spc="0" normalizeH="0" baseline="0" noProof="0" dirty="0">
              <a:ln>
                <a:noFill/>
              </a:ln>
              <a:solidFill>
                <a:schemeClr val="tx2"/>
              </a:solidFill>
              <a:effectLst/>
              <a:uLnTx/>
              <a:uFillTx/>
              <a:ea typeface="+mn-ea"/>
              <a:cs typeface="+mn-cs"/>
            </a:endParaRPr>
          </a:p>
        </p:txBody>
      </p:sp>
      <p:cxnSp>
        <p:nvCxnSpPr>
          <p:cNvPr id="21" name="Straight Connector 20">
            <a:extLst>
              <a:ext uri="{FF2B5EF4-FFF2-40B4-BE49-F238E27FC236}">
                <a16:creationId xmlns:a16="http://schemas.microsoft.com/office/drawing/2014/main" id="{4BEC6058-B211-EE6F-0060-6DAA46A58B8E}"/>
              </a:ext>
            </a:extLst>
          </p:cNvPr>
          <p:cNvCxnSpPr>
            <a:cxnSpLocks/>
          </p:cNvCxnSpPr>
          <p:nvPr/>
        </p:nvCxnSpPr>
        <p:spPr>
          <a:xfrm rot="16200000">
            <a:off x="-261134" y="5341621"/>
            <a:ext cx="1737359" cy="0"/>
          </a:xfrm>
          <a:prstGeom prst="line">
            <a:avLst/>
          </a:prstGeom>
          <a:solidFill>
            <a:srgbClr val="232F3E"/>
          </a:solidFill>
          <a:ln w="31750" cap="flat" cmpd="sng" algn="ctr">
            <a:solidFill>
              <a:schemeClr val="accent1"/>
            </a:solidFill>
            <a:prstDash val="solid"/>
            <a:tailEnd type="none"/>
          </a:ln>
          <a:effectLst/>
        </p:spPr>
      </p:cxnSp>
      <p:sp>
        <p:nvSpPr>
          <p:cNvPr id="22" name="TextBox 21">
            <a:extLst>
              <a:ext uri="{FF2B5EF4-FFF2-40B4-BE49-F238E27FC236}">
                <a16:creationId xmlns:a16="http://schemas.microsoft.com/office/drawing/2014/main" id="{4EEB6ED7-2600-2AED-C0FD-340985C5BC6D}"/>
              </a:ext>
            </a:extLst>
          </p:cNvPr>
          <p:cNvSpPr txBox="1"/>
          <p:nvPr/>
        </p:nvSpPr>
        <p:spPr>
          <a:xfrm rot="16200000">
            <a:off x="-14182" y="1260460"/>
            <a:ext cx="1737360" cy="493906"/>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ctr" defTabSz="609576" rtl="0" eaLnBrk="1" fontAlgn="auto" latinLnBrk="0" hangingPunct="1">
              <a:lnSpc>
                <a:spcPct val="90000"/>
              </a:lnSpc>
              <a:spcBef>
                <a:spcPct val="20000"/>
              </a:spcBef>
              <a:spcAft>
                <a:spcPts val="0"/>
              </a:spcAft>
              <a:buClrTx/>
              <a:buSzTx/>
              <a:buFontTx/>
              <a:buNone/>
              <a:tabLst/>
              <a:defRPr/>
            </a:pPr>
            <a:r>
              <a:rPr kumimoji="0" lang="en-US" sz="1400" i="0" u="none" strike="noStrike" kern="1200" cap="none" spc="60" normalizeH="0" noProof="0" dirty="0">
                <a:ln>
                  <a:noFill/>
                </a:ln>
                <a:solidFill>
                  <a:schemeClr val="accent4"/>
                </a:solidFill>
                <a:effectLst/>
                <a:uLnTx/>
                <a:uFillTx/>
                <a:latin typeface="+mj-lt"/>
                <a:ea typeface="+mn-ea"/>
                <a:cs typeface="Amazon Ember Display" panose="020F0603020204020204" pitchFamily="34" charset="0"/>
              </a:rPr>
              <a:t>BUSINESS NEED</a:t>
            </a:r>
          </a:p>
        </p:txBody>
      </p:sp>
      <p:sp>
        <p:nvSpPr>
          <p:cNvPr id="23" name="TextBox 22">
            <a:extLst>
              <a:ext uri="{FF2B5EF4-FFF2-40B4-BE49-F238E27FC236}">
                <a16:creationId xmlns:a16="http://schemas.microsoft.com/office/drawing/2014/main" id="{68133FE5-D66B-D97C-2633-EACDC3F4DF83}"/>
              </a:ext>
            </a:extLst>
          </p:cNvPr>
          <p:cNvSpPr txBox="1"/>
          <p:nvPr/>
        </p:nvSpPr>
        <p:spPr>
          <a:xfrm rot="16200000">
            <a:off x="-14180" y="3177564"/>
            <a:ext cx="1737360"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2"/>
                </a:solidFill>
              </a:rPr>
              <a:t>SOLUTION</a:t>
            </a:r>
          </a:p>
        </p:txBody>
      </p:sp>
      <p:sp>
        <p:nvSpPr>
          <p:cNvPr id="24" name="TextBox 23">
            <a:extLst>
              <a:ext uri="{FF2B5EF4-FFF2-40B4-BE49-F238E27FC236}">
                <a16:creationId xmlns:a16="http://schemas.microsoft.com/office/drawing/2014/main" id="{72D62A98-C73D-4AC6-C1CE-CCA94954643D}"/>
              </a:ext>
            </a:extLst>
          </p:cNvPr>
          <p:cNvSpPr txBox="1"/>
          <p:nvPr/>
        </p:nvSpPr>
        <p:spPr>
          <a:xfrm rot="16200000">
            <a:off x="-14180" y="5094665"/>
            <a:ext cx="1737359" cy="493908"/>
          </a:xfrm>
          <a:prstGeom prst="rect">
            <a:avLst/>
          </a:prstGeom>
          <a:noFill/>
        </p:spPr>
        <p:txBody>
          <a:bodyPr vert="horz" lIns="0" tIns="0" rIns="0" bIns="0" rtlCol="0" anchor="ctr" anchorCtr="0">
            <a:noAutofit/>
          </a:bodyPr>
          <a:lstStyle>
            <a:defPPr>
              <a:defRPr lang="en-US"/>
            </a:defPPr>
            <a:lvl1pPr marR="0" lvl="0" indent="0" algn="ctr" defTabSz="609576" fontAlgn="auto">
              <a:lnSpc>
                <a:spcPct val="90000"/>
              </a:lnSpc>
              <a:spcBef>
                <a:spcPct val="20000"/>
              </a:spcBef>
              <a:spcAft>
                <a:spcPts val="0"/>
              </a:spcAft>
              <a:buClrTx/>
              <a:buSzTx/>
              <a:buFontTx/>
              <a:buNone/>
              <a:tabLst/>
              <a:defRPr kumimoji="0" sz="1400" b="0" i="0" u="none" strike="noStrike" cap="none" spc="60" normalizeH="0">
                <a:ln>
                  <a:noFill/>
                </a:ln>
                <a:solidFill>
                  <a:schemeClr val="accent4"/>
                </a:solidFill>
                <a:effectLst/>
                <a:uLnTx/>
                <a:uFillTx/>
                <a:latin typeface="+mj-lt"/>
                <a:cs typeface="Amazon Ember Display" panose="020F0603020204020204" pitchFamily="34"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solidFill>
                  <a:schemeClr val="accent1"/>
                </a:solidFill>
              </a:rPr>
              <a:t>IMPACT</a:t>
            </a:r>
          </a:p>
        </p:txBody>
      </p:sp>
      <p:sp>
        <p:nvSpPr>
          <p:cNvPr id="25" name="TextBox 24">
            <a:extLst>
              <a:ext uri="{FF2B5EF4-FFF2-40B4-BE49-F238E27FC236}">
                <a16:creationId xmlns:a16="http://schemas.microsoft.com/office/drawing/2014/main" id="{71926E65-4CDC-0B86-2D27-5CBEF962302C}"/>
              </a:ext>
            </a:extLst>
          </p:cNvPr>
          <p:cNvSpPr txBox="1"/>
          <p:nvPr/>
        </p:nvSpPr>
        <p:spPr>
          <a:xfrm>
            <a:off x="1221421" y="638732"/>
            <a:ext cx="6058368" cy="1746328"/>
          </a:xfrm>
          <a:prstGeom prst="rect">
            <a:avLst/>
          </a:prstGeom>
          <a:noFill/>
        </p:spPr>
        <p:txBody>
          <a:bodyPr wrap="square" lIns="0" rIns="182880" rtlCol="0" anchor="ctr" anchorCtr="0">
            <a:noAutofit/>
          </a:bodyPr>
          <a:lstStyle/>
          <a:p>
            <a:pPr marR="0" lvl="0" indent="0" fontAlgn="auto">
              <a:lnSpc>
                <a:spcPct val="90000"/>
              </a:lnSpc>
              <a:spcBef>
                <a:spcPts val="384"/>
              </a:spcBef>
              <a:spcAft>
                <a:spcPts val="600"/>
              </a:spcAft>
              <a:buClr>
                <a:schemeClr val="accent4"/>
              </a:buClr>
              <a:buSzTx/>
              <a:buFontTx/>
              <a:buNone/>
              <a:tabLst/>
              <a:defRPr/>
            </a:pPr>
            <a:r>
              <a:rPr lang="en-US" sz="1500" dirty="0"/>
              <a:t>Wanted to enable ML at scale, while ensuring compliance with </a:t>
            </a:r>
            <a:br>
              <a:rPr lang="en-US" sz="1500" dirty="0"/>
            </a:br>
            <a:r>
              <a:rPr lang="en-US" sz="1500" dirty="0"/>
              <a:t>security policies</a:t>
            </a:r>
          </a:p>
          <a:p>
            <a:pPr marR="0" lvl="0" indent="0" fontAlgn="auto">
              <a:lnSpc>
                <a:spcPct val="90000"/>
              </a:lnSpc>
              <a:spcBef>
                <a:spcPts val="384"/>
              </a:spcBef>
              <a:spcAft>
                <a:spcPts val="600"/>
              </a:spcAft>
              <a:buClr>
                <a:schemeClr val="accent4"/>
              </a:buClr>
              <a:buSzTx/>
              <a:buFontTx/>
              <a:buNone/>
              <a:tabLst/>
              <a:defRPr/>
            </a:pPr>
            <a:r>
              <a:rPr lang="en-US" sz="1500" dirty="0"/>
              <a:t>Sought to develop ML model to power question-answering capabilities for tax and legal products </a:t>
            </a:r>
          </a:p>
        </p:txBody>
      </p:sp>
      <p:sp>
        <p:nvSpPr>
          <p:cNvPr id="39" name="TextBox 38">
            <a:extLst>
              <a:ext uri="{FF2B5EF4-FFF2-40B4-BE49-F238E27FC236}">
                <a16:creationId xmlns:a16="http://schemas.microsoft.com/office/drawing/2014/main" id="{0FD8126B-DE97-9C8D-6D53-6466DF6C63D3}"/>
              </a:ext>
            </a:extLst>
          </p:cNvPr>
          <p:cNvSpPr txBox="1"/>
          <p:nvPr/>
        </p:nvSpPr>
        <p:spPr>
          <a:xfrm>
            <a:off x="1221420" y="2555838"/>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marR="0" lvl="0" indent="0" fontAlgn="auto">
              <a:spcBef>
                <a:spcPts val="384"/>
              </a:spcBef>
              <a:buClr>
                <a:schemeClr val="accent4"/>
              </a:buClr>
              <a:buSzTx/>
              <a:buFontTx/>
              <a:buNone/>
              <a:tabLst/>
              <a:defRPr/>
            </a:pPr>
            <a:r>
              <a:rPr lang="en-US" sz="1500" dirty="0"/>
              <a:t>Created the secure content workspaces (</a:t>
            </a:r>
            <a:r>
              <a:rPr lang="en-US" sz="1500" dirty="0" err="1"/>
              <a:t>SCW</a:t>
            </a:r>
            <a:r>
              <a:rPr lang="en-US" sz="1500" dirty="0"/>
              <a:t>) which provides access to data in compliance with internal security standards </a:t>
            </a:r>
          </a:p>
          <a:p>
            <a:pPr marR="0" lvl="0" indent="0" fontAlgn="auto">
              <a:spcBef>
                <a:spcPts val="384"/>
              </a:spcBef>
              <a:buClr>
                <a:schemeClr val="accent4"/>
              </a:buClr>
              <a:buSzTx/>
              <a:buFontTx/>
              <a:buNone/>
              <a:tabLst/>
              <a:defRPr/>
            </a:pPr>
            <a:r>
              <a:rPr lang="en-US" sz="1500" dirty="0"/>
              <a:t>Amazon SageMaker, enabled through </a:t>
            </a:r>
            <a:r>
              <a:rPr lang="en-US" sz="1500" dirty="0" err="1"/>
              <a:t>SCW</a:t>
            </a:r>
            <a:r>
              <a:rPr lang="en-US" sz="1500" dirty="0"/>
              <a:t>, provides a fully managed machine learning environment</a:t>
            </a:r>
          </a:p>
          <a:p>
            <a:pPr marR="0" lvl="0" indent="0" fontAlgn="auto">
              <a:spcBef>
                <a:spcPts val="384"/>
              </a:spcBef>
              <a:buClr>
                <a:schemeClr val="accent4"/>
              </a:buClr>
              <a:buSzTx/>
              <a:buFontTx/>
              <a:buNone/>
              <a:tabLst/>
              <a:defRPr/>
            </a:pPr>
            <a:r>
              <a:rPr lang="en-US" sz="1500" dirty="0"/>
              <a:t>Built and trained natural language processing model on </a:t>
            </a:r>
            <a:br>
              <a:rPr lang="en-US" sz="1500" dirty="0"/>
            </a:br>
            <a:r>
              <a:rPr lang="en-US" sz="1500" dirty="0"/>
              <a:t>Amazon SageMaker </a:t>
            </a:r>
          </a:p>
        </p:txBody>
      </p:sp>
      <p:sp>
        <p:nvSpPr>
          <p:cNvPr id="40" name="TextBox 39">
            <a:extLst>
              <a:ext uri="{FF2B5EF4-FFF2-40B4-BE49-F238E27FC236}">
                <a16:creationId xmlns:a16="http://schemas.microsoft.com/office/drawing/2014/main" id="{F84DEC40-16F0-BAB0-55A1-E4E7DA3C8370}"/>
              </a:ext>
            </a:extLst>
          </p:cNvPr>
          <p:cNvSpPr txBox="1"/>
          <p:nvPr/>
        </p:nvSpPr>
        <p:spPr>
          <a:xfrm>
            <a:off x="1221420" y="4463972"/>
            <a:ext cx="6058368" cy="1746328"/>
          </a:xfrm>
          <a:prstGeom prst="rect">
            <a:avLst/>
          </a:prstGeom>
          <a:noFill/>
        </p:spPr>
        <p:txBody>
          <a:bodyPr wrap="square" lIns="0" rIns="182880" rtlCol="0" anchor="ctr" anchorCtr="0">
            <a:noAutofit/>
          </a:bodyPr>
          <a:lstStyle>
            <a:defPPr>
              <a:defRPr lang="en-US"/>
            </a:defPPr>
            <a:lvl1pPr>
              <a:lnSpc>
                <a:spcPct val="90000"/>
              </a:lnSpc>
              <a:spcAft>
                <a:spcPts val="600"/>
              </a:spcAft>
              <a:defRPr sz="1600"/>
            </a:lvl1pPr>
          </a:lstStyle>
          <a:p>
            <a:pPr marR="0" lvl="0" indent="0" fontAlgn="auto">
              <a:spcBef>
                <a:spcPts val="384"/>
              </a:spcBef>
              <a:buClr>
                <a:schemeClr val="accent4"/>
              </a:buClr>
              <a:buSzTx/>
              <a:buFontTx/>
              <a:buNone/>
              <a:tabLst/>
              <a:defRPr/>
            </a:pPr>
            <a:r>
              <a:rPr lang="en-US" sz="1500" dirty="0"/>
              <a:t>Data scientists are able to securely experiment at scale in compliance with Thomson Reuters policies</a:t>
            </a:r>
          </a:p>
          <a:p>
            <a:pPr marR="0" lvl="0" indent="0" fontAlgn="auto">
              <a:spcBef>
                <a:spcPts val="384"/>
              </a:spcBef>
              <a:buClr>
                <a:schemeClr val="accent4"/>
              </a:buClr>
              <a:buSzTx/>
              <a:buFontTx/>
              <a:buNone/>
              <a:tabLst/>
              <a:defRPr/>
            </a:pPr>
            <a:r>
              <a:rPr lang="en-US" sz="1500" dirty="0"/>
              <a:t>Reduced training costs by 40–50% on average</a:t>
            </a:r>
          </a:p>
          <a:p>
            <a:pPr marR="0" lvl="0" indent="0" fontAlgn="auto">
              <a:spcBef>
                <a:spcPts val="384"/>
              </a:spcBef>
              <a:buClr>
                <a:schemeClr val="accent4"/>
              </a:buClr>
              <a:buSzTx/>
              <a:buFontTx/>
              <a:buNone/>
              <a:tabLst/>
              <a:defRPr/>
            </a:pPr>
            <a:r>
              <a:rPr lang="en-US" sz="1500" dirty="0"/>
              <a:t>Saved the team countless hours of coding required for a self-managed ML infrastructure</a:t>
            </a:r>
          </a:p>
        </p:txBody>
      </p:sp>
      <p:pic>
        <p:nvPicPr>
          <p:cNvPr id="43" name="Picture 42">
            <a:extLst>
              <a:ext uri="{FF2B5EF4-FFF2-40B4-BE49-F238E27FC236}">
                <a16:creationId xmlns:a16="http://schemas.microsoft.com/office/drawing/2014/main" id="{49F3FFE8-364C-A3D1-9A45-E4E889729888}"/>
              </a:ext>
            </a:extLst>
          </p:cNvPr>
          <p:cNvPicPr>
            <a:picLocks noChangeAspect="1"/>
          </p:cNvPicPr>
          <p:nvPr/>
        </p:nvPicPr>
        <p:blipFill>
          <a:blip r:embed="rId4"/>
          <a:stretch>
            <a:fillRect/>
          </a:stretch>
        </p:blipFill>
        <p:spPr>
          <a:xfrm>
            <a:off x="8088902" y="919966"/>
            <a:ext cx="3089910" cy="723554"/>
          </a:xfrm>
          <a:prstGeom prst="rect">
            <a:avLst/>
          </a:prstGeom>
        </p:spPr>
      </p:pic>
    </p:spTree>
    <p:extLst>
      <p:ext uri="{BB962C8B-B14F-4D97-AF65-F5344CB8AC3E}">
        <p14:creationId xmlns:p14="http://schemas.microsoft.com/office/powerpoint/2010/main" val="116794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reach of ML is growing</a:t>
            </a:r>
          </a:p>
        </p:txBody>
      </p:sp>
      <p:grpSp>
        <p:nvGrpSpPr>
          <p:cNvPr id="55" name="Group 54">
            <a:extLst>
              <a:ext uri="{FF2B5EF4-FFF2-40B4-BE49-F238E27FC236}">
                <a16:creationId xmlns:a16="http://schemas.microsoft.com/office/drawing/2014/main" id="{4CCB1A7A-E113-81AC-84CF-534A514B4B76}"/>
              </a:ext>
            </a:extLst>
          </p:cNvPr>
          <p:cNvGrpSpPr/>
          <p:nvPr/>
        </p:nvGrpSpPr>
        <p:grpSpPr>
          <a:xfrm>
            <a:off x="607547" y="1362076"/>
            <a:ext cx="3456432" cy="4848223"/>
            <a:chOff x="607547" y="1793876"/>
            <a:chExt cx="3456432" cy="4848223"/>
          </a:xfrm>
        </p:grpSpPr>
        <p:sp>
          <p:nvSpPr>
            <p:cNvPr id="47" name="Rectangle 46">
              <a:extLst>
                <a:ext uri="{FF2B5EF4-FFF2-40B4-BE49-F238E27FC236}">
                  <a16:creationId xmlns:a16="http://schemas.microsoft.com/office/drawing/2014/main" id="{EF64CDC7-C525-91B5-4665-CF5FC3C9AEE0}"/>
                </a:ext>
              </a:extLst>
            </p:cNvPr>
            <p:cNvSpPr/>
            <p:nvPr/>
          </p:nvSpPr>
          <p:spPr>
            <a:xfrm>
              <a:off x="607547" y="1793876"/>
              <a:ext cx="3456432" cy="4848223"/>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nvGrpSpPr>
            <p:cNvPr id="166" name="Group 165">
              <a:extLst>
                <a:ext uri="{FF2B5EF4-FFF2-40B4-BE49-F238E27FC236}">
                  <a16:creationId xmlns:a16="http://schemas.microsoft.com/office/drawing/2014/main" id="{67460B03-7166-6F25-7EAB-51FB67B6ABE4}"/>
                </a:ext>
              </a:extLst>
            </p:cNvPr>
            <p:cNvGrpSpPr>
              <a:grpSpLocks noChangeAspect="1"/>
            </p:cNvGrpSpPr>
            <p:nvPr/>
          </p:nvGrpSpPr>
          <p:grpSpPr>
            <a:xfrm>
              <a:off x="1935936" y="2197063"/>
              <a:ext cx="799655" cy="822960"/>
              <a:chOff x="3330567" y="2147271"/>
              <a:chExt cx="890671" cy="916628"/>
            </a:xfrm>
          </p:grpSpPr>
          <p:sp>
            <p:nvSpPr>
              <p:cNvPr id="167" name="Freeform 5">
                <a:extLst>
                  <a:ext uri="{FF2B5EF4-FFF2-40B4-BE49-F238E27FC236}">
                    <a16:creationId xmlns:a16="http://schemas.microsoft.com/office/drawing/2014/main" id="{C0580D48-E5EE-53BD-C33A-5A0909497832}"/>
                  </a:ext>
                </a:extLst>
              </p:cNvPr>
              <p:cNvSpPr>
                <a:spLocks/>
              </p:cNvSpPr>
              <p:nvPr/>
            </p:nvSpPr>
            <p:spPr bwMode="auto">
              <a:xfrm rot="9765413">
                <a:off x="3595508" y="2982086"/>
                <a:ext cx="77741" cy="81813"/>
              </a:xfrm>
              <a:custGeom>
                <a:avLst/>
                <a:gdLst>
                  <a:gd name="T0" fmla="*/ 0 w 420"/>
                  <a:gd name="T1" fmla="*/ 442 h 442"/>
                  <a:gd name="T2" fmla="*/ 420 w 420"/>
                  <a:gd name="T3" fmla="*/ 422 h 442"/>
                  <a:gd name="T4" fmla="*/ 364 w 420"/>
                  <a:gd name="T5" fmla="*/ 0 h 442"/>
                </a:gdLst>
                <a:ahLst/>
                <a:cxnLst>
                  <a:cxn ang="0">
                    <a:pos x="T0" y="T1"/>
                  </a:cxn>
                  <a:cxn ang="0">
                    <a:pos x="T2" y="T3"/>
                  </a:cxn>
                  <a:cxn ang="0">
                    <a:pos x="T4" y="T5"/>
                  </a:cxn>
                </a:cxnLst>
                <a:rect l="0" t="0" r="r" b="b"/>
                <a:pathLst>
                  <a:path w="420" h="442">
                    <a:moveTo>
                      <a:pt x="0" y="442"/>
                    </a:moveTo>
                    <a:lnTo>
                      <a:pt x="420" y="422"/>
                    </a:lnTo>
                    <a:lnTo>
                      <a:pt x="364"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5">
                <a:extLst>
                  <a:ext uri="{FF2B5EF4-FFF2-40B4-BE49-F238E27FC236}">
                    <a16:creationId xmlns:a16="http://schemas.microsoft.com/office/drawing/2014/main" id="{B3D77A2C-70E1-A14F-0D73-17EAC445A8C0}"/>
                  </a:ext>
                </a:extLst>
              </p:cNvPr>
              <p:cNvSpPr>
                <a:spLocks/>
              </p:cNvSpPr>
              <p:nvPr/>
            </p:nvSpPr>
            <p:spPr bwMode="auto">
              <a:xfrm rot="942656">
                <a:off x="4077376" y="2259846"/>
                <a:ext cx="77741" cy="81813"/>
              </a:xfrm>
              <a:custGeom>
                <a:avLst/>
                <a:gdLst>
                  <a:gd name="T0" fmla="*/ 0 w 420"/>
                  <a:gd name="T1" fmla="*/ 442 h 442"/>
                  <a:gd name="T2" fmla="*/ 420 w 420"/>
                  <a:gd name="T3" fmla="*/ 422 h 442"/>
                  <a:gd name="T4" fmla="*/ 364 w 420"/>
                  <a:gd name="T5" fmla="*/ 0 h 442"/>
                </a:gdLst>
                <a:ahLst/>
                <a:cxnLst>
                  <a:cxn ang="0">
                    <a:pos x="T0" y="T1"/>
                  </a:cxn>
                  <a:cxn ang="0">
                    <a:pos x="T2" y="T3"/>
                  </a:cxn>
                  <a:cxn ang="0">
                    <a:pos x="T4" y="T5"/>
                  </a:cxn>
                </a:cxnLst>
                <a:rect l="0" t="0" r="r" b="b"/>
                <a:pathLst>
                  <a:path w="420" h="442">
                    <a:moveTo>
                      <a:pt x="0" y="442"/>
                    </a:moveTo>
                    <a:lnTo>
                      <a:pt x="420" y="422"/>
                    </a:lnTo>
                    <a:lnTo>
                      <a:pt x="364"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Shape 168">
                <a:extLst>
                  <a:ext uri="{FF2B5EF4-FFF2-40B4-BE49-F238E27FC236}">
                    <a16:creationId xmlns:a16="http://schemas.microsoft.com/office/drawing/2014/main" id="{0C97F200-50A8-376F-8E0C-4B556D77CA8C}"/>
                  </a:ext>
                </a:extLst>
              </p:cNvPr>
              <p:cNvSpPr/>
              <p:nvPr/>
            </p:nvSpPr>
            <p:spPr>
              <a:xfrm>
                <a:off x="3338858" y="2676763"/>
                <a:ext cx="148150" cy="254818"/>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tx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C882D8AA-90BC-DB7B-DD5E-60A9320CB627}"/>
                  </a:ext>
                </a:extLst>
              </p:cNvPr>
              <p:cNvSpPr/>
              <p:nvPr/>
            </p:nvSpPr>
            <p:spPr>
              <a:xfrm>
                <a:off x="3330567" y="2198535"/>
                <a:ext cx="242965" cy="426672"/>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tx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21FB4A14-2677-BA96-0046-7D70F2BA9991}"/>
                  </a:ext>
                </a:extLst>
              </p:cNvPr>
              <p:cNvSpPr/>
              <p:nvPr/>
            </p:nvSpPr>
            <p:spPr>
              <a:xfrm>
                <a:off x="3623898" y="2147271"/>
                <a:ext cx="515562" cy="19555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tx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6A28A036-1469-1DDF-4E0B-801AC6A758DC}"/>
                  </a:ext>
                </a:extLst>
              </p:cNvPr>
              <p:cNvSpPr/>
              <p:nvPr/>
            </p:nvSpPr>
            <p:spPr>
              <a:xfrm>
                <a:off x="4197534" y="2462834"/>
                <a:ext cx="23704" cy="160002"/>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tx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AAAE59C3-21EF-7C01-8102-C24166161BDF}"/>
                  </a:ext>
                </a:extLst>
              </p:cNvPr>
              <p:cNvSpPr/>
              <p:nvPr/>
            </p:nvSpPr>
            <p:spPr>
              <a:xfrm>
                <a:off x="4183312" y="2655430"/>
                <a:ext cx="35557" cy="112593"/>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tx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C1B1C596-ED1E-2633-E09C-CA80F8297B1B}"/>
                  </a:ext>
                </a:extLst>
              </p:cNvPr>
              <p:cNvSpPr/>
              <p:nvPr/>
            </p:nvSpPr>
            <p:spPr>
              <a:xfrm>
                <a:off x="3587749" y="2804173"/>
                <a:ext cx="580748" cy="237040"/>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tx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0E403EC0-DFD2-7AC1-D8FE-A1A00350E5CF}"/>
                  </a:ext>
                </a:extLst>
              </p:cNvPr>
              <p:cNvSpPr/>
              <p:nvPr/>
            </p:nvSpPr>
            <p:spPr>
              <a:xfrm>
                <a:off x="3662432" y="2365663"/>
                <a:ext cx="225188" cy="438524"/>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accent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EE65ADB2-130A-AB3E-B4B6-6DB0F309BF0A}"/>
                  </a:ext>
                </a:extLst>
              </p:cNvPr>
              <p:cNvSpPr/>
              <p:nvPr/>
            </p:nvSpPr>
            <p:spPr>
              <a:xfrm>
                <a:off x="3777988" y="2317663"/>
                <a:ext cx="17777" cy="557044"/>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accent1"/>
                </a:solidFill>
                <a:prstDash val="solid"/>
                <a:round/>
              </a:ln>
            </p:spPr>
            <p:txBody>
              <a:bodyPr rtlCol="0" anchor="ctr"/>
              <a:lstStyle/>
              <a:p>
                <a:endParaRPr lang="en-US"/>
              </a:p>
            </p:txBody>
          </p:sp>
        </p:grpSp>
        <p:sp>
          <p:nvSpPr>
            <p:cNvPr id="296" name="Rectangle 295">
              <a:extLst>
                <a:ext uri="{FF2B5EF4-FFF2-40B4-BE49-F238E27FC236}">
                  <a16:creationId xmlns:a16="http://schemas.microsoft.com/office/drawing/2014/main" id="{366B36FA-DADF-60ED-5169-45BB2137EBE2}"/>
                </a:ext>
              </a:extLst>
            </p:cNvPr>
            <p:cNvSpPr/>
            <p:nvPr/>
          </p:nvSpPr>
          <p:spPr>
            <a:xfrm>
              <a:off x="790427" y="3508064"/>
              <a:ext cx="3090672" cy="1929759"/>
            </a:xfrm>
            <a:prstGeom prst="rect">
              <a:avLst/>
            </a:prstGeom>
          </p:spPr>
          <p:txBody>
            <a:bodyPr wrap="square" lIns="0" tIns="45720" rIns="0" bIns="45720">
              <a:spAutoFit/>
            </a:bodyPr>
            <a:lstStyle/>
            <a:p>
              <a:pPr algn="ctr" defTabSz="609531">
                <a:lnSpc>
                  <a:spcPct val="90000"/>
                </a:lnSpc>
                <a:defRPr/>
              </a:pPr>
              <a:r>
                <a:rPr lang="en-US" b="1" dirty="0">
                  <a:solidFill>
                    <a:schemeClr val="accent1"/>
                  </a:solidFill>
                  <a:ea typeface="Amazon Ember Display" panose="020F0603020204020204" pitchFamily="34" charset="0"/>
                  <a:cs typeface="Amazon Ember Cd" panose="020B0606020204020204" pitchFamily="34" charset="0"/>
                </a:rPr>
                <a:t>INCREASED</a:t>
              </a:r>
              <a:br>
                <a:rPr lang="en-US" b="1" dirty="0">
                  <a:solidFill>
                    <a:schemeClr val="accent1"/>
                  </a:solidFill>
                  <a:ea typeface="Amazon Ember Display" panose="020F0603020204020204" pitchFamily="34" charset="0"/>
                  <a:cs typeface="Amazon Ember Cd" panose="020B0606020204020204" pitchFamily="34" charset="0"/>
                </a:rPr>
              </a:br>
              <a:r>
                <a:rPr lang="en-US" b="1" dirty="0">
                  <a:solidFill>
                    <a:schemeClr val="accent1"/>
                  </a:solidFill>
                  <a:ea typeface="Amazon Ember Display" panose="020F0603020204020204" pitchFamily="34" charset="0"/>
                  <a:cs typeface="Amazon Ember Cd" panose="020B0606020204020204" pitchFamily="34" charset="0"/>
                </a:rPr>
                <a:t>SPENDING</a:t>
              </a:r>
            </a:p>
            <a:p>
              <a:pPr algn="ctr" defTabSz="609531">
                <a:lnSpc>
                  <a:spcPct val="90000"/>
                </a:lnSpc>
                <a:spcBef>
                  <a:spcPts val="864"/>
                </a:spcBef>
                <a:defRPr/>
              </a:pPr>
              <a:r>
                <a:rPr lang="en-US" sz="1600" dirty="0">
                  <a:ea typeface="Amazon Ember Display" panose="020F0603020204020204" pitchFamily="34" charset="0"/>
                  <a:cs typeface="Amazon Ember Cd" panose="020B0606020204020204" pitchFamily="34" charset="0"/>
                </a:rPr>
                <a:t>By 2026, global spending</a:t>
              </a:r>
              <a:br>
                <a:rPr lang="en-US" sz="1600" dirty="0">
                  <a:ea typeface="Amazon Ember Display" panose="020F0603020204020204" pitchFamily="34" charset="0"/>
                  <a:cs typeface="Amazon Ember Cd" panose="020B0606020204020204" pitchFamily="34" charset="0"/>
                </a:rPr>
              </a:br>
              <a:r>
                <a:rPr lang="en-US" sz="1600" dirty="0">
                  <a:ea typeface="Amazon Ember Display" panose="020F0603020204020204" pitchFamily="34" charset="0"/>
                  <a:cs typeface="Amazon Ember Cd" panose="020B0606020204020204" pitchFamily="34" charset="0"/>
                </a:rPr>
                <a:t>on artificial intelligence</a:t>
              </a:r>
              <a:br>
                <a:rPr lang="en-US" sz="1600" dirty="0">
                  <a:ea typeface="Amazon Ember Display" panose="020F0603020204020204" pitchFamily="34" charset="0"/>
                  <a:cs typeface="Amazon Ember Cd" panose="020B0606020204020204" pitchFamily="34" charset="0"/>
                </a:rPr>
              </a:br>
              <a:r>
                <a:rPr lang="en-US" sz="1600" dirty="0">
                  <a:ea typeface="Amazon Ember Display" panose="020F0603020204020204" pitchFamily="34" charset="0"/>
                  <a:cs typeface="Amazon Ember Cd" panose="020B0606020204020204" pitchFamily="34" charset="0"/>
                </a:rPr>
                <a:t>will reach $300 billion growing 4.2 faster than average IT spend </a:t>
              </a:r>
            </a:p>
            <a:p>
              <a:pPr algn="ctr" defTabSz="609531">
                <a:lnSpc>
                  <a:spcPct val="90000"/>
                </a:lnSpc>
                <a:spcBef>
                  <a:spcPts val="864"/>
                </a:spcBef>
                <a:defRPr/>
              </a:pPr>
              <a:r>
                <a:rPr lang="en-US" sz="1600" b="1" dirty="0">
                  <a:ea typeface="Amazon Ember Display" panose="020F0603020204020204" pitchFamily="34" charset="0"/>
                  <a:cs typeface="Amazon Ember Cd" panose="020B0606020204020204" pitchFamily="34" charset="0"/>
                </a:rPr>
                <a:t>IDC</a:t>
              </a:r>
            </a:p>
          </p:txBody>
        </p:sp>
        <p:sp>
          <p:nvSpPr>
            <p:cNvPr id="299" name="TextBox 298">
              <a:extLst>
                <a:ext uri="{FF2B5EF4-FFF2-40B4-BE49-F238E27FC236}">
                  <a16:creationId xmlns:a16="http://schemas.microsoft.com/office/drawing/2014/main" id="{22FEBDE6-2FF9-7047-AFF3-8AE14B9AF688}"/>
                </a:ext>
              </a:extLst>
            </p:cNvPr>
            <p:cNvSpPr txBox="1"/>
            <p:nvPr/>
          </p:nvSpPr>
          <p:spPr>
            <a:xfrm>
              <a:off x="711899" y="5441518"/>
              <a:ext cx="3247728" cy="861774"/>
            </a:xfrm>
            <a:prstGeom prst="rect">
              <a:avLst/>
            </a:prstGeom>
            <a:noFill/>
          </p:spPr>
          <p:txBody>
            <a:bodyPr wrap="square" lIns="0" tIns="45720" rIns="0" bIns="45720" rtlCol="0">
              <a:spAutoFit/>
            </a:bodyPr>
            <a:lstStyle/>
            <a:p>
              <a:pPr>
                <a:spcAft>
                  <a:spcPts val="1200"/>
                </a:spcAft>
              </a:pPr>
              <a:r>
                <a:rPr lang="en-US" sz="1000" dirty="0">
                  <a:solidFill>
                    <a:schemeClr val="tx1">
                      <a:lumMod val="50000"/>
                      <a:lumOff val="50000"/>
                    </a:schemeClr>
                  </a:solidFill>
                </a:rPr>
                <a:t>“IDC Press Release, Worldwide Spending on AI-Centric Systems Will Pass $300 Billion by 2026, According to IDC, </a:t>
              </a:r>
              <a:r>
                <a:rPr lang="en-US" sz="1000">
                  <a:solidFill>
                    <a:schemeClr val="tx1">
                      <a:lumMod val="50000"/>
                      <a:lumOff val="50000"/>
                    </a:schemeClr>
                  </a:solidFill>
                </a:rPr>
                <a:t>September 2022,” </a:t>
              </a:r>
              <a:r>
                <a:rPr kumimoji="0" lang="en-US" sz="1000" b="0" i="0" u="none" strike="noStrike" kern="1200" cap="none" spc="0" normalizeH="0" baseline="0" noProof="0" dirty="0">
                  <a:ln>
                    <a:noFill/>
                  </a:ln>
                  <a:solidFill>
                    <a:srgbClr val="FFFFFF">
                      <a:lumMod val="50000"/>
                    </a:srgbClr>
                  </a:solidFill>
                  <a:effectLst/>
                  <a:uLnTx/>
                  <a:uFillTx/>
                  <a:latin typeface="Amazon Ember Display" panose="020F0603020204020204" pitchFamily="34" charset="0"/>
                  <a:ea typeface="+mn-ea"/>
                  <a:cs typeface="+mn-cs"/>
                  <a:hlinkClick r:id="rId3"/>
                </a:rPr>
                <a:t>https://www.idc.com/getdoc.jsp?containerId=prUS49670322</a:t>
              </a:r>
              <a:r>
                <a:rPr kumimoji="0" lang="en-US" sz="1000" b="0" i="0" u="none" strike="noStrike" kern="1200" cap="none" spc="0" normalizeH="0" baseline="0" noProof="0" dirty="0">
                  <a:ln>
                    <a:noFill/>
                  </a:ln>
                  <a:solidFill>
                    <a:srgbClr val="FFFFFF">
                      <a:lumMod val="50000"/>
                    </a:srgbClr>
                  </a:solidFill>
                  <a:effectLst/>
                  <a:uLnTx/>
                  <a:uFillTx/>
                  <a:latin typeface="Amazon Ember Display" panose="020F0603020204020204" pitchFamily="34" charset="0"/>
                  <a:ea typeface="+mn-ea"/>
                  <a:cs typeface="+mn-cs"/>
                </a:rPr>
                <a:t> </a:t>
              </a:r>
              <a:endParaRPr lang="en-US" sz="800" b="0" i="0" dirty="0">
                <a:solidFill>
                  <a:srgbClr val="808184"/>
                </a:solidFill>
                <a:effectLst/>
                <a:latin typeface="Amazon-Ember" panose="020B0603020204020204" pitchFamily="34" charset="0"/>
              </a:endParaRPr>
            </a:p>
          </p:txBody>
        </p:sp>
        <p:cxnSp>
          <p:nvCxnSpPr>
            <p:cNvPr id="308" name="Straight Connector 307">
              <a:extLst>
                <a:ext uri="{FF2B5EF4-FFF2-40B4-BE49-F238E27FC236}">
                  <a16:creationId xmlns:a16="http://schemas.microsoft.com/office/drawing/2014/main" id="{2FAD46E4-3110-69A9-19CE-D252ED729610}"/>
                </a:ext>
              </a:extLst>
            </p:cNvPr>
            <p:cNvCxnSpPr>
              <a:cxnSpLocks/>
            </p:cNvCxnSpPr>
            <p:nvPr/>
          </p:nvCxnSpPr>
          <p:spPr>
            <a:xfrm>
              <a:off x="607547" y="1793877"/>
              <a:ext cx="3456432"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grpSp>
      <p:grpSp>
        <p:nvGrpSpPr>
          <p:cNvPr id="56" name="Group 55">
            <a:extLst>
              <a:ext uri="{FF2B5EF4-FFF2-40B4-BE49-F238E27FC236}">
                <a16:creationId xmlns:a16="http://schemas.microsoft.com/office/drawing/2014/main" id="{CF142614-ED76-64CB-33F1-59DA07BD89DA}"/>
              </a:ext>
            </a:extLst>
          </p:cNvPr>
          <p:cNvGrpSpPr/>
          <p:nvPr/>
        </p:nvGrpSpPr>
        <p:grpSpPr>
          <a:xfrm>
            <a:off x="4367784" y="1362076"/>
            <a:ext cx="3464418" cy="4848223"/>
            <a:chOff x="4367784" y="1793876"/>
            <a:chExt cx="3464418" cy="4848223"/>
          </a:xfrm>
        </p:grpSpPr>
        <p:sp>
          <p:nvSpPr>
            <p:cNvPr id="303" name="Rectangle 302">
              <a:extLst>
                <a:ext uri="{FF2B5EF4-FFF2-40B4-BE49-F238E27FC236}">
                  <a16:creationId xmlns:a16="http://schemas.microsoft.com/office/drawing/2014/main" id="{BC0D47B2-CC8C-E7F5-14EB-134C6FB14E1E}"/>
                </a:ext>
              </a:extLst>
            </p:cNvPr>
            <p:cNvSpPr/>
            <p:nvPr/>
          </p:nvSpPr>
          <p:spPr>
            <a:xfrm>
              <a:off x="4375770" y="1793876"/>
              <a:ext cx="3456432" cy="4848223"/>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nvGrpSpPr>
            <p:cNvPr id="216" name="Group 215">
              <a:extLst>
                <a:ext uri="{FF2B5EF4-FFF2-40B4-BE49-F238E27FC236}">
                  <a16:creationId xmlns:a16="http://schemas.microsoft.com/office/drawing/2014/main" id="{6BE64F82-43B2-23A9-21A0-5BBDC5B31A2E}"/>
                </a:ext>
              </a:extLst>
            </p:cNvPr>
            <p:cNvGrpSpPr>
              <a:grpSpLocks noChangeAspect="1"/>
            </p:cNvGrpSpPr>
            <p:nvPr/>
          </p:nvGrpSpPr>
          <p:grpSpPr>
            <a:xfrm>
              <a:off x="5465681" y="2197063"/>
              <a:ext cx="1276611" cy="822960"/>
              <a:chOff x="5494885" y="2722226"/>
              <a:chExt cx="533382" cy="343841"/>
            </a:xfrm>
          </p:grpSpPr>
          <p:sp>
            <p:nvSpPr>
              <p:cNvPr id="217" name="Freeform: Shape 216">
                <a:extLst>
                  <a:ext uri="{FF2B5EF4-FFF2-40B4-BE49-F238E27FC236}">
                    <a16:creationId xmlns:a16="http://schemas.microsoft.com/office/drawing/2014/main" id="{428819EA-70CD-D8E9-A153-63B5D6967ADB}"/>
                  </a:ext>
                </a:extLst>
              </p:cNvPr>
              <p:cNvSpPr/>
              <p:nvPr/>
            </p:nvSpPr>
            <p:spPr>
              <a:xfrm>
                <a:off x="5541239" y="2722226"/>
                <a:ext cx="171444" cy="342888"/>
              </a:xfrm>
              <a:custGeom>
                <a:avLst/>
                <a:gdLst>
                  <a:gd name="connsiteX0" fmla="*/ 145300 w 147485"/>
                  <a:gd name="connsiteY0" fmla="*/ 291693 h 294970"/>
                  <a:gd name="connsiteX1" fmla="*/ 9559 w 147485"/>
                  <a:gd name="connsiteY1" fmla="*/ 291693 h 294970"/>
                  <a:gd name="connsiteX2" fmla="*/ 4097 w 147485"/>
                  <a:gd name="connsiteY2" fmla="*/ 286230 h 294970"/>
                  <a:gd name="connsiteX3" fmla="*/ 4097 w 147485"/>
                  <a:gd name="connsiteY3" fmla="*/ 9559 h 294970"/>
                  <a:gd name="connsiteX4" fmla="*/ 9559 w 147485"/>
                  <a:gd name="connsiteY4" fmla="*/ 4097 h 294970"/>
                  <a:gd name="connsiteX5" fmla="*/ 139838 w 147485"/>
                  <a:gd name="connsiteY5" fmla="*/ 4097 h 294970"/>
                  <a:gd name="connsiteX6" fmla="*/ 145300 w 147485"/>
                  <a:gd name="connsiteY6" fmla="*/ 9559 h 294970"/>
                  <a:gd name="connsiteX7" fmla="*/ 145300 w 147485"/>
                  <a:gd name="connsiteY7" fmla="*/ 291693 h 29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85" h="294970">
                    <a:moveTo>
                      <a:pt x="145300" y="291693"/>
                    </a:moveTo>
                    <a:lnTo>
                      <a:pt x="9559" y="291693"/>
                    </a:lnTo>
                    <a:cubicBezTo>
                      <a:pt x="6555" y="291693"/>
                      <a:pt x="4097" y="289235"/>
                      <a:pt x="4097" y="286230"/>
                    </a:cubicBezTo>
                    <a:lnTo>
                      <a:pt x="4097" y="9559"/>
                    </a:lnTo>
                    <a:cubicBezTo>
                      <a:pt x="4097" y="6555"/>
                      <a:pt x="6555" y="4097"/>
                      <a:pt x="9559" y="4097"/>
                    </a:cubicBezTo>
                    <a:lnTo>
                      <a:pt x="139838" y="4097"/>
                    </a:lnTo>
                    <a:cubicBezTo>
                      <a:pt x="142842" y="4097"/>
                      <a:pt x="145300" y="6555"/>
                      <a:pt x="145300" y="9559"/>
                    </a:cubicBezTo>
                    <a:lnTo>
                      <a:pt x="145300" y="29169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18" name="Freeform: Shape 217">
                <a:extLst>
                  <a:ext uri="{FF2B5EF4-FFF2-40B4-BE49-F238E27FC236}">
                    <a16:creationId xmlns:a16="http://schemas.microsoft.com/office/drawing/2014/main" id="{0AD03E85-61DD-E658-C911-6EB3BE89343F}"/>
                  </a:ext>
                </a:extLst>
              </p:cNvPr>
              <p:cNvSpPr/>
              <p:nvPr/>
            </p:nvSpPr>
            <p:spPr>
              <a:xfrm>
                <a:off x="5705381" y="2816521"/>
                <a:ext cx="161919" cy="247642"/>
              </a:xfrm>
              <a:custGeom>
                <a:avLst/>
                <a:gdLst>
                  <a:gd name="connsiteX0" fmla="*/ 130552 w 139291"/>
                  <a:gd name="connsiteY0" fmla="*/ 210576 h 213033"/>
                  <a:gd name="connsiteX1" fmla="*/ 4097 w 139291"/>
                  <a:gd name="connsiteY1" fmla="*/ 210576 h 213033"/>
                  <a:gd name="connsiteX2" fmla="*/ 4097 w 139291"/>
                  <a:gd name="connsiteY2" fmla="*/ 4097 h 213033"/>
                  <a:gd name="connsiteX3" fmla="*/ 130552 w 139291"/>
                  <a:gd name="connsiteY3" fmla="*/ 4097 h 213033"/>
                  <a:gd name="connsiteX4" fmla="*/ 136014 w 139291"/>
                  <a:gd name="connsiteY4" fmla="*/ 9559 h 213033"/>
                  <a:gd name="connsiteX5" fmla="*/ 136014 w 139291"/>
                  <a:gd name="connsiteY5" fmla="*/ 205114 h 213033"/>
                  <a:gd name="connsiteX6" fmla="*/ 130552 w 139291"/>
                  <a:gd name="connsiteY6" fmla="*/ 210576 h 21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291" h="213033">
                    <a:moveTo>
                      <a:pt x="130552" y="210576"/>
                    </a:moveTo>
                    <a:lnTo>
                      <a:pt x="4097" y="210576"/>
                    </a:lnTo>
                    <a:lnTo>
                      <a:pt x="4097" y="4097"/>
                    </a:lnTo>
                    <a:lnTo>
                      <a:pt x="130552" y="4097"/>
                    </a:lnTo>
                    <a:cubicBezTo>
                      <a:pt x="133556" y="4097"/>
                      <a:pt x="136014" y="6555"/>
                      <a:pt x="136014" y="9559"/>
                    </a:cubicBezTo>
                    <a:lnTo>
                      <a:pt x="136014" y="205114"/>
                    </a:lnTo>
                    <a:cubicBezTo>
                      <a:pt x="136014" y="208118"/>
                      <a:pt x="133556" y="210576"/>
                      <a:pt x="130552" y="210576"/>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19" name="Freeform: Shape 218">
                <a:extLst>
                  <a:ext uri="{FF2B5EF4-FFF2-40B4-BE49-F238E27FC236}">
                    <a16:creationId xmlns:a16="http://schemas.microsoft.com/office/drawing/2014/main" id="{92AFDB63-66F9-19E6-D1CA-1415E9E8F9FB}"/>
                  </a:ext>
                </a:extLst>
              </p:cNvPr>
              <p:cNvSpPr/>
              <p:nvPr/>
            </p:nvSpPr>
            <p:spPr>
              <a:xfrm>
                <a:off x="5589814" y="2957169"/>
                <a:ext cx="76198" cy="107946"/>
              </a:xfrm>
              <a:custGeom>
                <a:avLst/>
                <a:gdLst>
                  <a:gd name="connsiteX0" fmla="*/ 61452 w 65548"/>
                  <a:gd name="connsiteY0" fmla="*/ 89584 h 92860"/>
                  <a:gd name="connsiteX1" fmla="*/ 4097 w 65548"/>
                  <a:gd name="connsiteY1" fmla="*/ 89584 h 92860"/>
                  <a:gd name="connsiteX2" fmla="*/ 4097 w 65548"/>
                  <a:gd name="connsiteY2" fmla="*/ 9559 h 92860"/>
                  <a:gd name="connsiteX3" fmla="*/ 9559 w 65548"/>
                  <a:gd name="connsiteY3" fmla="*/ 4097 h 92860"/>
                  <a:gd name="connsiteX4" fmla="*/ 55990 w 65548"/>
                  <a:gd name="connsiteY4" fmla="*/ 4097 h 92860"/>
                  <a:gd name="connsiteX5" fmla="*/ 61452 w 65548"/>
                  <a:gd name="connsiteY5" fmla="*/ 9559 h 92860"/>
                  <a:gd name="connsiteX6" fmla="*/ 61452 w 65548"/>
                  <a:gd name="connsiteY6" fmla="*/ 89584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8" h="92860">
                    <a:moveTo>
                      <a:pt x="61452" y="89584"/>
                    </a:moveTo>
                    <a:lnTo>
                      <a:pt x="4097" y="89584"/>
                    </a:lnTo>
                    <a:lnTo>
                      <a:pt x="4097" y="9559"/>
                    </a:lnTo>
                    <a:cubicBezTo>
                      <a:pt x="4097" y="6555"/>
                      <a:pt x="6555" y="4097"/>
                      <a:pt x="9559" y="4097"/>
                    </a:cubicBezTo>
                    <a:lnTo>
                      <a:pt x="55990" y="4097"/>
                    </a:lnTo>
                    <a:cubicBezTo>
                      <a:pt x="58994" y="4097"/>
                      <a:pt x="61452" y="6555"/>
                      <a:pt x="61452" y="9559"/>
                    </a:cubicBezTo>
                    <a:lnTo>
                      <a:pt x="61452" y="89584"/>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0" name="Freeform: Shape 219">
                <a:extLst>
                  <a:ext uri="{FF2B5EF4-FFF2-40B4-BE49-F238E27FC236}">
                    <a16:creationId xmlns:a16="http://schemas.microsoft.com/office/drawing/2014/main" id="{F87AC62C-BF14-56D2-B78C-3F3B620C3419}"/>
                  </a:ext>
                </a:extLst>
              </p:cNvPr>
              <p:cNvSpPr/>
              <p:nvPr/>
            </p:nvSpPr>
            <p:spPr>
              <a:xfrm>
                <a:off x="5748877" y="2957169"/>
                <a:ext cx="76198" cy="107946"/>
              </a:xfrm>
              <a:custGeom>
                <a:avLst/>
                <a:gdLst>
                  <a:gd name="connsiteX0" fmla="*/ 61452 w 65548"/>
                  <a:gd name="connsiteY0" fmla="*/ 89584 h 92860"/>
                  <a:gd name="connsiteX1" fmla="*/ 4097 w 65548"/>
                  <a:gd name="connsiteY1" fmla="*/ 89584 h 92860"/>
                  <a:gd name="connsiteX2" fmla="*/ 4097 w 65548"/>
                  <a:gd name="connsiteY2" fmla="*/ 9559 h 92860"/>
                  <a:gd name="connsiteX3" fmla="*/ 9559 w 65548"/>
                  <a:gd name="connsiteY3" fmla="*/ 4097 h 92860"/>
                  <a:gd name="connsiteX4" fmla="*/ 55990 w 65548"/>
                  <a:gd name="connsiteY4" fmla="*/ 4097 h 92860"/>
                  <a:gd name="connsiteX5" fmla="*/ 61452 w 65548"/>
                  <a:gd name="connsiteY5" fmla="*/ 9559 h 92860"/>
                  <a:gd name="connsiteX6" fmla="*/ 61452 w 65548"/>
                  <a:gd name="connsiteY6" fmla="*/ 89584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8" h="92860">
                    <a:moveTo>
                      <a:pt x="61452" y="89584"/>
                    </a:moveTo>
                    <a:lnTo>
                      <a:pt x="4097" y="89584"/>
                    </a:lnTo>
                    <a:lnTo>
                      <a:pt x="4097" y="9559"/>
                    </a:lnTo>
                    <a:cubicBezTo>
                      <a:pt x="4097" y="6555"/>
                      <a:pt x="6555" y="4097"/>
                      <a:pt x="9559" y="4097"/>
                    </a:cubicBezTo>
                    <a:lnTo>
                      <a:pt x="55990" y="4097"/>
                    </a:lnTo>
                    <a:cubicBezTo>
                      <a:pt x="58994" y="4097"/>
                      <a:pt x="61452" y="6555"/>
                      <a:pt x="61452" y="9559"/>
                    </a:cubicBezTo>
                    <a:lnTo>
                      <a:pt x="61452" y="89584"/>
                    </a:lnTo>
                    <a:close/>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1" name="Freeform: Shape 220">
                <a:extLst>
                  <a:ext uri="{FF2B5EF4-FFF2-40B4-BE49-F238E27FC236}">
                    <a16:creationId xmlns:a16="http://schemas.microsoft.com/office/drawing/2014/main" id="{BFDA9FB4-FDA0-9C32-05AA-F6C2F6565AA7}"/>
                  </a:ext>
                </a:extLst>
              </p:cNvPr>
              <p:cNvSpPr/>
              <p:nvPr/>
            </p:nvSpPr>
            <p:spPr>
              <a:xfrm>
                <a:off x="5575210" y="2755880"/>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2" name="Freeform: Shape 221">
                <a:extLst>
                  <a:ext uri="{FF2B5EF4-FFF2-40B4-BE49-F238E27FC236}">
                    <a16:creationId xmlns:a16="http://schemas.microsoft.com/office/drawing/2014/main" id="{53A37CCF-A8F6-8ADB-BF55-CBA64E95EAEF}"/>
                  </a:ext>
                </a:extLst>
              </p:cNvPr>
              <p:cNvSpPr/>
              <p:nvPr/>
            </p:nvSpPr>
            <p:spPr>
              <a:xfrm>
                <a:off x="5636168" y="2755880"/>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3" name="Freeform: Shape 222">
                <a:extLst>
                  <a:ext uri="{FF2B5EF4-FFF2-40B4-BE49-F238E27FC236}">
                    <a16:creationId xmlns:a16="http://schemas.microsoft.com/office/drawing/2014/main" id="{EB5BEC7A-A939-0F34-0C34-CC53CAA2C8D7}"/>
                  </a:ext>
                </a:extLst>
              </p:cNvPr>
              <p:cNvSpPr/>
              <p:nvPr/>
            </p:nvSpPr>
            <p:spPr>
              <a:xfrm>
                <a:off x="5575210" y="2812076"/>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4" name="Freeform: Shape 223">
                <a:extLst>
                  <a:ext uri="{FF2B5EF4-FFF2-40B4-BE49-F238E27FC236}">
                    <a16:creationId xmlns:a16="http://schemas.microsoft.com/office/drawing/2014/main" id="{E82BE455-5D91-73F4-8592-0733515E024C}"/>
                  </a:ext>
                </a:extLst>
              </p:cNvPr>
              <p:cNvSpPr/>
              <p:nvPr/>
            </p:nvSpPr>
            <p:spPr>
              <a:xfrm>
                <a:off x="5636168" y="2812076"/>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5" name="Freeform: Shape 224">
                <a:extLst>
                  <a:ext uri="{FF2B5EF4-FFF2-40B4-BE49-F238E27FC236}">
                    <a16:creationId xmlns:a16="http://schemas.microsoft.com/office/drawing/2014/main" id="{B5E19442-806F-4804-B145-4452196003D8}"/>
                  </a:ext>
                </a:extLst>
              </p:cNvPr>
              <p:cNvSpPr/>
              <p:nvPr/>
            </p:nvSpPr>
            <p:spPr>
              <a:xfrm>
                <a:off x="5575210" y="286604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409"/>
                      <a:pt x="31136" y="33594"/>
                      <a:pt x="28131" y="335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6" name="Freeform: Shape 225">
                <a:extLst>
                  <a:ext uri="{FF2B5EF4-FFF2-40B4-BE49-F238E27FC236}">
                    <a16:creationId xmlns:a16="http://schemas.microsoft.com/office/drawing/2014/main" id="{1C786633-997F-6A96-17E9-4B14CCC26EA3}"/>
                  </a:ext>
                </a:extLst>
              </p:cNvPr>
              <p:cNvSpPr/>
              <p:nvPr/>
            </p:nvSpPr>
            <p:spPr>
              <a:xfrm>
                <a:off x="5636168" y="286604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409"/>
                      <a:pt x="31136" y="33594"/>
                      <a:pt x="28131" y="335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7" name="Freeform: Shape 226">
                <a:extLst>
                  <a:ext uri="{FF2B5EF4-FFF2-40B4-BE49-F238E27FC236}">
                    <a16:creationId xmlns:a16="http://schemas.microsoft.com/office/drawing/2014/main" id="{8BF60603-A6BA-05FE-2E2E-5E01F2A855C5}"/>
                  </a:ext>
                </a:extLst>
              </p:cNvPr>
              <p:cNvSpPr/>
              <p:nvPr/>
            </p:nvSpPr>
            <p:spPr>
              <a:xfrm>
                <a:off x="5732367" y="2845095"/>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8" name="Freeform: Shape 227">
                <a:extLst>
                  <a:ext uri="{FF2B5EF4-FFF2-40B4-BE49-F238E27FC236}">
                    <a16:creationId xmlns:a16="http://schemas.microsoft.com/office/drawing/2014/main" id="{6A4CC810-C07B-5089-E172-350A20D7BF52}"/>
                  </a:ext>
                </a:extLst>
              </p:cNvPr>
              <p:cNvSpPr/>
              <p:nvPr/>
            </p:nvSpPr>
            <p:spPr>
              <a:xfrm>
                <a:off x="5793326" y="2845095"/>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29" name="Freeform: Shape 228">
                <a:extLst>
                  <a:ext uri="{FF2B5EF4-FFF2-40B4-BE49-F238E27FC236}">
                    <a16:creationId xmlns:a16="http://schemas.microsoft.com/office/drawing/2014/main" id="{FF046B6F-CEB8-98F5-2F1C-37F64234A20E}"/>
                  </a:ext>
                </a:extLst>
              </p:cNvPr>
              <p:cNvSpPr/>
              <p:nvPr/>
            </p:nvSpPr>
            <p:spPr>
              <a:xfrm>
                <a:off x="5732367" y="289906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30" name="Freeform: Shape 229">
                <a:extLst>
                  <a:ext uri="{FF2B5EF4-FFF2-40B4-BE49-F238E27FC236}">
                    <a16:creationId xmlns:a16="http://schemas.microsoft.com/office/drawing/2014/main" id="{E986D566-512D-F1B4-1746-31A57F42E673}"/>
                  </a:ext>
                </a:extLst>
              </p:cNvPr>
              <p:cNvSpPr/>
              <p:nvPr/>
            </p:nvSpPr>
            <p:spPr>
              <a:xfrm>
                <a:off x="5793326" y="289906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31" name="Freeform: Shape 230">
                <a:extLst>
                  <a:ext uri="{FF2B5EF4-FFF2-40B4-BE49-F238E27FC236}">
                    <a16:creationId xmlns:a16="http://schemas.microsoft.com/office/drawing/2014/main" id="{052F3E89-B031-A7C0-D709-9C6A240EAD4E}"/>
                  </a:ext>
                </a:extLst>
              </p:cNvPr>
              <p:cNvSpPr/>
              <p:nvPr/>
            </p:nvSpPr>
            <p:spPr>
              <a:xfrm>
                <a:off x="5494885" y="3056542"/>
                <a:ext cx="533382" cy="9525"/>
              </a:xfrm>
              <a:custGeom>
                <a:avLst/>
                <a:gdLst>
                  <a:gd name="connsiteX0" fmla="*/ 454746 w 458842"/>
                  <a:gd name="connsiteY0" fmla="*/ 4097 h 8193"/>
                  <a:gd name="connsiteX1" fmla="*/ 4097 w 458842"/>
                  <a:gd name="connsiteY1" fmla="*/ 4097 h 8193"/>
                </a:gdLst>
                <a:ahLst/>
                <a:cxnLst>
                  <a:cxn ang="0">
                    <a:pos x="connsiteX0" y="connsiteY0"/>
                  </a:cxn>
                  <a:cxn ang="0">
                    <a:pos x="connsiteX1" y="connsiteY1"/>
                  </a:cxn>
                </a:cxnLst>
                <a:rect l="l" t="t" r="r" b="b"/>
                <a:pathLst>
                  <a:path w="458842" h="8193">
                    <a:moveTo>
                      <a:pt x="454746" y="4097"/>
                    </a:moveTo>
                    <a:lnTo>
                      <a:pt x="4097"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32" name="Freeform: Shape 231">
                <a:extLst>
                  <a:ext uri="{FF2B5EF4-FFF2-40B4-BE49-F238E27FC236}">
                    <a16:creationId xmlns:a16="http://schemas.microsoft.com/office/drawing/2014/main" id="{D2233360-2B21-9E18-B738-90E608BAFAC8}"/>
                  </a:ext>
                </a:extLst>
              </p:cNvPr>
              <p:cNvSpPr/>
              <p:nvPr/>
            </p:nvSpPr>
            <p:spPr>
              <a:xfrm>
                <a:off x="5879048" y="2850175"/>
                <a:ext cx="101597" cy="111121"/>
              </a:xfrm>
              <a:custGeom>
                <a:avLst/>
                <a:gdLst>
                  <a:gd name="connsiteX0" fmla="*/ 84394 w 87398"/>
                  <a:gd name="connsiteY0" fmla="*/ 48615 h 95592"/>
                  <a:gd name="connsiteX1" fmla="*/ 44246 w 87398"/>
                  <a:gd name="connsiteY1" fmla="*/ 93134 h 95592"/>
                  <a:gd name="connsiteX2" fmla="*/ 4097 w 87398"/>
                  <a:gd name="connsiteY2" fmla="*/ 48615 h 95592"/>
                  <a:gd name="connsiteX3" fmla="*/ 44246 w 87398"/>
                  <a:gd name="connsiteY3" fmla="*/ 4097 h 95592"/>
                  <a:gd name="connsiteX4" fmla="*/ 84394 w 87398"/>
                  <a:gd name="connsiteY4" fmla="*/ 48615 h 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98" h="95592">
                    <a:moveTo>
                      <a:pt x="84394" y="48615"/>
                    </a:moveTo>
                    <a:cubicBezTo>
                      <a:pt x="84394" y="73202"/>
                      <a:pt x="66419" y="93134"/>
                      <a:pt x="44246" y="93134"/>
                    </a:cubicBezTo>
                    <a:cubicBezTo>
                      <a:pt x="22072" y="93134"/>
                      <a:pt x="4097" y="73202"/>
                      <a:pt x="4097" y="48615"/>
                    </a:cubicBezTo>
                    <a:cubicBezTo>
                      <a:pt x="4097" y="24028"/>
                      <a:pt x="22072" y="4097"/>
                      <a:pt x="44246" y="4097"/>
                    </a:cubicBezTo>
                    <a:cubicBezTo>
                      <a:pt x="66419" y="4097"/>
                      <a:pt x="84394" y="24028"/>
                      <a:pt x="84394" y="4861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33" name="Freeform: Shape 232">
                <a:extLst>
                  <a:ext uri="{FF2B5EF4-FFF2-40B4-BE49-F238E27FC236}">
                    <a16:creationId xmlns:a16="http://schemas.microsoft.com/office/drawing/2014/main" id="{B8D539B2-023B-AB74-0092-6B95069794E8}"/>
                  </a:ext>
                </a:extLst>
              </p:cNvPr>
              <p:cNvSpPr/>
              <p:nvPr/>
            </p:nvSpPr>
            <p:spPr>
              <a:xfrm>
                <a:off x="5925719" y="2866049"/>
                <a:ext cx="9525" cy="196844"/>
              </a:xfrm>
              <a:custGeom>
                <a:avLst/>
                <a:gdLst>
                  <a:gd name="connsiteX0" fmla="*/ 4097 w 8193"/>
                  <a:gd name="connsiteY0" fmla="*/ 165511 h 169334"/>
                  <a:gd name="connsiteX1" fmla="*/ 4097 w 8193"/>
                  <a:gd name="connsiteY1" fmla="*/ 4097 h 169334"/>
                </a:gdLst>
                <a:ahLst/>
                <a:cxnLst>
                  <a:cxn ang="0">
                    <a:pos x="connsiteX0" y="connsiteY0"/>
                  </a:cxn>
                  <a:cxn ang="0">
                    <a:pos x="connsiteX1" y="connsiteY1"/>
                  </a:cxn>
                </a:cxnLst>
                <a:rect l="l" t="t" r="r" b="b"/>
                <a:pathLst>
                  <a:path w="8193" h="169334">
                    <a:moveTo>
                      <a:pt x="4097" y="165511"/>
                    </a:moveTo>
                    <a:lnTo>
                      <a:pt x="4097"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34" name="Freeform: Shape 233">
                <a:extLst>
                  <a:ext uri="{FF2B5EF4-FFF2-40B4-BE49-F238E27FC236}">
                    <a16:creationId xmlns:a16="http://schemas.microsoft.com/office/drawing/2014/main" id="{C4BA0788-BA5F-8AFF-D8F0-C4AB18D989A6}"/>
                  </a:ext>
                </a:extLst>
              </p:cNvPr>
              <p:cNvSpPr/>
              <p:nvPr/>
            </p:nvSpPr>
            <p:spPr>
              <a:xfrm>
                <a:off x="5903177" y="2903830"/>
                <a:ext cx="31749" cy="34924"/>
              </a:xfrm>
              <a:custGeom>
                <a:avLst/>
                <a:gdLst>
                  <a:gd name="connsiteX0" fmla="*/ 24035 w 27312"/>
                  <a:gd name="connsiteY0" fmla="*/ 26766 h 30043"/>
                  <a:gd name="connsiteX1" fmla="*/ 4097 w 27312"/>
                  <a:gd name="connsiteY1" fmla="*/ 4097 h 30043"/>
                </a:gdLst>
                <a:ahLst/>
                <a:cxnLst>
                  <a:cxn ang="0">
                    <a:pos x="connsiteX0" y="connsiteY0"/>
                  </a:cxn>
                  <a:cxn ang="0">
                    <a:pos x="connsiteX1" y="connsiteY1"/>
                  </a:cxn>
                </a:cxnLst>
                <a:rect l="l" t="t" r="r" b="b"/>
                <a:pathLst>
                  <a:path w="27312" h="30043">
                    <a:moveTo>
                      <a:pt x="24035" y="26766"/>
                    </a:moveTo>
                    <a:cubicBezTo>
                      <a:pt x="24035" y="26766"/>
                      <a:pt x="6555" y="21303"/>
                      <a:pt x="4097" y="409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35" name="Freeform: Shape 234">
                <a:extLst>
                  <a:ext uri="{FF2B5EF4-FFF2-40B4-BE49-F238E27FC236}">
                    <a16:creationId xmlns:a16="http://schemas.microsoft.com/office/drawing/2014/main" id="{C2D26CD2-3160-9551-9A33-3CEC2ECD65D6}"/>
                  </a:ext>
                </a:extLst>
              </p:cNvPr>
              <p:cNvSpPr/>
              <p:nvPr/>
            </p:nvSpPr>
            <p:spPr>
              <a:xfrm>
                <a:off x="5925401" y="2889861"/>
                <a:ext cx="31749" cy="34924"/>
              </a:xfrm>
              <a:custGeom>
                <a:avLst/>
                <a:gdLst>
                  <a:gd name="connsiteX0" fmla="*/ 4097 w 27312"/>
                  <a:gd name="connsiteY0" fmla="*/ 26766 h 30043"/>
                  <a:gd name="connsiteX1" fmla="*/ 24035 w 27312"/>
                  <a:gd name="connsiteY1" fmla="*/ 4097 h 30043"/>
                </a:gdLst>
                <a:ahLst/>
                <a:cxnLst>
                  <a:cxn ang="0">
                    <a:pos x="connsiteX0" y="connsiteY0"/>
                  </a:cxn>
                  <a:cxn ang="0">
                    <a:pos x="connsiteX1" y="connsiteY1"/>
                  </a:cxn>
                </a:cxnLst>
                <a:rect l="l" t="t" r="r" b="b"/>
                <a:pathLst>
                  <a:path w="27312" h="30043">
                    <a:moveTo>
                      <a:pt x="4097" y="26766"/>
                    </a:moveTo>
                    <a:cubicBezTo>
                      <a:pt x="4097" y="26766"/>
                      <a:pt x="21577" y="21303"/>
                      <a:pt x="24035" y="409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36" name="Freeform: Shape 235">
                <a:extLst>
                  <a:ext uri="{FF2B5EF4-FFF2-40B4-BE49-F238E27FC236}">
                    <a16:creationId xmlns:a16="http://schemas.microsoft.com/office/drawing/2014/main" id="{2260E333-3F99-3239-CE21-9D5FFDDFBA09}"/>
                  </a:ext>
                </a:extLst>
              </p:cNvPr>
              <p:cNvSpPr/>
              <p:nvPr/>
            </p:nvSpPr>
            <p:spPr>
              <a:xfrm>
                <a:off x="5911114" y="2879066"/>
                <a:ext cx="22224" cy="25400"/>
              </a:xfrm>
              <a:custGeom>
                <a:avLst/>
                <a:gdLst>
                  <a:gd name="connsiteX0" fmla="*/ 17207 w 19118"/>
                  <a:gd name="connsiteY0" fmla="*/ 19118 h 21849"/>
                  <a:gd name="connsiteX1" fmla="*/ 4097 w 19118"/>
                  <a:gd name="connsiteY1" fmla="*/ 4097 h 21849"/>
                </a:gdLst>
                <a:ahLst/>
                <a:cxnLst>
                  <a:cxn ang="0">
                    <a:pos x="connsiteX0" y="connsiteY0"/>
                  </a:cxn>
                  <a:cxn ang="0">
                    <a:pos x="connsiteX1" y="connsiteY1"/>
                  </a:cxn>
                </a:cxnLst>
                <a:rect l="l" t="t" r="r" b="b"/>
                <a:pathLst>
                  <a:path w="19118" h="21849">
                    <a:moveTo>
                      <a:pt x="17207" y="19118"/>
                    </a:moveTo>
                    <a:cubicBezTo>
                      <a:pt x="17207" y="19118"/>
                      <a:pt x="5736" y="15568"/>
                      <a:pt x="4097" y="409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37" name="Freeform: Shape 236">
                <a:extLst>
                  <a:ext uri="{FF2B5EF4-FFF2-40B4-BE49-F238E27FC236}">
                    <a16:creationId xmlns:a16="http://schemas.microsoft.com/office/drawing/2014/main" id="{C6354FD0-1C2A-33E2-35C4-EE713BD00C77}"/>
                  </a:ext>
                </a:extLst>
              </p:cNvPr>
              <p:cNvSpPr/>
              <p:nvPr/>
            </p:nvSpPr>
            <p:spPr>
              <a:xfrm>
                <a:off x="5947308" y="2953359"/>
                <a:ext cx="60323" cy="60323"/>
              </a:xfrm>
              <a:custGeom>
                <a:avLst/>
                <a:gdLst>
                  <a:gd name="connsiteX0" fmla="*/ 49435 w 51892"/>
                  <a:gd name="connsiteY0" fmla="*/ 26766 h 51892"/>
                  <a:gd name="connsiteX1" fmla="*/ 26766 w 51892"/>
                  <a:gd name="connsiteY1" fmla="*/ 49435 h 51892"/>
                  <a:gd name="connsiteX2" fmla="*/ 4097 w 51892"/>
                  <a:gd name="connsiteY2" fmla="*/ 26766 h 51892"/>
                  <a:gd name="connsiteX3" fmla="*/ 26766 w 51892"/>
                  <a:gd name="connsiteY3" fmla="*/ 4097 h 51892"/>
                  <a:gd name="connsiteX4" fmla="*/ 49435 w 51892"/>
                  <a:gd name="connsiteY4" fmla="*/ 26766 h 5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 h="51892">
                    <a:moveTo>
                      <a:pt x="49435" y="26766"/>
                    </a:moveTo>
                    <a:cubicBezTo>
                      <a:pt x="49435" y="39286"/>
                      <a:pt x="39286" y="49435"/>
                      <a:pt x="26766" y="49435"/>
                    </a:cubicBezTo>
                    <a:cubicBezTo>
                      <a:pt x="14246" y="49435"/>
                      <a:pt x="4097" y="39286"/>
                      <a:pt x="4097" y="26766"/>
                    </a:cubicBezTo>
                    <a:cubicBezTo>
                      <a:pt x="4097" y="14246"/>
                      <a:pt x="14246" y="4097"/>
                      <a:pt x="26766" y="4097"/>
                    </a:cubicBezTo>
                    <a:cubicBezTo>
                      <a:pt x="39286" y="4097"/>
                      <a:pt x="49435" y="14246"/>
                      <a:pt x="49435" y="26766"/>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38" name="Freeform: Shape 237">
                <a:extLst>
                  <a:ext uri="{FF2B5EF4-FFF2-40B4-BE49-F238E27FC236}">
                    <a16:creationId xmlns:a16="http://schemas.microsoft.com/office/drawing/2014/main" id="{3FEB2E93-56A4-9A78-599A-26FC142620BE}"/>
                  </a:ext>
                </a:extLst>
              </p:cNvPr>
              <p:cNvSpPr/>
              <p:nvPr/>
            </p:nvSpPr>
            <p:spPr>
              <a:xfrm>
                <a:off x="5973659" y="2968598"/>
                <a:ext cx="9525" cy="95247"/>
              </a:xfrm>
              <a:custGeom>
                <a:avLst/>
                <a:gdLst>
                  <a:gd name="connsiteX0" fmla="*/ 4097 w 8193"/>
                  <a:gd name="connsiteY0" fmla="*/ 80024 h 81936"/>
                  <a:gd name="connsiteX1" fmla="*/ 4097 w 8193"/>
                  <a:gd name="connsiteY1" fmla="*/ 4097 h 81936"/>
                </a:gdLst>
                <a:ahLst/>
                <a:cxnLst>
                  <a:cxn ang="0">
                    <a:pos x="connsiteX0" y="connsiteY0"/>
                  </a:cxn>
                  <a:cxn ang="0">
                    <a:pos x="connsiteX1" y="connsiteY1"/>
                  </a:cxn>
                </a:cxnLst>
                <a:rect l="l" t="t" r="r" b="b"/>
                <a:pathLst>
                  <a:path w="8193" h="81936">
                    <a:moveTo>
                      <a:pt x="4097" y="80024"/>
                    </a:moveTo>
                    <a:lnTo>
                      <a:pt x="4097"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grpSp>
        <p:sp>
          <p:nvSpPr>
            <p:cNvPr id="297" name="Rectangle 296">
              <a:extLst>
                <a:ext uri="{FF2B5EF4-FFF2-40B4-BE49-F238E27FC236}">
                  <a16:creationId xmlns:a16="http://schemas.microsoft.com/office/drawing/2014/main" id="{6B24FD2D-FF2B-CA00-740F-DC08DE6F4FC4}"/>
                </a:ext>
              </a:extLst>
            </p:cNvPr>
            <p:cNvSpPr/>
            <p:nvPr/>
          </p:nvSpPr>
          <p:spPr>
            <a:xfrm>
              <a:off x="4555067" y="3508064"/>
              <a:ext cx="3094255" cy="1929759"/>
            </a:xfrm>
            <a:prstGeom prst="rect">
              <a:avLst/>
            </a:prstGeom>
          </p:spPr>
          <p:txBody>
            <a:bodyPr wrap="square" lIns="0" tIns="45720" rIns="0" bIns="45720">
              <a:spAutoFit/>
            </a:bodyPr>
            <a:lstStyle/>
            <a:p>
              <a:pPr algn="ctr" defTabSz="609531">
                <a:lnSpc>
                  <a:spcPct val="90000"/>
                </a:lnSpc>
                <a:defRPr/>
              </a:pPr>
              <a:r>
                <a:rPr lang="en-US" b="1" dirty="0">
                  <a:solidFill>
                    <a:schemeClr val="accent1"/>
                  </a:solidFill>
                  <a:ea typeface="Amazon Ember Display" panose="020F0603020204020204" pitchFamily="34" charset="0"/>
                  <a:cs typeface="Amazon Ember Cd" panose="020B0606020204020204" pitchFamily="34" charset="0"/>
                </a:rPr>
                <a:t>AI ACROSS SEVERAL      BUSINESS UNITS</a:t>
              </a:r>
            </a:p>
            <a:p>
              <a:pPr algn="ctr" defTabSz="609531">
                <a:lnSpc>
                  <a:spcPct val="90000"/>
                </a:lnSpc>
                <a:spcBef>
                  <a:spcPts val="864"/>
                </a:spcBef>
                <a:defRPr/>
              </a:pPr>
              <a:r>
                <a:rPr lang="en-US" sz="1600" dirty="0">
                  <a:ea typeface="Amazon Ember Display" panose="020F0603020204020204" pitchFamily="34" charset="0"/>
                  <a:cs typeface="Amazon Ember Cd" panose="020B0606020204020204" pitchFamily="34" charset="0"/>
                </a:rPr>
                <a:t>Gartner survey reveals 80% of executives think automation           can be applied to any              business decision </a:t>
              </a:r>
            </a:p>
            <a:p>
              <a:pPr algn="ctr" defTabSz="609531">
                <a:lnSpc>
                  <a:spcPct val="90000"/>
                </a:lnSpc>
                <a:spcBef>
                  <a:spcPts val="864"/>
                </a:spcBef>
                <a:defRPr/>
              </a:pPr>
              <a:r>
                <a:rPr lang="en-US" sz="1600" b="1" dirty="0">
                  <a:ea typeface="Amazon Ember Display" panose="020F0603020204020204" pitchFamily="34" charset="0"/>
                  <a:cs typeface="Amazon Ember Cd" panose="020B0606020204020204" pitchFamily="34" charset="0"/>
                </a:rPr>
                <a:t>Gartner</a:t>
              </a:r>
            </a:p>
          </p:txBody>
        </p:sp>
        <p:sp>
          <p:nvSpPr>
            <p:cNvPr id="300" name="TextBox 299">
              <a:extLst>
                <a:ext uri="{FF2B5EF4-FFF2-40B4-BE49-F238E27FC236}">
                  <a16:creationId xmlns:a16="http://schemas.microsoft.com/office/drawing/2014/main" id="{D85A19BF-E36C-2396-9D7B-2EAA1CF102E9}"/>
                </a:ext>
              </a:extLst>
            </p:cNvPr>
            <p:cNvSpPr txBox="1"/>
            <p:nvPr/>
          </p:nvSpPr>
          <p:spPr>
            <a:xfrm>
              <a:off x="4480926" y="5469750"/>
              <a:ext cx="3246120" cy="400110"/>
            </a:xfrm>
            <a:prstGeom prst="rect">
              <a:avLst/>
            </a:prstGeom>
            <a:noFill/>
          </p:spPr>
          <p:txBody>
            <a:bodyPr wrap="square" lIns="0" tIns="45720" rIns="0" bIns="45720" rtlCol="0">
              <a:spAutoFit/>
            </a:bodyPr>
            <a:lstStyle/>
            <a:p>
              <a:pPr>
                <a:spcAft>
                  <a:spcPts val="1200"/>
                </a:spcAft>
              </a:pPr>
              <a:r>
                <a:rPr lang="en-US" sz="1000" dirty="0">
                  <a:solidFill>
                    <a:schemeClr val="tx1">
                      <a:lumMod val="50000"/>
                      <a:lumOff val="50000"/>
                    </a:schemeClr>
                  </a:solidFill>
                </a:rPr>
                <a:t>Gartner, Press Release                                   </a:t>
              </a:r>
              <a:r>
                <a:rPr lang="en-US" sz="1000" dirty="0">
                  <a:solidFill>
                    <a:schemeClr val="bg1">
                      <a:lumMod val="50000"/>
                    </a:schemeClr>
                  </a:solidFill>
                  <a:hlinkClick r:id="rId4"/>
                </a:rPr>
                <a:t>https://bit.ly/3is16a2</a:t>
              </a:r>
              <a:r>
                <a:rPr lang="en-US" sz="1000" dirty="0">
                  <a:solidFill>
                    <a:schemeClr val="bg1">
                      <a:lumMod val="50000"/>
                    </a:schemeClr>
                  </a:solidFill>
                </a:rPr>
                <a:t> </a:t>
              </a:r>
            </a:p>
          </p:txBody>
        </p:sp>
        <p:cxnSp>
          <p:nvCxnSpPr>
            <p:cNvPr id="309" name="Straight Connector 308">
              <a:extLst>
                <a:ext uri="{FF2B5EF4-FFF2-40B4-BE49-F238E27FC236}">
                  <a16:creationId xmlns:a16="http://schemas.microsoft.com/office/drawing/2014/main" id="{610D993D-0798-DC39-2AC0-ED309FFE33D7}"/>
                </a:ext>
              </a:extLst>
            </p:cNvPr>
            <p:cNvCxnSpPr>
              <a:cxnSpLocks/>
            </p:cNvCxnSpPr>
            <p:nvPr/>
          </p:nvCxnSpPr>
          <p:spPr>
            <a:xfrm>
              <a:off x="4367784" y="1793877"/>
              <a:ext cx="3456432" cy="0"/>
            </a:xfrm>
            <a:prstGeom prst="line">
              <a:avLst/>
            </a:prstGeom>
            <a:solidFill>
              <a:srgbClr val="232F3E"/>
            </a:solidFill>
            <a:ln w="31750" cap="flat" cmpd="sng" algn="ctr">
              <a:gradFill flip="none" rotWithShape="1">
                <a:gsLst>
                  <a:gs pos="20000">
                    <a:schemeClr val="accent4"/>
                  </a:gs>
                  <a:gs pos="80000">
                    <a:schemeClr val="accent1"/>
                  </a:gs>
                </a:gsLst>
                <a:lin ang="0" scaled="0"/>
                <a:tileRect/>
              </a:gradFill>
              <a:prstDash val="solid"/>
              <a:tailEnd type="none"/>
            </a:ln>
            <a:effectLst/>
          </p:spPr>
        </p:cxnSp>
      </p:grpSp>
      <p:grpSp>
        <p:nvGrpSpPr>
          <p:cNvPr id="57" name="Group 56">
            <a:extLst>
              <a:ext uri="{FF2B5EF4-FFF2-40B4-BE49-F238E27FC236}">
                <a16:creationId xmlns:a16="http://schemas.microsoft.com/office/drawing/2014/main" id="{69B4EC8E-C37C-229F-7895-0250F6151745}"/>
              </a:ext>
            </a:extLst>
          </p:cNvPr>
          <p:cNvGrpSpPr/>
          <p:nvPr/>
        </p:nvGrpSpPr>
        <p:grpSpPr>
          <a:xfrm>
            <a:off x="8125968" y="1357312"/>
            <a:ext cx="3474457" cy="4852988"/>
            <a:chOff x="8125968" y="1789112"/>
            <a:chExt cx="3474457" cy="4852988"/>
          </a:xfrm>
        </p:grpSpPr>
        <p:sp>
          <p:nvSpPr>
            <p:cNvPr id="306" name="Rectangle 305">
              <a:extLst>
                <a:ext uri="{FF2B5EF4-FFF2-40B4-BE49-F238E27FC236}">
                  <a16:creationId xmlns:a16="http://schemas.microsoft.com/office/drawing/2014/main" id="{582BD722-3C39-BF8B-A59B-FB7C7565E876}"/>
                </a:ext>
              </a:extLst>
            </p:cNvPr>
            <p:cNvSpPr/>
            <p:nvPr/>
          </p:nvSpPr>
          <p:spPr>
            <a:xfrm>
              <a:off x="8143993" y="1789112"/>
              <a:ext cx="3456432" cy="4852988"/>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nvGrpSpPr>
            <p:cNvPr id="239" name="Group 238">
              <a:extLst>
                <a:ext uri="{FF2B5EF4-FFF2-40B4-BE49-F238E27FC236}">
                  <a16:creationId xmlns:a16="http://schemas.microsoft.com/office/drawing/2014/main" id="{F9F9F06E-D8A5-A7A8-97CC-66DE28461208}"/>
                </a:ext>
              </a:extLst>
            </p:cNvPr>
            <p:cNvGrpSpPr>
              <a:grpSpLocks noChangeAspect="1"/>
            </p:cNvGrpSpPr>
            <p:nvPr/>
          </p:nvGrpSpPr>
          <p:grpSpPr>
            <a:xfrm>
              <a:off x="9320242" y="2197063"/>
              <a:ext cx="1103934" cy="822960"/>
              <a:chOff x="347713" y="4722335"/>
              <a:chExt cx="536032" cy="399601"/>
            </a:xfrm>
          </p:grpSpPr>
          <p:sp>
            <p:nvSpPr>
              <p:cNvPr id="240" name="Freeform: Shape 239">
                <a:extLst>
                  <a:ext uri="{FF2B5EF4-FFF2-40B4-BE49-F238E27FC236}">
                    <a16:creationId xmlns:a16="http://schemas.microsoft.com/office/drawing/2014/main" id="{04A7D9A6-02E7-931A-4215-1CF7E8D0A437}"/>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41" name="Freeform: Shape 240">
                <a:extLst>
                  <a:ext uri="{FF2B5EF4-FFF2-40B4-BE49-F238E27FC236}">
                    <a16:creationId xmlns:a16="http://schemas.microsoft.com/office/drawing/2014/main" id="{A50B659A-FEBC-7D99-AB31-82AAC9A0570D}"/>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42" name="Freeform: Shape 241">
                <a:extLst>
                  <a:ext uri="{FF2B5EF4-FFF2-40B4-BE49-F238E27FC236}">
                    <a16:creationId xmlns:a16="http://schemas.microsoft.com/office/drawing/2014/main" id="{F55C100C-D69A-38A3-DE3A-94ED6EEA0A96}"/>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43" name="Freeform: Shape 242">
                <a:extLst>
                  <a:ext uri="{FF2B5EF4-FFF2-40B4-BE49-F238E27FC236}">
                    <a16:creationId xmlns:a16="http://schemas.microsoft.com/office/drawing/2014/main" id="{89BFB8C6-D022-4E41-9DA6-2FA426664083}"/>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44" name="Freeform: Shape 243">
                <a:extLst>
                  <a:ext uri="{FF2B5EF4-FFF2-40B4-BE49-F238E27FC236}">
                    <a16:creationId xmlns:a16="http://schemas.microsoft.com/office/drawing/2014/main" id="{64AC7DE4-A55D-1FF3-5833-E5D0BA02CE8D}"/>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45" name="Freeform: Shape 244">
                <a:extLst>
                  <a:ext uri="{FF2B5EF4-FFF2-40B4-BE49-F238E27FC236}">
                    <a16:creationId xmlns:a16="http://schemas.microsoft.com/office/drawing/2014/main" id="{04C2E6AF-41D2-1A41-6D94-97F2818DE88B}"/>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46" name="Freeform: Shape 245">
                <a:extLst>
                  <a:ext uri="{FF2B5EF4-FFF2-40B4-BE49-F238E27FC236}">
                    <a16:creationId xmlns:a16="http://schemas.microsoft.com/office/drawing/2014/main" id="{B5C8F483-E73F-4007-1EE9-792050DF8DFD}"/>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47" name="Freeform: Shape 246">
                <a:extLst>
                  <a:ext uri="{FF2B5EF4-FFF2-40B4-BE49-F238E27FC236}">
                    <a16:creationId xmlns:a16="http://schemas.microsoft.com/office/drawing/2014/main" id="{FF5B8BDE-4B9C-54D9-1866-28425D665B9A}"/>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48" name="Freeform: Shape 247">
                <a:extLst>
                  <a:ext uri="{FF2B5EF4-FFF2-40B4-BE49-F238E27FC236}">
                    <a16:creationId xmlns:a16="http://schemas.microsoft.com/office/drawing/2014/main" id="{57514131-DD96-2358-2904-5613423A45D3}"/>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49" name="Freeform: Shape 248">
                <a:extLst>
                  <a:ext uri="{FF2B5EF4-FFF2-40B4-BE49-F238E27FC236}">
                    <a16:creationId xmlns:a16="http://schemas.microsoft.com/office/drawing/2014/main" id="{E2466B65-2D8B-AB59-CA9D-9763463C9267}"/>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0" name="Freeform: Shape 249">
                <a:extLst>
                  <a:ext uri="{FF2B5EF4-FFF2-40B4-BE49-F238E27FC236}">
                    <a16:creationId xmlns:a16="http://schemas.microsoft.com/office/drawing/2014/main" id="{FCEF868D-C66C-04EF-1CD0-D4A8AA70F654}"/>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1" name="Freeform: Shape 250">
                <a:extLst>
                  <a:ext uri="{FF2B5EF4-FFF2-40B4-BE49-F238E27FC236}">
                    <a16:creationId xmlns:a16="http://schemas.microsoft.com/office/drawing/2014/main" id="{6414E6A1-1390-955B-4346-9A659CBAD615}"/>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2" name="Freeform: Shape 251">
                <a:extLst>
                  <a:ext uri="{FF2B5EF4-FFF2-40B4-BE49-F238E27FC236}">
                    <a16:creationId xmlns:a16="http://schemas.microsoft.com/office/drawing/2014/main" id="{2889C5B3-2A26-4818-8B97-D7365BA6E5E7}"/>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3" name="Freeform: Shape 252">
                <a:extLst>
                  <a:ext uri="{FF2B5EF4-FFF2-40B4-BE49-F238E27FC236}">
                    <a16:creationId xmlns:a16="http://schemas.microsoft.com/office/drawing/2014/main" id="{8E1626E6-F1D6-6215-293F-1D65BE8EA08D}"/>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4" name="Freeform: Shape 253">
                <a:extLst>
                  <a:ext uri="{FF2B5EF4-FFF2-40B4-BE49-F238E27FC236}">
                    <a16:creationId xmlns:a16="http://schemas.microsoft.com/office/drawing/2014/main" id="{00D80938-ED83-993C-5F58-56F71D35C6E6}"/>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5" name="Freeform: Shape 254">
                <a:extLst>
                  <a:ext uri="{FF2B5EF4-FFF2-40B4-BE49-F238E27FC236}">
                    <a16:creationId xmlns:a16="http://schemas.microsoft.com/office/drawing/2014/main" id="{4C7ED991-EE94-5381-6ED4-F348E5B59ACE}"/>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6" name="Freeform: Shape 255">
                <a:extLst>
                  <a:ext uri="{FF2B5EF4-FFF2-40B4-BE49-F238E27FC236}">
                    <a16:creationId xmlns:a16="http://schemas.microsoft.com/office/drawing/2014/main" id="{2BD0F5A9-E9CC-9373-4AD7-3005AC9EC086}"/>
                  </a:ext>
                </a:extLst>
              </p:cNvPr>
              <p:cNvSpPr/>
              <p:nvPr/>
            </p:nvSpPr>
            <p:spPr>
              <a:xfrm>
                <a:off x="347713"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7" name="Freeform: Shape 256">
                <a:extLst>
                  <a:ext uri="{FF2B5EF4-FFF2-40B4-BE49-F238E27FC236}">
                    <a16:creationId xmlns:a16="http://schemas.microsoft.com/office/drawing/2014/main" id="{6652FAF7-3692-8155-B9FE-3992D7A2DB1B}"/>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8" name="Freeform: Shape 257">
                <a:extLst>
                  <a:ext uri="{FF2B5EF4-FFF2-40B4-BE49-F238E27FC236}">
                    <a16:creationId xmlns:a16="http://schemas.microsoft.com/office/drawing/2014/main" id="{DE851404-DBBD-AEF1-ED34-E6123057DFF4}"/>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59" name="Freeform: Shape 258">
                <a:extLst>
                  <a:ext uri="{FF2B5EF4-FFF2-40B4-BE49-F238E27FC236}">
                    <a16:creationId xmlns:a16="http://schemas.microsoft.com/office/drawing/2014/main" id="{BF82171A-D662-1597-8F4F-35B275776C99}"/>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60" name="Freeform: Shape 259">
                <a:extLst>
                  <a:ext uri="{FF2B5EF4-FFF2-40B4-BE49-F238E27FC236}">
                    <a16:creationId xmlns:a16="http://schemas.microsoft.com/office/drawing/2014/main" id="{772E19A9-705C-E55B-B135-95BA28E236ED}"/>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sp>
            <p:nvSpPr>
              <p:cNvPr id="261" name="Freeform: Shape 260">
                <a:extLst>
                  <a:ext uri="{FF2B5EF4-FFF2-40B4-BE49-F238E27FC236}">
                    <a16:creationId xmlns:a16="http://schemas.microsoft.com/office/drawing/2014/main" id="{A3D8B247-259D-C89C-DAC3-E835972AF000}"/>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Display" panose="020F0603020204020204" pitchFamily="34" charset="0"/>
                </a:endParaRPr>
              </a:p>
            </p:txBody>
          </p:sp>
        </p:grpSp>
        <p:sp>
          <p:nvSpPr>
            <p:cNvPr id="298" name="Rectangle 297">
              <a:extLst>
                <a:ext uri="{FF2B5EF4-FFF2-40B4-BE49-F238E27FC236}">
                  <a16:creationId xmlns:a16="http://schemas.microsoft.com/office/drawing/2014/main" id="{E537B8B6-13BB-6556-AA2C-FB7FB6105414}"/>
                </a:ext>
              </a:extLst>
            </p:cNvPr>
            <p:cNvSpPr/>
            <p:nvPr/>
          </p:nvSpPr>
          <p:spPr>
            <a:xfrm>
              <a:off x="8326873" y="3508064"/>
              <a:ext cx="3090672" cy="1708160"/>
            </a:xfrm>
            <a:prstGeom prst="rect">
              <a:avLst/>
            </a:prstGeom>
          </p:spPr>
          <p:txBody>
            <a:bodyPr wrap="square" lIns="0" tIns="45720" rIns="0" bIns="45720">
              <a:spAutoFit/>
            </a:bodyPr>
            <a:lstStyle/>
            <a:p>
              <a:pPr algn="ctr" defTabSz="609531">
                <a:lnSpc>
                  <a:spcPct val="90000"/>
                </a:lnSpc>
                <a:defRPr/>
              </a:pPr>
              <a:r>
                <a:rPr lang="en-US" b="1" dirty="0">
                  <a:solidFill>
                    <a:schemeClr val="accent1"/>
                  </a:solidFill>
                  <a:ea typeface="Amazon Ember Display" panose="020F0603020204020204" pitchFamily="34" charset="0"/>
                  <a:cs typeface="Amazon Ember Cd" panose="020B0606020204020204" pitchFamily="34" charset="0"/>
                </a:rPr>
                <a:t>AI IS CRITICAL </a:t>
              </a:r>
            </a:p>
            <a:p>
              <a:pPr algn="ctr" defTabSz="609531">
                <a:lnSpc>
                  <a:spcPct val="90000"/>
                </a:lnSpc>
                <a:defRPr/>
              </a:pPr>
              <a:r>
                <a:rPr lang="en-US" b="1" dirty="0">
                  <a:solidFill>
                    <a:schemeClr val="accent1"/>
                  </a:solidFill>
                  <a:ea typeface="Amazon Ember Display" panose="020F0603020204020204" pitchFamily="34" charset="0"/>
                  <a:cs typeface="Amazon Ember Cd" panose="020B0606020204020204" pitchFamily="34" charset="0"/>
                </a:rPr>
                <a:t>TO SUCCESS</a:t>
              </a:r>
            </a:p>
            <a:p>
              <a:pPr algn="ctr" defTabSz="609531">
                <a:lnSpc>
                  <a:spcPct val="90000"/>
                </a:lnSpc>
                <a:spcBef>
                  <a:spcPts val="864"/>
                </a:spcBef>
                <a:defRPr/>
              </a:pPr>
              <a:r>
                <a:rPr lang="en-US" sz="1600" dirty="0">
                  <a:ea typeface="Amazon Ember Display" panose="020F0603020204020204" pitchFamily="34" charset="0"/>
                  <a:cs typeface="Amazon Ember Cd" panose="020B0606020204020204" pitchFamily="34" charset="0"/>
                </a:rPr>
                <a:t>94% of business leaders         surveyed say AI is critical                    to their success                                  </a:t>
              </a:r>
            </a:p>
            <a:p>
              <a:pPr algn="ctr" defTabSz="609531">
                <a:lnSpc>
                  <a:spcPct val="90000"/>
                </a:lnSpc>
                <a:spcBef>
                  <a:spcPts val="864"/>
                </a:spcBef>
                <a:defRPr/>
              </a:pPr>
              <a:r>
                <a:rPr lang="en-US" sz="1600" b="1" dirty="0">
                  <a:ea typeface="Amazon Ember Display" panose="020F0603020204020204" pitchFamily="34" charset="0"/>
                  <a:cs typeface="Amazon Ember Cd" panose="020B0606020204020204" pitchFamily="34" charset="0"/>
                </a:rPr>
                <a:t>Deloitte </a:t>
              </a:r>
            </a:p>
          </p:txBody>
        </p:sp>
        <p:sp>
          <p:nvSpPr>
            <p:cNvPr id="301" name="TextBox 300">
              <a:extLst>
                <a:ext uri="{FF2B5EF4-FFF2-40B4-BE49-F238E27FC236}">
                  <a16:creationId xmlns:a16="http://schemas.microsoft.com/office/drawing/2014/main" id="{6883E03E-E452-AEF2-9438-318FE3833DEC}"/>
                </a:ext>
              </a:extLst>
            </p:cNvPr>
            <p:cNvSpPr txBox="1"/>
            <p:nvPr/>
          </p:nvSpPr>
          <p:spPr>
            <a:xfrm>
              <a:off x="8249149" y="5513206"/>
              <a:ext cx="3246120" cy="400110"/>
            </a:xfrm>
            <a:prstGeom prst="rect">
              <a:avLst/>
            </a:prstGeom>
            <a:noFill/>
          </p:spPr>
          <p:txBody>
            <a:bodyPr wrap="square" lIns="0" tIns="45720" rIns="0" bIns="45720" rtlCol="0">
              <a:spAutoFit/>
            </a:bodyPr>
            <a:lstStyle/>
            <a:p>
              <a:pPr>
                <a:spcAft>
                  <a:spcPts val="1200"/>
                </a:spcAft>
              </a:pPr>
              <a:r>
                <a:rPr lang="en-US" sz="1000" dirty="0">
                  <a:solidFill>
                    <a:schemeClr val="tx1">
                      <a:lumMod val="50000"/>
                      <a:lumOff val="50000"/>
                    </a:schemeClr>
                  </a:solidFill>
                </a:rPr>
                <a:t>Deloitte, “State of AI in the Enterprise,”    </a:t>
              </a:r>
              <a:r>
                <a:rPr lang="en-US" sz="1000" dirty="0">
                  <a:solidFill>
                    <a:schemeClr val="bg1">
                      <a:lumMod val="50000"/>
                    </a:schemeClr>
                  </a:solidFill>
                  <a:hlinkClick r:id="rId5"/>
                </a:rPr>
                <a:t>https://bit.ly/3XiNOLR</a:t>
              </a:r>
              <a:r>
                <a:rPr lang="en-US" sz="1000" dirty="0">
                  <a:solidFill>
                    <a:schemeClr val="bg1">
                      <a:lumMod val="50000"/>
                    </a:schemeClr>
                  </a:solidFill>
                </a:rPr>
                <a:t> </a:t>
              </a:r>
            </a:p>
          </p:txBody>
        </p:sp>
        <p:cxnSp>
          <p:nvCxnSpPr>
            <p:cNvPr id="310" name="Straight Connector 309">
              <a:extLst>
                <a:ext uri="{FF2B5EF4-FFF2-40B4-BE49-F238E27FC236}">
                  <a16:creationId xmlns:a16="http://schemas.microsoft.com/office/drawing/2014/main" id="{6D9D4C3B-F348-8A34-4BA2-B91F14E18B7F}"/>
                </a:ext>
              </a:extLst>
            </p:cNvPr>
            <p:cNvCxnSpPr>
              <a:cxnSpLocks/>
            </p:cNvCxnSpPr>
            <p:nvPr/>
          </p:nvCxnSpPr>
          <p:spPr>
            <a:xfrm>
              <a:off x="8125968" y="1793877"/>
              <a:ext cx="3456432" cy="0"/>
            </a:xfrm>
            <a:prstGeom prst="line">
              <a:avLst/>
            </a:prstGeom>
            <a:solidFill>
              <a:srgbClr val="232F3E"/>
            </a:solidFill>
            <a:ln w="31750" cap="flat" cmpd="sng" algn="ctr">
              <a:gradFill flip="none" rotWithShape="1">
                <a:gsLst>
                  <a:gs pos="20000">
                    <a:schemeClr val="accent1"/>
                  </a:gs>
                  <a:gs pos="80000">
                    <a:schemeClr val="accent3"/>
                  </a:gs>
                </a:gsLst>
                <a:lin ang="0" scaled="0"/>
                <a:tileRect/>
              </a:gradFill>
              <a:prstDash val="solid"/>
              <a:tailEnd type="none"/>
            </a:ln>
            <a:effectLst/>
          </p:spPr>
        </p:cxnSp>
      </p:grpSp>
    </p:spTree>
    <p:extLst>
      <p:ext uri="{BB962C8B-B14F-4D97-AF65-F5344CB8AC3E}">
        <p14:creationId xmlns:p14="http://schemas.microsoft.com/office/powerpoint/2010/main" val="221724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35" presetClass="path" presetSubtype="0" decel="100000" fill="hold" nodeType="withEffect">
                                  <p:stCondLst>
                                    <p:cond delay="200"/>
                                  </p:stCondLst>
                                  <p:childTnLst>
                                    <p:animMotion origin="layout" path="M 2.77556E-17 -1.48148E-6 L 0.01471 -1.48148E-6 " pathEditMode="relative" rAng="0" ptsTypes="AA">
                                      <p:cBhvr>
                                        <p:cTn id="9" dur="500" spd="-100000" fill="hold"/>
                                        <p:tgtEl>
                                          <p:spTgt spid="55"/>
                                        </p:tgtEl>
                                        <p:attrNameLst>
                                          <p:attrName>ppt_x</p:attrName>
                                          <p:attrName>ppt_y</p:attrName>
                                        </p:attrNameLst>
                                      </p:cBhvr>
                                      <p:rCtr x="729" y="0"/>
                                    </p:animMotion>
                                  </p:childTnLst>
                                </p:cTn>
                              </p:par>
                              <p:par>
                                <p:cTn id="10" presetID="10" presetClass="entr" presetSubtype="0" fill="hold" nodeType="withEffect">
                                  <p:stCondLst>
                                    <p:cond delay="4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35" presetClass="path" presetSubtype="0" decel="100000" fill="hold" nodeType="withEffect">
                                  <p:stCondLst>
                                    <p:cond delay="400"/>
                                  </p:stCondLst>
                                  <p:childTnLst>
                                    <p:animMotion origin="layout" path="M 2.77556E-17 -1.48148E-6 L 0.01471 -1.48148E-6 " pathEditMode="relative" rAng="0" ptsTypes="AA">
                                      <p:cBhvr>
                                        <p:cTn id="14" dur="500" spd="-100000" fill="hold"/>
                                        <p:tgtEl>
                                          <p:spTgt spid="56"/>
                                        </p:tgtEl>
                                        <p:attrNameLst>
                                          <p:attrName>ppt_x</p:attrName>
                                          <p:attrName>ppt_y</p:attrName>
                                        </p:attrNameLst>
                                      </p:cBhvr>
                                      <p:rCtr x="729" y="0"/>
                                    </p:animMotion>
                                  </p:childTnLst>
                                </p:cTn>
                              </p:par>
                              <p:par>
                                <p:cTn id="15" presetID="10" presetClass="entr" presetSubtype="0" fill="hold" nodeType="withEffect">
                                  <p:stCondLst>
                                    <p:cond delay="60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35" presetClass="path" presetSubtype="0" decel="100000" fill="hold" nodeType="withEffect">
                                  <p:stCondLst>
                                    <p:cond delay="600"/>
                                  </p:stCondLst>
                                  <p:childTnLst>
                                    <p:animMotion origin="layout" path="M 2.77556E-17 -1.48148E-6 L 0.01471 -1.48148E-6 " pathEditMode="relative" rAng="0" ptsTypes="AA">
                                      <p:cBhvr>
                                        <p:cTn id="19" dur="500" spd="-100000" fill="hold"/>
                                        <p:tgtEl>
                                          <p:spTgt spid="57"/>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E32506C-EC8E-4355-89EA-F0F1BCDFB934}"/>
              </a:ext>
            </a:extLst>
          </p:cNvPr>
          <p:cNvSpPr/>
          <p:nvPr/>
        </p:nvSpPr>
        <p:spPr bwMode="auto">
          <a:xfrm>
            <a:off x="1117600" y="2815170"/>
            <a:ext cx="486833" cy="566798"/>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lumMod val="25000"/>
                <a:lumOff val="75000"/>
              </a:schemeClr>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0C556FAC-F974-49F8-B303-35200E851CC3}"/>
              </a:ext>
            </a:extLst>
          </p:cNvPr>
          <p:cNvSpPr/>
          <p:nvPr/>
        </p:nvSpPr>
        <p:spPr bwMode="auto">
          <a:xfrm>
            <a:off x="2108031" y="3855546"/>
            <a:ext cx="486833" cy="730251"/>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lumMod val="25000"/>
                <a:lumOff val="75000"/>
              </a:schemeClr>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5" name="Title 4"/>
          <p:cNvSpPr>
            <a:spLocks noGrp="1"/>
          </p:cNvSpPr>
          <p:nvPr>
            <p:ph type="title"/>
          </p:nvPr>
        </p:nvSpPr>
        <p:spPr/>
        <p:txBody>
          <a:bodyPr/>
          <a:lstStyle/>
          <a:p>
            <a:r>
              <a:rPr lang="en-US" dirty="0"/>
              <a:t>What is it?</a:t>
            </a:r>
          </a:p>
        </p:txBody>
      </p:sp>
      <p:grpSp>
        <p:nvGrpSpPr>
          <p:cNvPr id="3" name="Group 2">
            <a:extLst>
              <a:ext uri="{FF2B5EF4-FFF2-40B4-BE49-F238E27FC236}">
                <a16:creationId xmlns:a16="http://schemas.microsoft.com/office/drawing/2014/main" id="{EF9FEE95-1859-4AD1-BF48-15C4F41870D7}"/>
              </a:ext>
            </a:extLst>
          </p:cNvPr>
          <p:cNvGrpSpPr/>
          <p:nvPr/>
        </p:nvGrpSpPr>
        <p:grpSpPr>
          <a:xfrm>
            <a:off x="609600" y="1503350"/>
            <a:ext cx="10809814" cy="1145029"/>
            <a:chOff x="927100" y="2096117"/>
            <a:chExt cx="12971778" cy="1374035"/>
          </a:xfrm>
        </p:grpSpPr>
        <p:grpSp>
          <p:nvGrpSpPr>
            <p:cNvPr id="8" name="Group 4">
              <a:extLst>
                <a:ext uri="{FF2B5EF4-FFF2-40B4-BE49-F238E27FC236}">
                  <a16:creationId xmlns:a16="http://schemas.microsoft.com/office/drawing/2014/main" id="{DED4533E-B906-4598-BDFD-2BED0F339711}"/>
                </a:ext>
              </a:extLst>
            </p:cNvPr>
            <p:cNvGrpSpPr>
              <a:grpSpLocks noChangeAspect="1"/>
            </p:cNvGrpSpPr>
            <p:nvPr/>
          </p:nvGrpSpPr>
          <p:grpSpPr bwMode="auto">
            <a:xfrm>
              <a:off x="927100" y="2181781"/>
              <a:ext cx="1241926" cy="1202706"/>
              <a:chOff x="1367" y="335"/>
              <a:chExt cx="285" cy="276"/>
            </a:xfrm>
          </p:grpSpPr>
          <p:sp>
            <p:nvSpPr>
              <p:cNvPr id="9" name="Freeform 5">
                <a:extLst>
                  <a:ext uri="{FF2B5EF4-FFF2-40B4-BE49-F238E27FC236}">
                    <a16:creationId xmlns:a16="http://schemas.microsoft.com/office/drawing/2014/main" id="{9C1BA366-D359-4FDE-B3AB-F1901E434D07}"/>
                  </a:ext>
                </a:extLst>
              </p:cNvPr>
              <p:cNvSpPr>
                <a:spLocks/>
              </p:cNvSpPr>
              <p:nvPr/>
            </p:nvSpPr>
            <p:spPr bwMode="auto">
              <a:xfrm>
                <a:off x="1367" y="335"/>
                <a:ext cx="140" cy="276"/>
              </a:xfrm>
              <a:custGeom>
                <a:avLst/>
                <a:gdLst>
                  <a:gd name="T0" fmla="*/ 102 w 102"/>
                  <a:gd name="T1" fmla="*/ 0 h 201"/>
                  <a:gd name="T2" fmla="*/ 80 w 102"/>
                  <a:gd name="T3" fmla="*/ 0 h 201"/>
                  <a:gd name="T4" fmla="*/ 15 w 102"/>
                  <a:gd name="T5" fmla="*/ 49 h 201"/>
                  <a:gd name="T6" fmla="*/ 15 w 102"/>
                  <a:gd name="T7" fmla="*/ 143 h 201"/>
                  <a:gd name="T8" fmla="*/ 102 w 102"/>
                  <a:gd name="T9" fmla="*/ 201 h 201"/>
                </a:gdLst>
                <a:ahLst/>
                <a:cxnLst>
                  <a:cxn ang="0">
                    <a:pos x="T0" y="T1"/>
                  </a:cxn>
                  <a:cxn ang="0">
                    <a:pos x="T2" y="T3"/>
                  </a:cxn>
                  <a:cxn ang="0">
                    <a:pos x="T4" y="T5"/>
                  </a:cxn>
                  <a:cxn ang="0">
                    <a:pos x="T6" y="T7"/>
                  </a:cxn>
                  <a:cxn ang="0">
                    <a:pos x="T8" y="T9"/>
                  </a:cxn>
                </a:cxnLst>
                <a:rect l="0" t="0" r="r" b="b"/>
                <a:pathLst>
                  <a:path w="102" h="201">
                    <a:moveTo>
                      <a:pt x="102" y="0"/>
                    </a:moveTo>
                    <a:cubicBezTo>
                      <a:pt x="80" y="0"/>
                      <a:pt x="80" y="0"/>
                      <a:pt x="80" y="0"/>
                    </a:cubicBezTo>
                    <a:cubicBezTo>
                      <a:pt x="80" y="0"/>
                      <a:pt x="30" y="4"/>
                      <a:pt x="15" y="49"/>
                    </a:cubicBezTo>
                    <a:cubicBezTo>
                      <a:pt x="0" y="94"/>
                      <a:pt x="15" y="143"/>
                      <a:pt x="15" y="143"/>
                    </a:cubicBezTo>
                    <a:cubicBezTo>
                      <a:pt x="15" y="143"/>
                      <a:pt x="37" y="200"/>
                      <a:pt x="102" y="201"/>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0" name="Freeform 6">
                <a:extLst>
                  <a:ext uri="{FF2B5EF4-FFF2-40B4-BE49-F238E27FC236}">
                    <a16:creationId xmlns:a16="http://schemas.microsoft.com/office/drawing/2014/main" id="{44F85220-5EB7-42E6-B74D-BCD34919A969}"/>
                  </a:ext>
                </a:extLst>
              </p:cNvPr>
              <p:cNvSpPr>
                <a:spLocks/>
              </p:cNvSpPr>
              <p:nvPr/>
            </p:nvSpPr>
            <p:spPr bwMode="auto">
              <a:xfrm>
                <a:off x="1507" y="335"/>
                <a:ext cx="145" cy="276"/>
              </a:xfrm>
              <a:custGeom>
                <a:avLst/>
                <a:gdLst>
                  <a:gd name="T0" fmla="*/ 0 w 105"/>
                  <a:gd name="T1" fmla="*/ 201 h 201"/>
                  <a:gd name="T2" fmla="*/ 90 w 105"/>
                  <a:gd name="T3" fmla="*/ 143 h 201"/>
                  <a:gd name="T4" fmla="*/ 90 w 105"/>
                  <a:gd name="T5" fmla="*/ 49 h 201"/>
                  <a:gd name="T6" fmla="*/ 23 w 105"/>
                  <a:gd name="T7" fmla="*/ 0 h 201"/>
                  <a:gd name="T8" fmla="*/ 0 w 105"/>
                  <a:gd name="T9" fmla="*/ 0 h 201"/>
                </a:gdLst>
                <a:ahLst/>
                <a:cxnLst>
                  <a:cxn ang="0">
                    <a:pos x="T0" y="T1"/>
                  </a:cxn>
                  <a:cxn ang="0">
                    <a:pos x="T2" y="T3"/>
                  </a:cxn>
                  <a:cxn ang="0">
                    <a:pos x="T4" y="T5"/>
                  </a:cxn>
                  <a:cxn ang="0">
                    <a:pos x="T6" y="T7"/>
                  </a:cxn>
                  <a:cxn ang="0">
                    <a:pos x="T8" y="T9"/>
                  </a:cxn>
                </a:cxnLst>
                <a:rect l="0" t="0" r="r" b="b"/>
                <a:pathLst>
                  <a:path w="105" h="201">
                    <a:moveTo>
                      <a:pt x="0" y="201"/>
                    </a:moveTo>
                    <a:cubicBezTo>
                      <a:pt x="67" y="200"/>
                      <a:pt x="90" y="143"/>
                      <a:pt x="90" y="143"/>
                    </a:cubicBezTo>
                    <a:cubicBezTo>
                      <a:pt x="90" y="143"/>
                      <a:pt x="105" y="94"/>
                      <a:pt x="90" y="49"/>
                    </a:cubicBezTo>
                    <a:cubicBezTo>
                      <a:pt x="74" y="4"/>
                      <a:pt x="23" y="0"/>
                      <a:pt x="23" y="0"/>
                    </a:cubicBezTo>
                    <a:cubicBezTo>
                      <a:pt x="0" y="0"/>
                      <a:pt x="0" y="0"/>
                      <a:pt x="0"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1" name="Freeform 7">
                <a:extLst>
                  <a:ext uri="{FF2B5EF4-FFF2-40B4-BE49-F238E27FC236}">
                    <a16:creationId xmlns:a16="http://schemas.microsoft.com/office/drawing/2014/main" id="{51FD330B-403A-4AD4-931D-FF284C3E2CE0}"/>
                  </a:ext>
                </a:extLst>
              </p:cNvPr>
              <p:cNvSpPr>
                <a:spLocks/>
              </p:cNvSpPr>
              <p:nvPr/>
            </p:nvSpPr>
            <p:spPr bwMode="auto">
              <a:xfrm>
                <a:off x="1397" y="354"/>
                <a:ext cx="224" cy="116"/>
              </a:xfrm>
              <a:custGeom>
                <a:avLst/>
                <a:gdLst>
                  <a:gd name="T0" fmla="*/ 0 w 224"/>
                  <a:gd name="T1" fmla="*/ 83 h 116"/>
                  <a:gd name="T2" fmla="*/ 0 w 224"/>
                  <a:gd name="T3" fmla="*/ 116 h 116"/>
                  <a:gd name="T4" fmla="*/ 224 w 224"/>
                  <a:gd name="T5" fmla="*/ 116 h 116"/>
                  <a:gd name="T6" fmla="*/ 224 w 224"/>
                  <a:gd name="T7" fmla="*/ 59 h 116"/>
                  <a:gd name="T8" fmla="*/ 195 w 224"/>
                  <a:gd name="T9" fmla="*/ 22 h 116"/>
                  <a:gd name="T10" fmla="*/ 149 w 224"/>
                  <a:gd name="T11" fmla="*/ 0 h 116"/>
                  <a:gd name="T12" fmla="*/ 113 w 224"/>
                  <a:gd name="T13" fmla="*/ 14 h 116"/>
                  <a:gd name="T14" fmla="*/ 79 w 224"/>
                  <a:gd name="T15" fmla="*/ 0 h 116"/>
                  <a:gd name="T16" fmla="*/ 31 w 224"/>
                  <a:gd name="T17" fmla="*/ 22 h 116"/>
                  <a:gd name="T18" fmla="*/ 0 w 224"/>
                  <a:gd name="T19" fmla="*/ 61 h 116"/>
                  <a:gd name="T20" fmla="*/ 0 w 224"/>
                  <a:gd name="T21" fmla="*/ 83 h 116"/>
                  <a:gd name="T22" fmla="*/ 0 w 224"/>
                  <a:gd name="T23" fmla="*/ 83 h 116"/>
                  <a:gd name="T24" fmla="*/ 0 w 224"/>
                  <a:gd name="T25"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16">
                    <a:moveTo>
                      <a:pt x="0" y="83"/>
                    </a:moveTo>
                    <a:lnTo>
                      <a:pt x="0" y="116"/>
                    </a:lnTo>
                    <a:lnTo>
                      <a:pt x="224" y="116"/>
                    </a:lnTo>
                    <a:lnTo>
                      <a:pt x="224" y="59"/>
                    </a:lnTo>
                    <a:lnTo>
                      <a:pt x="195" y="22"/>
                    </a:lnTo>
                    <a:lnTo>
                      <a:pt x="149" y="0"/>
                    </a:lnTo>
                    <a:lnTo>
                      <a:pt x="113" y="14"/>
                    </a:lnTo>
                    <a:lnTo>
                      <a:pt x="79" y="0"/>
                    </a:lnTo>
                    <a:lnTo>
                      <a:pt x="31" y="22"/>
                    </a:lnTo>
                    <a:lnTo>
                      <a:pt x="0" y="61"/>
                    </a:lnTo>
                    <a:lnTo>
                      <a:pt x="0" y="83"/>
                    </a:lnTo>
                    <a:lnTo>
                      <a:pt x="0" y="83"/>
                    </a:lnTo>
                    <a:lnTo>
                      <a:pt x="0" y="8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2" name="Freeform 8">
                <a:extLst>
                  <a:ext uri="{FF2B5EF4-FFF2-40B4-BE49-F238E27FC236}">
                    <a16:creationId xmlns:a16="http://schemas.microsoft.com/office/drawing/2014/main" id="{96138518-A50F-42B5-8C65-6DE3FE01173E}"/>
                  </a:ext>
                </a:extLst>
              </p:cNvPr>
              <p:cNvSpPr>
                <a:spLocks/>
              </p:cNvSpPr>
              <p:nvPr/>
            </p:nvSpPr>
            <p:spPr bwMode="auto">
              <a:xfrm>
                <a:off x="1397" y="354"/>
                <a:ext cx="113" cy="116"/>
              </a:xfrm>
              <a:custGeom>
                <a:avLst/>
                <a:gdLst>
                  <a:gd name="T0" fmla="*/ 79 w 113"/>
                  <a:gd name="T1" fmla="*/ 0 h 116"/>
                  <a:gd name="T2" fmla="*/ 113 w 113"/>
                  <a:gd name="T3" fmla="*/ 14 h 116"/>
                  <a:gd name="T4" fmla="*/ 113 w 113"/>
                  <a:gd name="T5" fmla="*/ 14 h 116"/>
                  <a:gd name="T6" fmla="*/ 113 w 113"/>
                  <a:gd name="T7" fmla="*/ 116 h 116"/>
                  <a:gd name="T8" fmla="*/ 0 w 113"/>
                  <a:gd name="T9" fmla="*/ 116 h 116"/>
                  <a:gd name="T10" fmla="*/ 0 w 113"/>
                  <a:gd name="T11" fmla="*/ 83 h 116"/>
                  <a:gd name="T12" fmla="*/ 0 w 113"/>
                  <a:gd name="T13" fmla="*/ 61 h 116"/>
                  <a:gd name="T14" fmla="*/ 31 w 113"/>
                  <a:gd name="T15" fmla="*/ 22 h 116"/>
                  <a:gd name="T16" fmla="*/ 79 w 113"/>
                  <a:gd name="T17" fmla="*/ 0 h 116"/>
                  <a:gd name="T18" fmla="*/ 79 w 113"/>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6">
                    <a:moveTo>
                      <a:pt x="79" y="0"/>
                    </a:moveTo>
                    <a:lnTo>
                      <a:pt x="113" y="14"/>
                    </a:lnTo>
                    <a:lnTo>
                      <a:pt x="113" y="14"/>
                    </a:lnTo>
                    <a:lnTo>
                      <a:pt x="113" y="116"/>
                    </a:lnTo>
                    <a:lnTo>
                      <a:pt x="0" y="116"/>
                    </a:lnTo>
                    <a:lnTo>
                      <a:pt x="0" y="83"/>
                    </a:lnTo>
                    <a:lnTo>
                      <a:pt x="0" y="61"/>
                    </a:lnTo>
                    <a:lnTo>
                      <a:pt x="31" y="22"/>
                    </a:lnTo>
                    <a:lnTo>
                      <a:pt x="79" y="0"/>
                    </a:lnTo>
                    <a:lnTo>
                      <a:pt x="79"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3" name="Oval 9">
                <a:extLst>
                  <a:ext uri="{FF2B5EF4-FFF2-40B4-BE49-F238E27FC236}">
                    <a16:creationId xmlns:a16="http://schemas.microsoft.com/office/drawing/2014/main" id="{D18A3B87-FE41-4BC5-9133-306266FC995F}"/>
                  </a:ext>
                </a:extLst>
              </p:cNvPr>
              <p:cNvSpPr>
                <a:spLocks noChangeArrowheads="1"/>
              </p:cNvSpPr>
              <p:nvPr/>
            </p:nvSpPr>
            <p:spPr bwMode="auto">
              <a:xfrm>
                <a:off x="1440" y="501"/>
                <a:ext cx="37" cy="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Oval 10">
                <a:extLst>
                  <a:ext uri="{FF2B5EF4-FFF2-40B4-BE49-F238E27FC236}">
                    <a16:creationId xmlns:a16="http://schemas.microsoft.com/office/drawing/2014/main" id="{966CF3B0-77B6-4D41-93D6-5BF121787E1D}"/>
                  </a:ext>
                </a:extLst>
              </p:cNvPr>
              <p:cNvSpPr>
                <a:spLocks noChangeArrowheads="1"/>
              </p:cNvSpPr>
              <p:nvPr/>
            </p:nvSpPr>
            <p:spPr bwMode="auto">
              <a:xfrm>
                <a:off x="1542" y="501"/>
                <a:ext cx="37" cy="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Line 11">
                <a:extLst>
                  <a:ext uri="{FF2B5EF4-FFF2-40B4-BE49-F238E27FC236}">
                    <a16:creationId xmlns:a16="http://schemas.microsoft.com/office/drawing/2014/main" id="{CC44A90E-36CC-4F44-B01E-6CBDAAAE802B}"/>
                  </a:ext>
                </a:extLst>
              </p:cNvPr>
              <p:cNvSpPr>
                <a:spLocks noChangeShapeType="1"/>
              </p:cNvSpPr>
              <p:nvPr/>
            </p:nvSpPr>
            <p:spPr bwMode="auto">
              <a:xfrm>
                <a:off x="1485" y="577"/>
                <a:ext cx="48"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21" name="Line 17">
                <a:extLst>
                  <a:ext uri="{FF2B5EF4-FFF2-40B4-BE49-F238E27FC236}">
                    <a16:creationId xmlns:a16="http://schemas.microsoft.com/office/drawing/2014/main" id="{D5CC1409-19E1-4FAA-98A2-27A48BCDC7AA}"/>
                  </a:ext>
                </a:extLst>
              </p:cNvPr>
              <p:cNvSpPr>
                <a:spLocks noChangeShapeType="1"/>
              </p:cNvSpPr>
              <p:nvPr/>
            </p:nvSpPr>
            <p:spPr bwMode="auto">
              <a:xfrm flipH="1">
                <a:off x="1560" y="368"/>
                <a:ext cx="12" cy="2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Line 18">
                <a:extLst>
                  <a:ext uri="{FF2B5EF4-FFF2-40B4-BE49-F238E27FC236}">
                    <a16:creationId xmlns:a16="http://schemas.microsoft.com/office/drawing/2014/main" id="{2B17A69E-C461-4C95-A53A-FCA19EB40B34}"/>
                  </a:ext>
                </a:extLst>
              </p:cNvPr>
              <p:cNvSpPr>
                <a:spLocks noChangeShapeType="1"/>
              </p:cNvSpPr>
              <p:nvPr/>
            </p:nvSpPr>
            <p:spPr bwMode="auto">
              <a:xfrm flipH="1">
                <a:off x="1595" y="413"/>
                <a:ext cx="26" cy="1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Line 19">
                <a:extLst>
                  <a:ext uri="{FF2B5EF4-FFF2-40B4-BE49-F238E27FC236}">
                    <a16:creationId xmlns:a16="http://schemas.microsoft.com/office/drawing/2014/main" id="{DDD090E4-627A-4978-B9B1-B574C0E72DEB}"/>
                  </a:ext>
                </a:extLst>
              </p:cNvPr>
              <p:cNvSpPr>
                <a:spLocks noChangeShapeType="1"/>
              </p:cNvSpPr>
              <p:nvPr/>
            </p:nvSpPr>
            <p:spPr bwMode="auto">
              <a:xfrm>
                <a:off x="1446" y="368"/>
                <a:ext cx="16" cy="2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Line 20">
                <a:extLst>
                  <a:ext uri="{FF2B5EF4-FFF2-40B4-BE49-F238E27FC236}">
                    <a16:creationId xmlns:a16="http://schemas.microsoft.com/office/drawing/2014/main" id="{A36F45FA-A6B4-4FC0-812E-7A2A1915D7E3}"/>
                  </a:ext>
                </a:extLst>
              </p:cNvPr>
              <p:cNvSpPr>
                <a:spLocks noChangeShapeType="1"/>
              </p:cNvSpPr>
              <p:nvPr/>
            </p:nvSpPr>
            <p:spPr bwMode="auto">
              <a:xfrm>
                <a:off x="1397" y="413"/>
                <a:ext cx="27" cy="1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6" name="Oval 12">
                <a:extLst>
                  <a:ext uri="{FF2B5EF4-FFF2-40B4-BE49-F238E27FC236}">
                    <a16:creationId xmlns:a16="http://schemas.microsoft.com/office/drawing/2014/main" id="{20CF60FD-4692-4E37-B205-89AB18F775FD}"/>
                  </a:ext>
                </a:extLst>
              </p:cNvPr>
              <p:cNvSpPr>
                <a:spLocks noChangeArrowheads="1"/>
              </p:cNvSpPr>
              <p:nvPr/>
            </p:nvSpPr>
            <p:spPr bwMode="auto">
              <a:xfrm>
                <a:off x="1496" y="419"/>
                <a:ext cx="29" cy="29"/>
              </a:xfrm>
              <a:prstGeom prst="ellipse">
                <a:avLst/>
              </a:prstGeom>
              <a:solidFill>
                <a:schemeClr val="bg2">
                  <a:lumMod val="90000"/>
                  <a:lumOff val="10000"/>
                </a:schemeClr>
              </a:solid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7" name="Oval 13">
                <a:extLst>
                  <a:ext uri="{FF2B5EF4-FFF2-40B4-BE49-F238E27FC236}">
                    <a16:creationId xmlns:a16="http://schemas.microsoft.com/office/drawing/2014/main" id="{1FA8CA10-0B46-4459-87AE-52AD42D133C2}"/>
                  </a:ext>
                </a:extLst>
              </p:cNvPr>
              <p:cNvSpPr>
                <a:spLocks noChangeArrowheads="1"/>
              </p:cNvSpPr>
              <p:nvPr/>
            </p:nvSpPr>
            <p:spPr bwMode="auto">
              <a:xfrm>
                <a:off x="1457" y="389"/>
                <a:ext cx="23" cy="22"/>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8" name="Oval 14">
                <a:extLst>
                  <a:ext uri="{FF2B5EF4-FFF2-40B4-BE49-F238E27FC236}">
                    <a16:creationId xmlns:a16="http://schemas.microsoft.com/office/drawing/2014/main" id="{732C8753-3C69-449F-92DE-54D7FDC32B61}"/>
                  </a:ext>
                </a:extLst>
              </p:cNvPr>
              <p:cNvSpPr>
                <a:spLocks noChangeArrowheads="1"/>
              </p:cNvSpPr>
              <p:nvPr/>
            </p:nvSpPr>
            <p:spPr bwMode="auto">
              <a:xfrm>
                <a:off x="1540" y="389"/>
                <a:ext cx="24" cy="22"/>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19" name="Oval 15">
                <a:extLst>
                  <a:ext uri="{FF2B5EF4-FFF2-40B4-BE49-F238E27FC236}">
                    <a16:creationId xmlns:a16="http://schemas.microsoft.com/office/drawing/2014/main" id="{7C2D7EBA-EBA0-4036-B567-99261F8615C6}"/>
                  </a:ext>
                </a:extLst>
              </p:cNvPr>
              <p:cNvSpPr>
                <a:spLocks noChangeArrowheads="1"/>
              </p:cNvSpPr>
              <p:nvPr/>
            </p:nvSpPr>
            <p:spPr bwMode="auto">
              <a:xfrm>
                <a:off x="1579" y="422"/>
                <a:ext cx="19" cy="20"/>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20" name="Oval 16">
                <a:extLst>
                  <a:ext uri="{FF2B5EF4-FFF2-40B4-BE49-F238E27FC236}">
                    <a16:creationId xmlns:a16="http://schemas.microsoft.com/office/drawing/2014/main" id="{09989C79-1B95-4D23-8573-B92DDE61932E}"/>
                  </a:ext>
                </a:extLst>
              </p:cNvPr>
              <p:cNvSpPr>
                <a:spLocks noChangeArrowheads="1"/>
              </p:cNvSpPr>
              <p:nvPr/>
            </p:nvSpPr>
            <p:spPr bwMode="auto">
              <a:xfrm>
                <a:off x="1421" y="422"/>
                <a:ext cx="19" cy="20"/>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5" name="Text Placeholder 29">
              <a:extLst>
                <a:ext uri="{FF2B5EF4-FFF2-40B4-BE49-F238E27FC236}">
                  <a16:creationId xmlns:a16="http://schemas.microsoft.com/office/drawing/2014/main" id="{44F0503B-F041-48E4-A114-CCF291C30CC8}"/>
                </a:ext>
              </a:extLst>
            </p:cNvPr>
            <p:cNvSpPr txBox="1">
              <a:spLocks/>
            </p:cNvSpPr>
            <p:nvPr/>
          </p:nvSpPr>
          <p:spPr>
            <a:xfrm>
              <a:off x="2408582" y="2096117"/>
              <a:ext cx="11490296" cy="1374035"/>
            </a:xfrm>
            <a:prstGeom prst="rect">
              <a:avLst/>
            </a:prstGeom>
          </p:spPr>
          <p:txBody>
            <a:bodyPr vert="horz" wrap="square" lIns="152400" tIns="0" rIns="152400" bIns="0" rtlCol="0" anchor="ctr" anchorCtr="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0" defTabSz="1462979">
                <a:spcBef>
                  <a:spcPts val="0"/>
                </a:spcBef>
                <a:spcAft>
                  <a:spcPts val="500"/>
                </a:spcAft>
                <a:defRPr/>
              </a:pPr>
              <a:r>
                <a:rPr lang="en-US" sz="2400" b="1" dirty="0">
                  <a:solidFill>
                    <a:schemeClr val="accent1"/>
                  </a:solidFill>
                  <a:latin typeface="+mn-lt"/>
                  <a:ea typeface="Amazon Ember Display" panose="020F0603020204020204" pitchFamily="34" charset="0"/>
                  <a:cs typeface="Amazon Ember Display" panose="020F0603020204020204" pitchFamily="34" charset="0"/>
                </a:rPr>
                <a:t>Artificial intelligence (AI)</a:t>
              </a:r>
            </a:p>
            <a:p>
              <a:pPr lvl="0" defTabSz="1462979">
                <a:spcBef>
                  <a:spcPts val="0"/>
                </a:spcBef>
                <a:spcAft>
                  <a:spcPts val="500"/>
                </a:spcAft>
                <a:defRPr/>
              </a:pPr>
              <a:r>
                <a:rPr lang="en-US" sz="1600" dirty="0">
                  <a:solidFill>
                    <a:schemeClr val="tx1"/>
                  </a:solidFill>
                  <a:latin typeface="+mn-lt"/>
                  <a:ea typeface="Amazon Ember Display" panose="020F0603020204020204" pitchFamily="34" charset="0"/>
                  <a:cs typeface="Amazon Ember Display" panose="020F0603020204020204" pitchFamily="34" charset="0"/>
                </a:rPr>
                <a:t>Any technique that enables computers to mimic human intelligence using logic, if-then statements, and machine learning</a:t>
              </a:r>
            </a:p>
          </p:txBody>
        </p:sp>
      </p:grpSp>
      <p:grpSp>
        <p:nvGrpSpPr>
          <p:cNvPr id="32" name="Graphic 250">
            <a:extLst>
              <a:ext uri="{FF2B5EF4-FFF2-40B4-BE49-F238E27FC236}">
                <a16:creationId xmlns:a16="http://schemas.microsoft.com/office/drawing/2014/main" id="{BA1C679A-329A-4E6E-B288-04B20F70508B}"/>
              </a:ext>
            </a:extLst>
          </p:cNvPr>
          <p:cNvGrpSpPr/>
          <p:nvPr/>
        </p:nvGrpSpPr>
        <p:grpSpPr>
          <a:xfrm>
            <a:off x="1549036" y="2815169"/>
            <a:ext cx="1116844" cy="1116844"/>
            <a:chOff x="9704553" y="322847"/>
            <a:chExt cx="643689" cy="643689"/>
          </a:xfrm>
        </p:grpSpPr>
        <p:sp>
          <p:nvSpPr>
            <p:cNvPr id="34" name="Freeform: Shape 35">
              <a:extLst>
                <a:ext uri="{FF2B5EF4-FFF2-40B4-BE49-F238E27FC236}">
                  <a16:creationId xmlns:a16="http://schemas.microsoft.com/office/drawing/2014/main" id="{3E316F1A-21EF-4C12-8871-BC62014219FD}"/>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35" name="Freeform: Shape 36">
              <a:extLst>
                <a:ext uri="{FF2B5EF4-FFF2-40B4-BE49-F238E27FC236}">
                  <a16:creationId xmlns:a16="http://schemas.microsoft.com/office/drawing/2014/main" id="{7531E782-5074-4B91-87C5-682BA52DF89C}"/>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36" name="Freeform: Shape 37">
              <a:extLst>
                <a:ext uri="{FF2B5EF4-FFF2-40B4-BE49-F238E27FC236}">
                  <a16:creationId xmlns:a16="http://schemas.microsoft.com/office/drawing/2014/main" id="{6DA56D9D-4D15-496A-BDBF-F89CF97FB415}"/>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37" name="Freeform: Shape 38">
              <a:extLst>
                <a:ext uri="{FF2B5EF4-FFF2-40B4-BE49-F238E27FC236}">
                  <a16:creationId xmlns:a16="http://schemas.microsoft.com/office/drawing/2014/main" id="{2A8C00DE-5C6F-4284-86FF-D941057F3307}"/>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38" name="Freeform: Shape 39">
              <a:extLst>
                <a:ext uri="{FF2B5EF4-FFF2-40B4-BE49-F238E27FC236}">
                  <a16:creationId xmlns:a16="http://schemas.microsoft.com/office/drawing/2014/main" id="{C182DDC0-F2DA-4C09-A9C7-88F1B7AB4B5C}"/>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39" name="Freeform: Shape 40">
              <a:extLst>
                <a:ext uri="{FF2B5EF4-FFF2-40B4-BE49-F238E27FC236}">
                  <a16:creationId xmlns:a16="http://schemas.microsoft.com/office/drawing/2014/main" id="{28D44A08-9CF5-4850-BC7B-131EAC066C98}"/>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0" name="Freeform: Shape 41">
              <a:extLst>
                <a:ext uri="{FF2B5EF4-FFF2-40B4-BE49-F238E27FC236}">
                  <a16:creationId xmlns:a16="http://schemas.microsoft.com/office/drawing/2014/main" id="{229C30FC-6AF8-44A2-9265-1F2F19BEB936}"/>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1" name="Freeform: Shape 42">
              <a:extLst>
                <a:ext uri="{FF2B5EF4-FFF2-40B4-BE49-F238E27FC236}">
                  <a16:creationId xmlns:a16="http://schemas.microsoft.com/office/drawing/2014/main" id="{3E7379E8-B4F5-411B-9613-5EDD301DF8FF}"/>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2" name="Freeform: Shape 43">
              <a:extLst>
                <a:ext uri="{FF2B5EF4-FFF2-40B4-BE49-F238E27FC236}">
                  <a16:creationId xmlns:a16="http://schemas.microsoft.com/office/drawing/2014/main" id="{23C7D905-4C0A-4968-92BC-A459F3F7A69F}"/>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3" name="Freeform: Shape 44">
              <a:extLst>
                <a:ext uri="{FF2B5EF4-FFF2-40B4-BE49-F238E27FC236}">
                  <a16:creationId xmlns:a16="http://schemas.microsoft.com/office/drawing/2014/main" id="{8A41FA83-9ED2-44EC-8134-4762C68C5626}"/>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4" name="Freeform: Shape 45">
              <a:extLst>
                <a:ext uri="{FF2B5EF4-FFF2-40B4-BE49-F238E27FC236}">
                  <a16:creationId xmlns:a16="http://schemas.microsoft.com/office/drawing/2014/main" id="{842D793A-E366-4DF9-A971-D060A0AAAE85}"/>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5" name="Freeform: Shape 46">
              <a:extLst>
                <a:ext uri="{FF2B5EF4-FFF2-40B4-BE49-F238E27FC236}">
                  <a16:creationId xmlns:a16="http://schemas.microsoft.com/office/drawing/2014/main" id="{C0B957F2-0A04-4D0E-88EC-D2BEA85B0277}"/>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6" name="Freeform: Shape 47">
              <a:extLst>
                <a:ext uri="{FF2B5EF4-FFF2-40B4-BE49-F238E27FC236}">
                  <a16:creationId xmlns:a16="http://schemas.microsoft.com/office/drawing/2014/main" id="{173F700C-6413-4BBA-9B99-19B57BB7C2E9}"/>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7" name="Freeform: Shape 48">
              <a:extLst>
                <a:ext uri="{FF2B5EF4-FFF2-40B4-BE49-F238E27FC236}">
                  <a16:creationId xmlns:a16="http://schemas.microsoft.com/office/drawing/2014/main" id="{6B30CC8E-A3B5-41A3-AECE-DE7A495ABB04}"/>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8" name="Freeform: Shape 49">
              <a:extLst>
                <a:ext uri="{FF2B5EF4-FFF2-40B4-BE49-F238E27FC236}">
                  <a16:creationId xmlns:a16="http://schemas.microsoft.com/office/drawing/2014/main" id="{F3BE84EE-B1DE-4BFB-A579-3EDB4882DDC5}"/>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54">
              <a:extLst>
                <a:ext uri="{FF2B5EF4-FFF2-40B4-BE49-F238E27FC236}">
                  <a16:creationId xmlns:a16="http://schemas.microsoft.com/office/drawing/2014/main" id="{C6A73B2F-873D-4C63-B882-AA4BD07C1414}"/>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49" name="Freeform: Shape 50">
              <a:extLst>
                <a:ext uri="{FF2B5EF4-FFF2-40B4-BE49-F238E27FC236}">
                  <a16:creationId xmlns:a16="http://schemas.microsoft.com/office/drawing/2014/main" id="{1DA3E540-1C2D-428F-B7CA-828347997F4B}"/>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51">
              <a:extLst>
                <a:ext uri="{FF2B5EF4-FFF2-40B4-BE49-F238E27FC236}">
                  <a16:creationId xmlns:a16="http://schemas.microsoft.com/office/drawing/2014/main" id="{0001F9AF-1ACA-4ED3-8DEE-C7B0411DC3B7}"/>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52">
              <a:extLst>
                <a:ext uri="{FF2B5EF4-FFF2-40B4-BE49-F238E27FC236}">
                  <a16:creationId xmlns:a16="http://schemas.microsoft.com/office/drawing/2014/main" id="{E70A2B7C-14DE-4305-AB66-BB70F9A99303}"/>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53">
              <a:extLst>
                <a:ext uri="{FF2B5EF4-FFF2-40B4-BE49-F238E27FC236}">
                  <a16:creationId xmlns:a16="http://schemas.microsoft.com/office/drawing/2014/main" id="{14E3FD29-0FB6-47F4-B88E-0FA757ED6899}"/>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3" name="Text Placeholder 29">
            <a:extLst>
              <a:ext uri="{FF2B5EF4-FFF2-40B4-BE49-F238E27FC236}">
                <a16:creationId xmlns:a16="http://schemas.microsoft.com/office/drawing/2014/main" id="{B9E1BFB4-7E37-4FFD-B95B-AF39711C3D9B}"/>
              </a:ext>
            </a:extLst>
          </p:cNvPr>
          <p:cNvSpPr txBox="1">
            <a:spLocks/>
          </p:cNvSpPr>
          <p:nvPr/>
        </p:nvSpPr>
        <p:spPr>
          <a:xfrm>
            <a:off x="2591048" y="2903124"/>
            <a:ext cx="5267012" cy="940935"/>
          </a:xfrm>
          <a:prstGeom prst="rect">
            <a:avLst/>
          </a:prstGeom>
          <a:noFill/>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1462979">
              <a:spcBef>
                <a:spcPts val="0"/>
              </a:spcBef>
              <a:spcAft>
                <a:spcPts val="500"/>
              </a:spcAft>
              <a:buSzPct val="90000"/>
              <a:defRPr/>
            </a:pPr>
            <a:r>
              <a:rPr lang="en-US" b="1" dirty="0">
                <a:solidFill>
                  <a:schemeClr val="accent1"/>
                </a:solidFill>
                <a:ea typeface="Amazon Ember Display" panose="020F0603020204020204" pitchFamily="34" charset="0"/>
                <a:cs typeface="Amazon Ember Display" panose="020F0603020204020204" pitchFamily="34" charset="0"/>
              </a:rPr>
              <a:t>Machine learning (ML)</a:t>
            </a:r>
          </a:p>
          <a:p>
            <a:pPr defTabSz="1462979">
              <a:spcBef>
                <a:spcPts val="0"/>
              </a:spcBef>
              <a:spcAft>
                <a:spcPts val="500"/>
              </a:spcAft>
              <a:buSzPct val="90000"/>
              <a:defRPr/>
            </a:pPr>
            <a:r>
              <a:rPr lang="en-US" sz="1600" dirty="0">
                <a:ea typeface="Amazon Ember Display" panose="020F0603020204020204" pitchFamily="34" charset="0"/>
                <a:cs typeface="Amazon Ember Display" panose="020F0603020204020204" pitchFamily="34" charset="0"/>
              </a:rPr>
              <a:t>A subset of AI that uses machines to search for patterns in data to build logic models automatically</a:t>
            </a:r>
          </a:p>
        </p:txBody>
      </p:sp>
      <p:grpSp>
        <p:nvGrpSpPr>
          <p:cNvPr id="55" name="Group 54">
            <a:extLst>
              <a:ext uri="{FF2B5EF4-FFF2-40B4-BE49-F238E27FC236}">
                <a16:creationId xmlns:a16="http://schemas.microsoft.com/office/drawing/2014/main" id="{0A6718FD-BED2-4E48-96EB-1D83F81B92DF}"/>
              </a:ext>
            </a:extLst>
          </p:cNvPr>
          <p:cNvGrpSpPr/>
          <p:nvPr/>
        </p:nvGrpSpPr>
        <p:grpSpPr>
          <a:xfrm>
            <a:off x="2720560" y="4147996"/>
            <a:ext cx="550795" cy="750548"/>
            <a:chOff x="4255200" y="2140650"/>
            <a:chExt cx="627698" cy="855345"/>
          </a:xfrm>
          <a:noFill/>
        </p:grpSpPr>
        <p:sp>
          <p:nvSpPr>
            <p:cNvPr id="67" name="Freeform: Shape 87">
              <a:extLst>
                <a:ext uri="{FF2B5EF4-FFF2-40B4-BE49-F238E27FC236}">
                  <a16:creationId xmlns:a16="http://schemas.microsoft.com/office/drawing/2014/main" id="{E9C1F5FC-CB50-4CC2-B174-FA79B6BB4BD6}"/>
                </a:ext>
              </a:extLst>
            </p:cNvPr>
            <p:cNvSpPr/>
            <p:nvPr/>
          </p:nvSpPr>
          <p:spPr>
            <a:xfrm>
              <a:off x="4403790" y="2830260"/>
              <a:ext cx="104775" cy="57150"/>
            </a:xfrm>
            <a:custGeom>
              <a:avLst/>
              <a:gdLst/>
              <a:ahLst/>
              <a:cxnLst/>
              <a:rect l="0" t="0" r="0" b="0"/>
              <a:pathLst>
                <a:path w="104775" h="57150">
                  <a:moveTo>
                    <a:pt x="7237" y="7237"/>
                  </a:moveTo>
                  <a:lnTo>
                    <a:pt x="99630" y="53910"/>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88">
              <a:extLst>
                <a:ext uri="{FF2B5EF4-FFF2-40B4-BE49-F238E27FC236}">
                  <a16:creationId xmlns:a16="http://schemas.microsoft.com/office/drawing/2014/main" id="{491299D9-3336-46AB-9A22-2E28FE97C91F}"/>
                </a:ext>
              </a:extLst>
            </p:cNvPr>
            <p:cNvSpPr/>
            <p:nvPr/>
          </p:nvSpPr>
          <p:spPr>
            <a:xfrm>
              <a:off x="4403790" y="2715960"/>
              <a:ext cx="104775" cy="57150"/>
            </a:xfrm>
            <a:custGeom>
              <a:avLst/>
              <a:gdLst/>
              <a:ahLst/>
              <a:cxnLst/>
              <a:rect l="0" t="0" r="0" b="0"/>
              <a:pathLst>
                <a:path w="104775" h="57150">
                  <a:moveTo>
                    <a:pt x="99630" y="7237"/>
                  </a:moveTo>
                  <a:lnTo>
                    <a:pt x="7237" y="52005"/>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89">
              <a:extLst>
                <a:ext uri="{FF2B5EF4-FFF2-40B4-BE49-F238E27FC236}">
                  <a16:creationId xmlns:a16="http://schemas.microsoft.com/office/drawing/2014/main" id="{435D6AEE-3CE6-4FB2-BC6D-BB870A41A9D1}"/>
                </a:ext>
              </a:extLst>
            </p:cNvPr>
            <p:cNvSpPr/>
            <p:nvPr/>
          </p:nvSpPr>
          <p:spPr>
            <a:xfrm>
              <a:off x="4403790" y="2599755"/>
              <a:ext cx="104775" cy="57150"/>
            </a:xfrm>
            <a:custGeom>
              <a:avLst/>
              <a:gdLst/>
              <a:ahLst/>
              <a:cxnLst/>
              <a:rect l="0" t="0" r="0" b="0"/>
              <a:pathLst>
                <a:path w="104775" h="57150">
                  <a:moveTo>
                    <a:pt x="7237" y="7237"/>
                  </a:moveTo>
                  <a:lnTo>
                    <a:pt x="99630" y="53910"/>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70" name="Freeform: Shape 90">
              <a:extLst>
                <a:ext uri="{FF2B5EF4-FFF2-40B4-BE49-F238E27FC236}">
                  <a16:creationId xmlns:a16="http://schemas.microsoft.com/office/drawing/2014/main" id="{4750583A-2BA3-4027-8000-1651082FAB76}"/>
                </a:ext>
              </a:extLst>
            </p:cNvPr>
            <p:cNvSpPr/>
            <p:nvPr/>
          </p:nvSpPr>
          <p:spPr>
            <a:xfrm>
              <a:off x="4403790" y="2484503"/>
              <a:ext cx="104775" cy="57150"/>
            </a:xfrm>
            <a:custGeom>
              <a:avLst/>
              <a:gdLst/>
              <a:ahLst/>
              <a:cxnLst/>
              <a:rect l="0" t="0" r="0" b="0"/>
              <a:pathLst>
                <a:path w="104775" h="57150">
                  <a:moveTo>
                    <a:pt x="99630" y="7237"/>
                  </a:moveTo>
                  <a:lnTo>
                    <a:pt x="7237" y="5295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91">
              <a:extLst>
                <a:ext uri="{FF2B5EF4-FFF2-40B4-BE49-F238E27FC236}">
                  <a16:creationId xmlns:a16="http://schemas.microsoft.com/office/drawing/2014/main" id="{9A4699E2-E626-4732-B907-5594242057B5}"/>
                </a:ext>
              </a:extLst>
            </p:cNvPr>
            <p:cNvSpPr/>
            <p:nvPr/>
          </p:nvSpPr>
          <p:spPr>
            <a:xfrm>
              <a:off x="4403790" y="2368298"/>
              <a:ext cx="104775" cy="57150"/>
            </a:xfrm>
            <a:custGeom>
              <a:avLst/>
              <a:gdLst/>
              <a:ahLst/>
              <a:cxnLst/>
              <a:rect l="0" t="0" r="0" b="0"/>
              <a:pathLst>
                <a:path w="104775" h="57150">
                  <a:moveTo>
                    <a:pt x="7237" y="7237"/>
                  </a:moveTo>
                  <a:lnTo>
                    <a:pt x="99630" y="53910"/>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72" name="Freeform: Shape 92">
              <a:extLst>
                <a:ext uri="{FF2B5EF4-FFF2-40B4-BE49-F238E27FC236}">
                  <a16:creationId xmlns:a16="http://schemas.microsoft.com/office/drawing/2014/main" id="{65924BF8-7EB9-4B04-A8B1-C89C308D664C}"/>
                </a:ext>
              </a:extLst>
            </p:cNvPr>
            <p:cNvSpPr/>
            <p:nvPr/>
          </p:nvSpPr>
          <p:spPr>
            <a:xfrm>
              <a:off x="4403790" y="2253998"/>
              <a:ext cx="104775" cy="57150"/>
            </a:xfrm>
            <a:custGeom>
              <a:avLst/>
              <a:gdLst/>
              <a:ahLst/>
              <a:cxnLst/>
              <a:rect l="0" t="0" r="0" b="0"/>
              <a:pathLst>
                <a:path w="104775" h="57150">
                  <a:moveTo>
                    <a:pt x="99630" y="7237"/>
                  </a:moveTo>
                  <a:lnTo>
                    <a:pt x="7237" y="52005"/>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73" name="Freeform: Shape 93">
              <a:extLst>
                <a:ext uri="{FF2B5EF4-FFF2-40B4-BE49-F238E27FC236}">
                  <a16:creationId xmlns:a16="http://schemas.microsoft.com/office/drawing/2014/main" id="{F45458D6-4BCB-4263-A357-857B7DDD880D}"/>
                </a:ext>
              </a:extLst>
            </p:cNvPr>
            <p:cNvSpPr/>
            <p:nvPr/>
          </p:nvSpPr>
          <p:spPr>
            <a:xfrm>
              <a:off x="4377120" y="2629283"/>
              <a:ext cx="152400" cy="228600"/>
            </a:xfrm>
            <a:custGeom>
              <a:avLst/>
              <a:gdLst/>
              <a:ahLst/>
              <a:cxnLst/>
              <a:rect l="0" t="0" r="0" b="0"/>
              <a:pathLst>
                <a:path w="152400" h="228600">
                  <a:moveTo>
                    <a:pt x="152970" y="224407"/>
                  </a:moveTo>
                  <a:lnTo>
                    <a:pt x="7237" y="723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4" name="Freeform: Shape 94">
              <a:extLst>
                <a:ext uri="{FF2B5EF4-FFF2-40B4-BE49-F238E27FC236}">
                  <a16:creationId xmlns:a16="http://schemas.microsoft.com/office/drawing/2014/main" id="{4825D276-13DE-4A18-968C-53FD842B4D70}"/>
                </a:ext>
              </a:extLst>
            </p:cNvPr>
            <p:cNvSpPr/>
            <p:nvPr/>
          </p:nvSpPr>
          <p:spPr>
            <a:xfrm>
              <a:off x="4379978" y="2395920"/>
              <a:ext cx="152400" cy="228600"/>
            </a:xfrm>
            <a:custGeom>
              <a:avLst/>
              <a:gdLst/>
              <a:ahLst/>
              <a:cxnLst/>
              <a:rect l="0" t="0" r="0" b="0"/>
              <a:pathLst>
                <a:path w="152400" h="228600">
                  <a:moveTo>
                    <a:pt x="150112" y="225360"/>
                  </a:moveTo>
                  <a:lnTo>
                    <a:pt x="7237" y="723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75" name="Freeform: Shape 95">
              <a:extLst>
                <a:ext uri="{FF2B5EF4-FFF2-40B4-BE49-F238E27FC236}">
                  <a16:creationId xmlns:a16="http://schemas.microsoft.com/office/drawing/2014/main" id="{2B55A497-B0E5-403B-9FA2-50767DB873B1}"/>
                </a:ext>
              </a:extLst>
            </p:cNvPr>
            <p:cNvSpPr/>
            <p:nvPr/>
          </p:nvSpPr>
          <p:spPr>
            <a:xfrm>
              <a:off x="4377120" y="2283525"/>
              <a:ext cx="152400" cy="228600"/>
            </a:xfrm>
            <a:custGeom>
              <a:avLst/>
              <a:gdLst/>
              <a:ahLst/>
              <a:cxnLst/>
              <a:rect l="0" t="0" r="0" b="0"/>
              <a:pathLst>
                <a:path w="152400" h="228600">
                  <a:moveTo>
                    <a:pt x="7237" y="223455"/>
                  </a:moveTo>
                  <a:lnTo>
                    <a:pt x="152970" y="723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76" name="Freeform: Shape 96">
              <a:extLst>
                <a:ext uri="{FF2B5EF4-FFF2-40B4-BE49-F238E27FC236}">
                  <a16:creationId xmlns:a16="http://schemas.microsoft.com/office/drawing/2014/main" id="{67C5F6D2-3254-4760-B678-865566A643A3}"/>
                </a:ext>
              </a:extLst>
            </p:cNvPr>
            <p:cNvSpPr/>
            <p:nvPr/>
          </p:nvSpPr>
          <p:spPr>
            <a:xfrm>
              <a:off x="4362833" y="2291145"/>
              <a:ext cx="180975" cy="438150"/>
            </a:xfrm>
            <a:custGeom>
              <a:avLst/>
              <a:gdLst/>
              <a:ahLst/>
              <a:cxnLst/>
              <a:rect l="0" t="0" r="0" b="0"/>
              <a:pathLst>
                <a:path w="180975" h="438150">
                  <a:moveTo>
                    <a:pt x="7237" y="438720"/>
                  </a:moveTo>
                  <a:lnTo>
                    <a:pt x="181545" y="723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77" name="Freeform: Shape 97">
              <a:extLst>
                <a:ext uri="{FF2B5EF4-FFF2-40B4-BE49-F238E27FC236}">
                  <a16:creationId xmlns:a16="http://schemas.microsoft.com/office/drawing/2014/main" id="{8A14ECDD-5C7E-44A1-9182-99275FE7EF09}"/>
                </a:ext>
              </a:extLst>
            </p:cNvPr>
            <p:cNvSpPr/>
            <p:nvPr/>
          </p:nvSpPr>
          <p:spPr>
            <a:xfrm>
              <a:off x="4362833" y="2406398"/>
              <a:ext cx="180975" cy="447675"/>
            </a:xfrm>
            <a:custGeom>
              <a:avLst/>
              <a:gdLst/>
              <a:ahLst/>
              <a:cxnLst/>
              <a:rect l="0" t="0" r="0" b="0"/>
              <a:pathLst>
                <a:path w="180975" h="447675">
                  <a:moveTo>
                    <a:pt x="7237" y="7237"/>
                  </a:moveTo>
                  <a:lnTo>
                    <a:pt x="181545" y="440625"/>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1" name="Freeform: Shape 101">
              <a:extLst>
                <a:ext uri="{FF2B5EF4-FFF2-40B4-BE49-F238E27FC236}">
                  <a16:creationId xmlns:a16="http://schemas.microsoft.com/office/drawing/2014/main" id="{577AE269-DF9C-4E28-A94C-C8B0B92E2946}"/>
                </a:ext>
              </a:extLst>
            </p:cNvPr>
            <p:cNvSpPr/>
            <p:nvPr/>
          </p:nvSpPr>
          <p:spPr>
            <a:xfrm>
              <a:off x="4636200" y="2830260"/>
              <a:ext cx="104775" cy="57150"/>
            </a:xfrm>
            <a:custGeom>
              <a:avLst/>
              <a:gdLst/>
              <a:ahLst/>
              <a:cxnLst/>
              <a:rect l="0" t="0" r="0" b="0"/>
              <a:pathLst>
                <a:path w="104775" h="57150">
                  <a:moveTo>
                    <a:pt x="99630" y="7237"/>
                  </a:moveTo>
                  <a:lnTo>
                    <a:pt x="7237" y="53910"/>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102">
              <a:extLst>
                <a:ext uri="{FF2B5EF4-FFF2-40B4-BE49-F238E27FC236}">
                  <a16:creationId xmlns:a16="http://schemas.microsoft.com/office/drawing/2014/main" id="{7601E65B-4D33-4731-9CCC-60789ECC676C}"/>
                </a:ext>
              </a:extLst>
            </p:cNvPr>
            <p:cNvSpPr/>
            <p:nvPr/>
          </p:nvSpPr>
          <p:spPr>
            <a:xfrm>
              <a:off x="4636200" y="2715960"/>
              <a:ext cx="104775" cy="57150"/>
            </a:xfrm>
            <a:custGeom>
              <a:avLst/>
              <a:gdLst/>
              <a:ahLst/>
              <a:cxnLst/>
              <a:rect l="0" t="0" r="0" b="0"/>
              <a:pathLst>
                <a:path w="104775" h="57150">
                  <a:moveTo>
                    <a:pt x="7237" y="7237"/>
                  </a:moveTo>
                  <a:lnTo>
                    <a:pt x="99630" y="52005"/>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103">
              <a:extLst>
                <a:ext uri="{FF2B5EF4-FFF2-40B4-BE49-F238E27FC236}">
                  <a16:creationId xmlns:a16="http://schemas.microsoft.com/office/drawing/2014/main" id="{3224558D-2223-42B9-847C-F4E9B6997F68}"/>
                </a:ext>
              </a:extLst>
            </p:cNvPr>
            <p:cNvSpPr/>
            <p:nvPr/>
          </p:nvSpPr>
          <p:spPr>
            <a:xfrm>
              <a:off x="4636200" y="2599755"/>
              <a:ext cx="104775" cy="57150"/>
            </a:xfrm>
            <a:custGeom>
              <a:avLst/>
              <a:gdLst/>
              <a:ahLst/>
              <a:cxnLst/>
              <a:rect l="0" t="0" r="0" b="0"/>
              <a:pathLst>
                <a:path w="104775" h="57150">
                  <a:moveTo>
                    <a:pt x="99630" y="7237"/>
                  </a:moveTo>
                  <a:lnTo>
                    <a:pt x="7237" y="53910"/>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104">
              <a:extLst>
                <a:ext uri="{FF2B5EF4-FFF2-40B4-BE49-F238E27FC236}">
                  <a16:creationId xmlns:a16="http://schemas.microsoft.com/office/drawing/2014/main" id="{BD3E26C4-3C94-4504-BEAC-E93F6B3F83D5}"/>
                </a:ext>
              </a:extLst>
            </p:cNvPr>
            <p:cNvSpPr/>
            <p:nvPr/>
          </p:nvSpPr>
          <p:spPr>
            <a:xfrm>
              <a:off x="4636200" y="2484503"/>
              <a:ext cx="104775" cy="57150"/>
            </a:xfrm>
            <a:custGeom>
              <a:avLst/>
              <a:gdLst/>
              <a:ahLst/>
              <a:cxnLst/>
              <a:rect l="0" t="0" r="0" b="0"/>
              <a:pathLst>
                <a:path w="104775" h="57150">
                  <a:moveTo>
                    <a:pt x="7237" y="7237"/>
                  </a:moveTo>
                  <a:lnTo>
                    <a:pt x="99630" y="5295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105">
              <a:extLst>
                <a:ext uri="{FF2B5EF4-FFF2-40B4-BE49-F238E27FC236}">
                  <a16:creationId xmlns:a16="http://schemas.microsoft.com/office/drawing/2014/main" id="{D8BDF30C-9537-4BB2-8088-09ECB72E03B2}"/>
                </a:ext>
              </a:extLst>
            </p:cNvPr>
            <p:cNvSpPr/>
            <p:nvPr/>
          </p:nvSpPr>
          <p:spPr>
            <a:xfrm>
              <a:off x="4636200" y="2368298"/>
              <a:ext cx="104775" cy="57150"/>
            </a:xfrm>
            <a:custGeom>
              <a:avLst/>
              <a:gdLst/>
              <a:ahLst/>
              <a:cxnLst/>
              <a:rect l="0" t="0" r="0" b="0"/>
              <a:pathLst>
                <a:path w="104775" h="57150">
                  <a:moveTo>
                    <a:pt x="99630" y="7237"/>
                  </a:moveTo>
                  <a:lnTo>
                    <a:pt x="7237" y="53910"/>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106">
              <a:extLst>
                <a:ext uri="{FF2B5EF4-FFF2-40B4-BE49-F238E27FC236}">
                  <a16:creationId xmlns:a16="http://schemas.microsoft.com/office/drawing/2014/main" id="{2B62981A-8BFD-4EF9-BCE4-B067A867A387}"/>
                </a:ext>
              </a:extLst>
            </p:cNvPr>
            <p:cNvSpPr/>
            <p:nvPr/>
          </p:nvSpPr>
          <p:spPr>
            <a:xfrm>
              <a:off x="4636200" y="2253998"/>
              <a:ext cx="104775" cy="57150"/>
            </a:xfrm>
            <a:custGeom>
              <a:avLst/>
              <a:gdLst/>
              <a:ahLst/>
              <a:cxnLst/>
              <a:rect l="0" t="0" r="0" b="0"/>
              <a:pathLst>
                <a:path w="104775" h="57150">
                  <a:moveTo>
                    <a:pt x="7237" y="7237"/>
                  </a:moveTo>
                  <a:lnTo>
                    <a:pt x="99630" y="52005"/>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107">
              <a:extLst>
                <a:ext uri="{FF2B5EF4-FFF2-40B4-BE49-F238E27FC236}">
                  <a16:creationId xmlns:a16="http://schemas.microsoft.com/office/drawing/2014/main" id="{AECF68AA-6906-41A9-B9F3-E467C0779CD1}"/>
                </a:ext>
              </a:extLst>
            </p:cNvPr>
            <p:cNvSpPr/>
            <p:nvPr/>
          </p:nvSpPr>
          <p:spPr>
            <a:xfrm>
              <a:off x="4609530" y="2629283"/>
              <a:ext cx="152400" cy="228600"/>
            </a:xfrm>
            <a:custGeom>
              <a:avLst/>
              <a:gdLst/>
              <a:ahLst/>
              <a:cxnLst/>
              <a:rect l="0" t="0" r="0" b="0"/>
              <a:pathLst>
                <a:path w="152400" h="228600">
                  <a:moveTo>
                    <a:pt x="7237" y="224407"/>
                  </a:moveTo>
                  <a:lnTo>
                    <a:pt x="152970" y="723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108">
              <a:extLst>
                <a:ext uri="{FF2B5EF4-FFF2-40B4-BE49-F238E27FC236}">
                  <a16:creationId xmlns:a16="http://schemas.microsoft.com/office/drawing/2014/main" id="{DF02F187-039E-4D04-AEDE-701A664D108A}"/>
                </a:ext>
              </a:extLst>
            </p:cNvPr>
            <p:cNvSpPr/>
            <p:nvPr/>
          </p:nvSpPr>
          <p:spPr>
            <a:xfrm>
              <a:off x="4609530" y="2395920"/>
              <a:ext cx="152400" cy="228600"/>
            </a:xfrm>
            <a:custGeom>
              <a:avLst/>
              <a:gdLst/>
              <a:ahLst/>
              <a:cxnLst/>
              <a:rect l="0" t="0" r="0" b="0"/>
              <a:pathLst>
                <a:path w="152400" h="228600">
                  <a:moveTo>
                    <a:pt x="7237" y="225360"/>
                  </a:moveTo>
                  <a:lnTo>
                    <a:pt x="150112" y="723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109">
              <a:extLst>
                <a:ext uri="{FF2B5EF4-FFF2-40B4-BE49-F238E27FC236}">
                  <a16:creationId xmlns:a16="http://schemas.microsoft.com/office/drawing/2014/main" id="{B1C99EF8-CFDE-4E2D-A031-2AD767FC62A4}"/>
                </a:ext>
              </a:extLst>
            </p:cNvPr>
            <p:cNvSpPr/>
            <p:nvPr/>
          </p:nvSpPr>
          <p:spPr>
            <a:xfrm>
              <a:off x="4609530" y="2283525"/>
              <a:ext cx="152400" cy="228600"/>
            </a:xfrm>
            <a:custGeom>
              <a:avLst/>
              <a:gdLst/>
              <a:ahLst/>
              <a:cxnLst/>
              <a:rect l="0" t="0" r="0" b="0"/>
              <a:pathLst>
                <a:path w="152400" h="228600">
                  <a:moveTo>
                    <a:pt x="152970" y="223455"/>
                  </a:moveTo>
                  <a:lnTo>
                    <a:pt x="7237" y="723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90" name="Freeform: Shape 110">
              <a:extLst>
                <a:ext uri="{FF2B5EF4-FFF2-40B4-BE49-F238E27FC236}">
                  <a16:creationId xmlns:a16="http://schemas.microsoft.com/office/drawing/2014/main" id="{88E2FC20-5368-4EFF-B812-75B510ED854E}"/>
                </a:ext>
              </a:extLst>
            </p:cNvPr>
            <p:cNvSpPr/>
            <p:nvPr/>
          </p:nvSpPr>
          <p:spPr>
            <a:xfrm>
              <a:off x="4595243" y="2291145"/>
              <a:ext cx="180975" cy="438150"/>
            </a:xfrm>
            <a:custGeom>
              <a:avLst/>
              <a:gdLst/>
              <a:ahLst/>
              <a:cxnLst/>
              <a:rect l="0" t="0" r="0" b="0"/>
              <a:pathLst>
                <a:path w="180975" h="438150">
                  <a:moveTo>
                    <a:pt x="181545" y="438720"/>
                  </a:moveTo>
                  <a:lnTo>
                    <a:pt x="7237" y="7237"/>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91" name="Freeform: Shape 111">
              <a:extLst>
                <a:ext uri="{FF2B5EF4-FFF2-40B4-BE49-F238E27FC236}">
                  <a16:creationId xmlns:a16="http://schemas.microsoft.com/office/drawing/2014/main" id="{8DEA9282-A645-4C46-9CD0-63BB090D7F7C}"/>
                </a:ext>
              </a:extLst>
            </p:cNvPr>
            <p:cNvSpPr/>
            <p:nvPr/>
          </p:nvSpPr>
          <p:spPr>
            <a:xfrm>
              <a:off x="4595243" y="2406398"/>
              <a:ext cx="180975" cy="447675"/>
            </a:xfrm>
            <a:custGeom>
              <a:avLst/>
              <a:gdLst/>
              <a:ahLst/>
              <a:cxnLst/>
              <a:rect l="0" t="0" r="0" b="0"/>
              <a:pathLst>
                <a:path w="180975" h="447675">
                  <a:moveTo>
                    <a:pt x="181545" y="7237"/>
                  </a:moveTo>
                  <a:lnTo>
                    <a:pt x="7237" y="440625"/>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64" name="Freeform: Shape 84">
              <a:extLst>
                <a:ext uri="{FF2B5EF4-FFF2-40B4-BE49-F238E27FC236}">
                  <a16:creationId xmlns:a16="http://schemas.microsoft.com/office/drawing/2014/main" id="{60CED049-097F-4D18-98CE-D59711EF1D96}"/>
                </a:ext>
              </a:extLst>
            </p:cNvPr>
            <p:cNvSpPr/>
            <p:nvPr/>
          </p:nvSpPr>
          <p:spPr>
            <a:xfrm>
              <a:off x="4488563" y="23721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65" name="Freeform: Shape 85">
              <a:extLst>
                <a:ext uri="{FF2B5EF4-FFF2-40B4-BE49-F238E27FC236}">
                  <a16:creationId xmlns:a16="http://schemas.microsoft.com/office/drawing/2014/main" id="{FF422009-2695-472B-9D77-44AB7114836B}"/>
                </a:ext>
              </a:extLst>
            </p:cNvPr>
            <p:cNvSpPr/>
            <p:nvPr/>
          </p:nvSpPr>
          <p:spPr>
            <a:xfrm>
              <a:off x="4488563" y="260261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80">
              <a:extLst>
                <a:ext uri="{FF2B5EF4-FFF2-40B4-BE49-F238E27FC236}">
                  <a16:creationId xmlns:a16="http://schemas.microsoft.com/office/drawing/2014/main" id="{B0019D9C-B018-49B1-BDBD-FFACAA493AAD}"/>
                </a:ext>
              </a:extLst>
            </p:cNvPr>
            <p:cNvSpPr/>
            <p:nvPr/>
          </p:nvSpPr>
          <p:spPr>
            <a:xfrm>
              <a:off x="4255200"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61" name="Freeform: Shape 81">
              <a:extLst>
                <a:ext uri="{FF2B5EF4-FFF2-40B4-BE49-F238E27FC236}">
                  <a16:creationId xmlns:a16="http://schemas.microsoft.com/office/drawing/2014/main" id="{F7D77BA9-1D07-437C-AED3-C3E17E89E138}"/>
                </a:ext>
              </a:extLst>
            </p:cNvPr>
            <p:cNvSpPr/>
            <p:nvPr/>
          </p:nvSpPr>
          <p:spPr>
            <a:xfrm>
              <a:off x="4255200"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62" name="Freeform: Shape 82">
              <a:extLst>
                <a:ext uri="{FF2B5EF4-FFF2-40B4-BE49-F238E27FC236}">
                  <a16:creationId xmlns:a16="http://schemas.microsoft.com/office/drawing/2014/main" id="{E1543002-C20E-4F81-9017-34C93812084E}"/>
                </a:ext>
              </a:extLst>
            </p:cNvPr>
            <p:cNvSpPr/>
            <p:nvPr/>
          </p:nvSpPr>
          <p:spPr>
            <a:xfrm>
              <a:off x="4255200"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63" name="Freeform: Shape 83">
              <a:extLst>
                <a:ext uri="{FF2B5EF4-FFF2-40B4-BE49-F238E27FC236}">
                  <a16:creationId xmlns:a16="http://schemas.microsoft.com/office/drawing/2014/main" id="{82C10D97-1E20-4184-9DC2-4DD3901BC801}"/>
                </a:ext>
              </a:extLst>
            </p:cNvPr>
            <p:cNvSpPr/>
            <p:nvPr/>
          </p:nvSpPr>
          <p:spPr>
            <a:xfrm>
              <a:off x="4488563" y="214065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66" name="Freeform: Shape 86">
              <a:extLst>
                <a:ext uri="{FF2B5EF4-FFF2-40B4-BE49-F238E27FC236}">
                  <a16:creationId xmlns:a16="http://schemas.microsoft.com/office/drawing/2014/main" id="{3A2D1F0D-67EB-4E06-8F8E-C9783E431758}"/>
                </a:ext>
              </a:extLst>
            </p:cNvPr>
            <p:cNvSpPr/>
            <p:nvPr/>
          </p:nvSpPr>
          <p:spPr>
            <a:xfrm>
              <a:off x="4488563" y="283407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78" name="Freeform: Shape 98">
              <a:extLst>
                <a:ext uri="{FF2B5EF4-FFF2-40B4-BE49-F238E27FC236}">
                  <a16:creationId xmlns:a16="http://schemas.microsoft.com/office/drawing/2014/main" id="{6C7C6CD6-4FF0-481D-A43E-B24E7086575F}"/>
                </a:ext>
              </a:extLst>
            </p:cNvPr>
            <p:cNvSpPr/>
            <p:nvPr/>
          </p:nvSpPr>
          <p:spPr>
            <a:xfrm>
              <a:off x="4720973"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79" name="Freeform: Shape 99">
              <a:extLst>
                <a:ext uri="{FF2B5EF4-FFF2-40B4-BE49-F238E27FC236}">
                  <a16:creationId xmlns:a16="http://schemas.microsoft.com/office/drawing/2014/main" id="{11DFBFF9-314F-4F63-9FF7-7DF6D8B44DEB}"/>
                </a:ext>
              </a:extLst>
            </p:cNvPr>
            <p:cNvSpPr/>
            <p:nvPr/>
          </p:nvSpPr>
          <p:spPr>
            <a:xfrm>
              <a:off x="4720973"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80" name="Freeform: Shape 100">
              <a:extLst>
                <a:ext uri="{FF2B5EF4-FFF2-40B4-BE49-F238E27FC236}">
                  <a16:creationId xmlns:a16="http://schemas.microsoft.com/office/drawing/2014/main" id="{D0311D20-CA0B-4B9C-B64F-ACF03258351D}"/>
                </a:ext>
              </a:extLst>
            </p:cNvPr>
            <p:cNvSpPr/>
            <p:nvPr/>
          </p:nvSpPr>
          <p:spPr>
            <a:xfrm>
              <a:off x="4720973"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56" name="Text Placeholder 29">
            <a:extLst>
              <a:ext uri="{FF2B5EF4-FFF2-40B4-BE49-F238E27FC236}">
                <a16:creationId xmlns:a16="http://schemas.microsoft.com/office/drawing/2014/main" id="{AF7F0F0C-6BE4-4CFC-941D-C21F132042C3}"/>
              </a:ext>
            </a:extLst>
          </p:cNvPr>
          <p:cNvSpPr txBox="1">
            <a:spLocks/>
          </p:cNvSpPr>
          <p:nvPr/>
        </p:nvSpPr>
        <p:spPr>
          <a:xfrm>
            <a:off x="3445257" y="4026376"/>
            <a:ext cx="6393687" cy="993788"/>
          </a:xfrm>
          <a:prstGeom prst="rect">
            <a:avLst/>
          </a:prstGeom>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R="0" lvl="0" defTabSz="1462979" fontAlgn="auto">
              <a:spcBef>
                <a:spcPts val="0"/>
              </a:spcBef>
              <a:spcAft>
                <a:spcPts val="500"/>
              </a:spcAft>
              <a:buClrTx/>
              <a:buSzPct val="90000"/>
              <a:tabLst/>
              <a:defRPr/>
            </a:pPr>
            <a:r>
              <a:rPr lang="en-US" b="1" dirty="0">
                <a:solidFill>
                  <a:schemeClr val="accent1"/>
                </a:solidFill>
                <a:ea typeface="Amazon Ember Display" panose="020F0603020204020204" pitchFamily="34" charset="0"/>
                <a:cs typeface="Amazon Ember Display" panose="020F0603020204020204" pitchFamily="34" charset="0"/>
              </a:rPr>
              <a:t>Deep learning (DL)</a:t>
            </a:r>
          </a:p>
          <a:p>
            <a:pPr marR="0" lvl="0" defTabSz="1462979" fontAlgn="auto">
              <a:spcBef>
                <a:spcPts val="0"/>
              </a:spcBef>
              <a:spcAft>
                <a:spcPts val="500"/>
              </a:spcAft>
              <a:buClrTx/>
              <a:buSzPct val="90000"/>
              <a:tabLst/>
              <a:defRPr/>
            </a:pPr>
            <a:r>
              <a:rPr lang="en-US" sz="1600" dirty="0">
                <a:ea typeface="Amazon Ember Display" panose="020F0603020204020204" pitchFamily="34" charset="0"/>
                <a:cs typeface="Amazon Ember Display" panose="020F0603020204020204" pitchFamily="34" charset="0"/>
              </a:rPr>
              <a:t>A subset of ML composed of deeply multi-layered neural networks that perform tasks like speech and image recognition</a:t>
            </a:r>
          </a:p>
        </p:txBody>
      </p:sp>
      <p:sp>
        <p:nvSpPr>
          <p:cNvPr id="93" name="Freeform: Shape 91">
            <a:extLst>
              <a:ext uri="{FF2B5EF4-FFF2-40B4-BE49-F238E27FC236}">
                <a16:creationId xmlns:a16="http://schemas.microsoft.com/office/drawing/2014/main" id="{086D85B1-3BF2-4148-9273-ECA2260F839D}"/>
              </a:ext>
            </a:extLst>
          </p:cNvPr>
          <p:cNvSpPr/>
          <p:nvPr/>
        </p:nvSpPr>
        <p:spPr bwMode="auto">
          <a:xfrm>
            <a:off x="2108031" y="4567131"/>
            <a:ext cx="337273" cy="1042632"/>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lumMod val="25000"/>
                <a:lumOff val="75000"/>
              </a:schemeClr>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mazon Ember"/>
              <a:ea typeface="+mn-ea"/>
              <a:cs typeface="+mn-cs"/>
            </a:endParaRPr>
          </a:p>
        </p:txBody>
      </p:sp>
      <p:sp>
        <p:nvSpPr>
          <p:cNvPr id="95" name="Text Placeholder 29">
            <a:extLst>
              <a:ext uri="{FF2B5EF4-FFF2-40B4-BE49-F238E27FC236}">
                <a16:creationId xmlns:a16="http://schemas.microsoft.com/office/drawing/2014/main" id="{175CCF70-26B3-6D40-83E5-A75C0B211E4B}"/>
              </a:ext>
            </a:extLst>
          </p:cNvPr>
          <p:cNvSpPr txBox="1">
            <a:spLocks/>
          </p:cNvSpPr>
          <p:nvPr/>
        </p:nvSpPr>
        <p:spPr>
          <a:xfrm>
            <a:off x="3445257" y="5119625"/>
            <a:ext cx="6064503" cy="993788"/>
          </a:xfrm>
          <a:prstGeom prst="rect">
            <a:avLst/>
          </a:prstGeom>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1462979">
              <a:spcBef>
                <a:spcPts val="0"/>
              </a:spcBef>
              <a:spcAft>
                <a:spcPts val="500"/>
              </a:spcAft>
              <a:buSzPct val="90000"/>
              <a:defRPr/>
            </a:pPr>
            <a:r>
              <a:rPr lang="en-US" b="1" dirty="0">
                <a:solidFill>
                  <a:schemeClr val="accent1"/>
                </a:solidFill>
                <a:ea typeface="Amazon Ember Display" panose="020F0603020204020204" pitchFamily="34" charset="0"/>
                <a:cs typeface="Amazon Ember Display" panose="020F0603020204020204" pitchFamily="34" charset="0"/>
              </a:rPr>
              <a:t>Reinforcement learning (RL)</a:t>
            </a:r>
          </a:p>
          <a:p>
            <a:pPr defTabSz="1462979">
              <a:spcBef>
                <a:spcPts val="0"/>
              </a:spcBef>
              <a:spcAft>
                <a:spcPts val="500"/>
              </a:spcAft>
              <a:buSzPct val="90000"/>
              <a:defRPr/>
            </a:pPr>
            <a:r>
              <a:rPr lang="en-US" sz="1600" dirty="0">
                <a:ea typeface="Amazon Ember Display" panose="020F0603020204020204" pitchFamily="34" charset="0"/>
                <a:cs typeface="Amazon Ember Display" panose="020F0603020204020204" pitchFamily="34" charset="0"/>
              </a:rPr>
              <a:t>Reinforcement learning trains models by using a reward function of a desired outcome</a:t>
            </a:r>
          </a:p>
        </p:txBody>
      </p:sp>
      <p:grpSp>
        <p:nvGrpSpPr>
          <p:cNvPr id="108" name="Group 107">
            <a:extLst>
              <a:ext uri="{FF2B5EF4-FFF2-40B4-BE49-F238E27FC236}">
                <a16:creationId xmlns:a16="http://schemas.microsoft.com/office/drawing/2014/main" id="{0CF9EFF2-11D9-0913-0FEE-2A7F99A526A3}"/>
              </a:ext>
            </a:extLst>
          </p:cNvPr>
          <p:cNvGrpSpPr/>
          <p:nvPr/>
        </p:nvGrpSpPr>
        <p:grpSpPr>
          <a:xfrm>
            <a:off x="2546246" y="5261277"/>
            <a:ext cx="830072" cy="401485"/>
            <a:chOff x="2546246" y="5261277"/>
            <a:chExt cx="830072" cy="401485"/>
          </a:xfrm>
        </p:grpSpPr>
        <p:sp>
          <p:nvSpPr>
            <p:cNvPr id="6" name="Freeform: Shape 5">
              <a:extLst>
                <a:ext uri="{FF2B5EF4-FFF2-40B4-BE49-F238E27FC236}">
                  <a16:creationId xmlns:a16="http://schemas.microsoft.com/office/drawing/2014/main" id="{9951B4D1-4BC4-C169-CFB7-3A71B81B6797}"/>
                </a:ext>
              </a:extLst>
            </p:cNvPr>
            <p:cNvSpPr/>
            <p:nvPr/>
          </p:nvSpPr>
          <p:spPr>
            <a:xfrm>
              <a:off x="2613972" y="5470445"/>
              <a:ext cx="216288" cy="117466"/>
            </a:xfrm>
            <a:custGeom>
              <a:avLst/>
              <a:gdLst>
                <a:gd name="connsiteX0" fmla="*/ 215898 w 216288"/>
                <a:gd name="connsiteY0" fmla="*/ 117467 h 117466"/>
                <a:gd name="connsiteX1" fmla="*/ 117076 w 216288"/>
                <a:gd name="connsiteY1" fmla="*/ 391 h 117466"/>
                <a:gd name="connsiteX2" fmla="*/ 0 w 216288"/>
                <a:gd name="connsiteY2" fmla="*/ 99213 h 117466"/>
              </a:gdLst>
              <a:ahLst/>
              <a:cxnLst>
                <a:cxn ang="0">
                  <a:pos x="connsiteX0" y="connsiteY0"/>
                </a:cxn>
                <a:cxn ang="0">
                  <a:pos x="connsiteX1" y="connsiteY1"/>
                </a:cxn>
                <a:cxn ang="0">
                  <a:pos x="connsiteX2" y="connsiteY2"/>
                </a:cxn>
              </a:cxnLst>
              <a:rect l="l" t="t" r="r" b="b"/>
              <a:pathLst>
                <a:path w="216288" h="117466">
                  <a:moveTo>
                    <a:pt x="215898" y="117467"/>
                  </a:moveTo>
                  <a:cubicBezTo>
                    <a:pt x="220938" y="57849"/>
                    <a:pt x="176694" y="5430"/>
                    <a:pt x="117076" y="391"/>
                  </a:cubicBezTo>
                  <a:cubicBezTo>
                    <a:pt x="57457" y="-4648"/>
                    <a:pt x="5041" y="39595"/>
                    <a:pt x="0" y="99213"/>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7" name="Freeform: Shape 6">
              <a:extLst>
                <a:ext uri="{FF2B5EF4-FFF2-40B4-BE49-F238E27FC236}">
                  <a16:creationId xmlns:a16="http://schemas.microsoft.com/office/drawing/2014/main" id="{9B9012AB-649F-DE91-FEBF-2A429374262B}"/>
                </a:ext>
              </a:extLst>
            </p:cNvPr>
            <p:cNvSpPr/>
            <p:nvPr/>
          </p:nvSpPr>
          <p:spPr>
            <a:xfrm>
              <a:off x="3079405" y="5468548"/>
              <a:ext cx="222484" cy="104026"/>
            </a:xfrm>
            <a:custGeom>
              <a:avLst/>
              <a:gdLst>
                <a:gd name="connsiteX0" fmla="*/ 222484 w 222484"/>
                <a:gd name="connsiteY0" fmla="*/ 104026 h 104026"/>
                <a:gd name="connsiteX1" fmla="*/ 104867 w 222484"/>
                <a:gd name="connsiteY1" fmla="*/ 6 h 104026"/>
                <a:gd name="connsiteX2" fmla="*/ 0 w 222484"/>
                <a:gd name="connsiteY2" fmla="*/ 102144 h 104026"/>
              </a:gdLst>
              <a:ahLst/>
              <a:cxnLst>
                <a:cxn ang="0">
                  <a:pos x="connsiteX0" y="connsiteY0"/>
                </a:cxn>
                <a:cxn ang="0">
                  <a:pos x="connsiteX1" y="connsiteY1"/>
                </a:cxn>
                <a:cxn ang="0">
                  <a:pos x="connsiteX2" y="connsiteY2"/>
                </a:cxn>
              </a:cxnLst>
              <a:rect l="l" t="t" r="r" b="b"/>
              <a:pathLst>
                <a:path w="222484" h="104026">
                  <a:moveTo>
                    <a:pt x="222484" y="104026"/>
                  </a:moveTo>
                  <a:cubicBezTo>
                    <a:pt x="220085" y="45688"/>
                    <a:pt x="163629" y="-606"/>
                    <a:pt x="104867" y="6"/>
                  </a:cubicBezTo>
                  <a:cubicBezTo>
                    <a:pt x="46106" y="618"/>
                    <a:pt x="1364" y="43759"/>
                    <a:pt x="0" y="102144"/>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26" name="Freeform: Shape 25">
              <a:extLst>
                <a:ext uri="{FF2B5EF4-FFF2-40B4-BE49-F238E27FC236}">
                  <a16:creationId xmlns:a16="http://schemas.microsoft.com/office/drawing/2014/main" id="{3CCBD063-6009-E1BD-DAEF-FB7AD3DB588D}"/>
                </a:ext>
              </a:extLst>
            </p:cNvPr>
            <p:cNvSpPr/>
            <p:nvPr/>
          </p:nvSpPr>
          <p:spPr>
            <a:xfrm>
              <a:off x="2661201" y="5289588"/>
              <a:ext cx="148485" cy="109948"/>
            </a:xfrm>
            <a:custGeom>
              <a:avLst/>
              <a:gdLst>
                <a:gd name="connsiteX0" fmla="*/ 148486 w 148485"/>
                <a:gd name="connsiteY0" fmla="*/ 109948 h 109948"/>
                <a:gd name="connsiteX1" fmla="*/ 60132 w 148485"/>
                <a:gd name="connsiteY1" fmla="*/ 109948 h 109948"/>
                <a:gd name="connsiteX2" fmla="*/ 15484 w 148485"/>
                <a:gd name="connsiteY2" fmla="*/ 74475 h 109948"/>
                <a:gd name="connsiteX3" fmla="*/ 6 w 148485"/>
                <a:gd name="connsiteY3" fmla="*/ 29404 h 109948"/>
                <a:gd name="connsiteX4" fmla="*/ 21836 w 148485"/>
                <a:gd name="connsiteY4" fmla="*/ 5410 h 109948"/>
                <a:gd name="connsiteX5" fmla="*/ 136112 w 148485"/>
                <a:gd name="connsiteY5" fmla="*/ 0 h 10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85" h="109948">
                  <a:moveTo>
                    <a:pt x="148486" y="109948"/>
                  </a:moveTo>
                  <a:lnTo>
                    <a:pt x="60132" y="109948"/>
                  </a:lnTo>
                  <a:cubicBezTo>
                    <a:pt x="38922" y="109631"/>
                    <a:pt x="20588" y="95065"/>
                    <a:pt x="15484" y="74475"/>
                  </a:cubicBezTo>
                  <a:lnTo>
                    <a:pt x="6" y="29404"/>
                  </a:lnTo>
                  <a:cubicBezTo>
                    <a:pt x="-277" y="16866"/>
                    <a:pt x="9327" y="6310"/>
                    <a:pt x="21836" y="5410"/>
                  </a:cubicBezTo>
                  <a:lnTo>
                    <a:pt x="136112" y="0"/>
                  </a:lnTo>
                  <a:close/>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27" name="Freeform: Shape 26">
              <a:extLst>
                <a:ext uri="{FF2B5EF4-FFF2-40B4-BE49-F238E27FC236}">
                  <a16:creationId xmlns:a16="http://schemas.microsoft.com/office/drawing/2014/main" id="{9F31C43C-E6FA-D09A-A778-576CFB64259D}"/>
                </a:ext>
              </a:extLst>
            </p:cNvPr>
            <p:cNvSpPr/>
            <p:nvPr/>
          </p:nvSpPr>
          <p:spPr>
            <a:xfrm>
              <a:off x="3067550" y="5298480"/>
              <a:ext cx="209734" cy="92117"/>
            </a:xfrm>
            <a:custGeom>
              <a:avLst/>
              <a:gdLst>
                <a:gd name="connsiteX0" fmla="*/ 209734 w 209734"/>
                <a:gd name="connsiteY0" fmla="*/ 92118 h 92117"/>
                <a:gd name="connsiteX1" fmla="*/ 0 w 209734"/>
                <a:gd name="connsiteY1" fmla="*/ 0 h 92117"/>
              </a:gdLst>
              <a:ahLst/>
              <a:cxnLst>
                <a:cxn ang="0">
                  <a:pos x="connsiteX0" y="connsiteY0"/>
                </a:cxn>
                <a:cxn ang="0">
                  <a:pos x="connsiteX1" y="connsiteY1"/>
                </a:cxn>
              </a:cxnLst>
              <a:rect l="l" t="t" r="r" b="b"/>
              <a:pathLst>
                <a:path w="209734" h="92117">
                  <a:moveTo>
                    <a:pt x="209734" y="92118"/>
                  </a:moveTo>
                  <a:cubicBezTo>
                    <a:pt x="156336" y="54857"/>
                    <a:pt x="84355" y="23006"/>
                    <a:pt x="0" y="0"/>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28" name="Freeform: Shape 27">
              <a:extLst>
                <a:ext uri="{FF2B5EF4-FFF2-40B4-BE49-F238E27FC236}">
                  <a16:creationId xmlns:a16="http://schemas.microsoft.com/office/drawing/2014/main" id="{7807B6E9-90AD-C9F5-A49A-591FFC3D15CD}"/>
                </a:ext>
              </a:extLst>
            </p:cNvPr>
            <p:cNvSpPr/>
            <p:nvPr/>
          </p:nvSpPr>
          <p:spPr>
            <a:xfrm>
              <a:off x="3087215" y="5307513"/>
              <a:ext cx="190068" cy="94487"/>
            </a:xfrm>
            <a:custGeom>
              <a:avLst/>
              <a:gdLst>
                <a:gd name="connsiteX0" fmla="*/ 190069 w 190068"/>
                <a:gd name="connsiteY0" fmla="*/ 83085 h 94487"/>
                <a:gd name="connsiteX1" fmla="*/ 139964 w 190068"/>
                <a:gd name="connsiteY1" fmla="*/ 89765 h 94487"/>
                <a:gd name="connsiteX2" fmla="*/ 19901 w 190068"/>
                <a:gd name="connsiteY2" fmla="*/ 30674 h 94487"/>
                <a:gd name="connsiteX3" fmla="*/ 0 w 190068"/>
                <a:gd name="connsiteY3" fmla="*/ 0 h 94487"/>
              </a:gdLst>
              <a:ahLst/>
              <a:cxnLst>
                <a:cxn ang="0">
                  <a:pos x="connsiteX0" y="connsiteY0"/>
                </a:cxn>
                <a:cxn ang="0">
                  <a:pos x="connsiteX1" y="connsiteY1"/>
                </a:cxn>
                <a:cxn ang="0">
                  <a:pos x="connsiteX2" y="connsiteY2"/>
                </a:cxn>
                <a:cxn ang="0">
                  <a:pos x="connsiteX3" y="connsiteY3"/>
                </a:cxn>
              </a:cxnLst>
              <a:rect l="l" t="t" r="r" b="b"/>
              <a:pathLst>
                <a:path w="190068" h="94487">
                  <a:moveTo>
                    <a:pt x="190069" y="83085"/>
                  </a:moveTo>
                  <a:cubicBezTo>
                    <a:pt x="182306" y="100633"/>
                    <a:pt x="148480" y="93717"/>
                    <a:pt x="139964" y="89765"/>
                  </a:cubicBezTo>
                  <a:lnTo>
                    <a:pt x="19901" y="30674"/>
                  </a:lnTo>
                  <a:cubicBezTo>
                    <a:pt x="8337" y="24660"/>
                    <a:pt x="781" y="13013"/>
                    <a:pt x="0" y="0"/>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29" name="Freeform: Shape 28">
              <a:extLst>
                <a:ext uri="{FF2B5EF4-FFF2-40B4-BE49-F238E27FC236}">
                  <a16:creationId xmlns:a16="http://schemas.microsoft.com/office/drawing/2014/main" id="{F76F374B-AE84-90F4-0226-77FCFBB8B335}"/>
                </a:ext>
              </a:extLst>
            </p:cNvPr>
            <p:cNvSpPr/>
            <p:nvPr/>
          </p:nvSpPr>
          <p:spPr>
            <a:xfrm rot="18861599">
              <a:off x="2609583" y="5405625"/>
              <a:ext cx="45258" cy="45258"/>
            </a:xfrm>
            <a:custGeom>
              <a:avLst/>
              <a:gdLst>
                <a:gd name="connsiteX0" fmla="*/ 45259 w 45258"/>
                <a:gd name="connsiteY0" fmla="*/ 22629 h 45258"/>
                <a:gd name="connsiteX1" fmla="*/ 22629 w 45258"/>
                <a:gd name="connsiteY1" fmla="*/ 45259 h 45258"/>
                <a:gd name="connsiteX2" fmla="*/ 0 w 45258"/>
                <a:gd name="connsiteY2" fmla="*/ 22629 h 45258"/>
                <a:gd name="connsiteX3" fmla="*/ 22629 w 45258"/>
                <a:gd name="connsiteY3" fmla="*/ 0 h 45258"/>
                <a:gd name="connsiteX4" fmla="*/ 45259 w 45258"/>
                <a:gd name="connsiteY4" fmla="*/ 22629 h 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8" h="45258">
                  <a:moveTo>
                    <a:pt x="45259" y="22629"/>
                  </a:moveTo>
                  <a:cubicBezTo>
                    <a:pt x="45259" y="35127"/>
                    <a:pt x="35127" y="45259"/>
                    <a:pt x="22629" y="45259"/>
                  </a:cubicBezTo>
                  <a:cubicBezTo>
                    <a:pt x="10132" y="45259"/>
                    <a:pt x="0" y="35127"/>
                    <a:pt x="0" y="22629"/>
                  </a:cubicBezTo>
                  <a:cubicBezTo>
                    <a:pt x="0" y="10132"/>
                    <a:pt x="10132" y="0"/>
                    <a:pt x="22629" y="0"/>
                  </a:cubicBezTo>
                  <a:cubicBezTo>
                    <a:pt x="35127" y="0"/>
                    <a:pt x="45259" y="10132"/>
                    <a:pt x="45259" y="22629"/>
                  </a:cubicBezTo>
                  <a:close/>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30" name="Freeform: Shape 29">
              <a:extLst>
                <a:ext uri="{FF2B5EF4-FFF2-40B4-BE49-F238E27FC236}">
                  <a16:creationId xmlns:a16="http://schemas.microsoft.com/office/drawing/2014/main" id="{CFAAC65E-507A-6BE2-9A80-B7928F2E1C2B}"/>
                </a:ext>
              </a:extLst>
            </p:cNvPr>
            <p:cNvSpPr/>
            <p:nvPr/>
          </p:nvSpPr>
          <p:spPr>
            <a:xfrm>
              <a:off x="3114408" y="5512543"/>
              <a:ext cx="139634" cy="139634"/>
            </a:xfrm>
            <a:custGeom>
              <a:avLst/>
              <a:gdLst>
                <a:gd name="connsiteX0" fmla="*/ 139635 w 139634"/>
                <a:gd name="connsiteY0" fmla="*/ 69817 h 139634"/>
                <a:gd name="connsiteX1" fmla="*/ 69817 w 139634"/>
                <a:gd name="connsiteY1" fmla="*/ 139635 h 139634"/>
                <a:gd name="connsiteX2" fmla="*/ 0 w 139634"/>
                <a:gd name="connsiteY2" fmla="*/ 69817 h 139634"/>
                <a:gd name="connsiteX3" fmla="*/ 69817 w 139634"/>
                <a:gd name="connsiteY3" fmla="*/ 0 h 139634"/>
                <a:gd name="connsiteX4" fmla="*/ 139635 w 139634"/>
                <a:gd name="connsiteY4" fmla="*/ 69817 h 139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34" h="139634">
                  <a:moveTo>
                    <a:pt x="139635" y="69817"/>
                  </a:moveTo>
                  <a:cubicBezTo>
                    <a:pt x="139635" y="108376"/>
                    <a:pt x="108376" y="139635"/>
                    <a:pt x="69817" y="139635"/>
                  </a:cubicBezTo>
                  <a:cubicBezTo>
                    <a:pt x="31258" y="139635"/>
                    <a:pt x="0" y="108376"/>
                    <a:pt x="0" y="69817"/>
                  </a:cubicBezTo>
                  <a:cubicBezTo>
                    <a:pt x="0" y="31258"/>
                    <a:pt x="31258" y="0"/>
                    <a:pt x="69817" y="0"/>
                  </a:cubicBezTo>
                  <a:cubicBezTo>
                    <a:pt x="108376" y="0"/>
                    <a:pt x="139635" y="31258"/>
                    <a:pt x="139635" y="69817"/>
                  </a:cubicBezTo>
                  <a:close/>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31" name="Freeform: Shape 30">
              <a:extLst>
                <a:ext uri="{FF2B5EF4-FFF2-40B4-BE49-F238E27FC236}">
                  <a16:creationId xmlns:a16="http://schemas.microsoft.com/office/drawing/2014/main" id="{B2D32CFC-7FD4-5772-C9B4-F506E4018043}"/>
                </a:ext>
              </a:extLst>
            </p:cNvPr>
            <p:cNvSpPr/>
            <p:nvPr/>
          </p:nvSpPr>
          <p:spPr>
            <a:xfrm>
              <a:off x="3150070" y="5548204"/>
              <a:ext cx="70570" cy="70570"/>
            </a:xfrm>
            <a:custGeom>
              <a:avLst/>
              <a:gdLst>
                <a:gd name="connsiteX0" fmla="*/ 70570 w 70570"/>
                <a:gd name="connsiteY0" fmla="*/ 35285 h 70570"/>
                <a:gd name="connsiteX1" fmla="*/ 35285 w 70570"/>
                <a:gd name="connsiteY1" fmla="*/ 70570 h 70570"/>
                <a:gd name="connsiteX2" fmla="*/ 0 w 70570"/>
                <a:gd name="connsiteY2" fmla="*/ 35285 h 70570"/>
                <a:gd name="connsiteX3" fmla="*/ 35285 w 70570"/>
                <a:gd name="connsiteY3" fmla="*/ 0 h 70570"/>
                <a:gd name="connsiteX4" fmla="*/ 70570 w 70570"/>
                <a:gd name="connsiteY4" fmla="*/ 35285 h 70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70" h="70570">
                  <a:moveTo>
                    <a:pt x="70570" y="35285"/>
                  </a:moveTo>
                  <a:cubicBezTo>
                    <a:pt x="70570" y="54773"/>
                    <a:pt x="54772" y="70570"/>
                    <a:pt x="35285" y="70570"/>
                  </a:cubicBezTo>
                  <a:cubicBezTo>
                    <a:pt x="15798" y="70570"/>
                    <a:pt x="0" y="54773"/>
                    <a:pt x="0" y="35285"/>
                  </a:cubicBezTo>
                  <a:cubicBezTo>
                    <a:pt x="0" y="15798"/>
                    <a:pt x="15798" y="0"/>
                    <a:pt x="35285" y="0"/>
                  </a:cubicBezTo>
                  <a:cubicBezTo>
                    <a:pt x="54772" y="0"/>
                    <a:pt x="70570" y="15798"/>
                    <a:pt x="70570" y="35285"/>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54" name="Freeform: Shape 53">
              <a:extLst>
                <a:ext uri="{FF2B5EF4-FFF2-40B4-BE49-F238E27FC236}">
                  <a16:creationId xmlns:a16="http://schemas.microsoft.com/office/drawing/2014/main" id="{2C58E1B9-111C-0745-0D96-1E1338C3462F}"/>
                </a:ext>
              </a:extLst>
            </p:cNvPr>
            <p:cNvSpPr/>
            <p:nvPr/>
          </p:nvSpPr>
          <p:spPr>
            <a:xfrm>
              <a:off x="2649069" y="5512543"/>
              <a:ext cx="139634" cy="139634"/>
            </a:xfrm>
            <a:custGeom>
              <a:avLst/>
              <a:gdLst>
                <a:gd name="connsiteX0" fmla="*/ 139635 w 139634"/>
                <a:gd name="connsiteY0" fmla="*/ 69817 h 139634"/>
                <a:gd name="connsiteX1" fmla="*/ 69817 w 139634"/>
                <a:gd name="connsiteY1" fmla="*/ 139635 h 139634"/>
                <a:gd name="connsiteX2" fmla="*/ 0 w 139634"/>
                <a:gd name="connsiteY2" fmla="*/ 69817 h 139634"/>
                <a:gd name="connsiteX3" fmla="*/ 69817 w 139634"/>
                <a:gd name="connsiteY3" fmla="*/ 0 h 139634"/>
                <a:gd name="connsiteX4" fmla="*/ 139635 w 139634"/>
                <a:gd name="connsiteY4" fmla="*/ 69817 h 139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34" h="139634">
                  <a:moveTo>
                    <a:pt x="139635" y="69817"/>
                  </a:moveTo>
                  <a:cubicBezTo>
                    <a:pt x="139635" y="108376"/>
                    <a:pt x="108376" y="139635"/>
                    <a:pt x="69817" y="139635"/>
                  </a:cubicBezTo>
                  <a:cubicBezTo>
                    <a:pt x="31258" y="139635"/>
                    <a:pt x="0" y="108376"/>
                    <a:pt x="0" y="69817"/>
                  </a:cubicBezTo>
                  <a:cubicBezTo>
                    <a:pt x="0" y="31258"/>
                    <a:pt x="31258" y="0"/>
                    <a:pt x="69817" y="0"/>
                  </a:cubicBezTo>
                  <a:cubicBezTo>
                    <a:pt x="108376" y="0"/>
                    <a:pt x="139635" y="31258"/>
                    <a:pt x="139635" y="69817"/>
                  </a:cubicBezTo>
                  <a:close/>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57" name="Freeform: Shape 56">
              <a:extLst>
                <a:ext uri="{FF2B5EF4-FFF2-40B4-BE49-F238E27FC236}">
                  <a16:creationId xmlns:a16="http://schemas.microsoft.com/office/drawing/2014/main" id="{0A968106-4ADB-A5B6-64C3-4DEDA41CCD73}"/>
                </a:ext>
              </a:extLst>
            </p:cNvPr>
            <p:cNvSpPr/>
            <p:nvPr/>
          </p:nvSpPr>
          <p:spPr>
            <a:xfrm>
              <a:off x="2842149" y="5399536"/>
              <a:ext cx="237209" cy="163111"/>
            </a:xfrm>
            <a:custGeom>
              <a:avLst/>
              <a:gdLst>
                <a:gd name="connsiteX0" fmla="*/ 0 w 237209"/>
                <a:gd name="connsiteY0" fmla="*/ 0 h 163111"/>
                <a:gd name="connsiteX1" fmla="*/ 11950 w 237209"/>
                <a:gd name="connsiteY1" fmla="*/ 143493 h 163111"/>
                <a:gd name="connsiteX2" fmla="*/ 31051 w 237209"/>
                <a:gd name="connsiteY2" fmla="*/ 161559 h 163111"/>
                <a:gd name="connsiteX3" fmla="*/ 237210 w 237209"/>
                <a:gd name="connsiteY3" fmla="*/ 163111 h 163111"/>
              </a:gdLst>
              <a:ahLst/>
              <a:cxnLst>
                <a:cxn ang="0">
                  <a:pos x="connsiteX0" y="connsiteY0"/>
                </a:cxn>
                <a:cxn ang="0">
                  <a:pos x="connsiteX1" y="connsiteY1"/>
                </a:cxn>
                <a:cxn ang="0">
                  <a:pos x="connsiteX2" y="connsiteY2"/>
                </a:cxn>
                <a:cxn ang="0">
                  <a:pos x="connsiteX3" y="connsiteY3"/>
                </a:cxn>
              </a:cxnLst>
              <a:rect l="l" t="t" r="r" b="b"/>
              <a:pathLst>
                <a:path w="237209" h="163111">
                  <a:moveTo>
                    <a:pt x="0" y="0"/>
                  </a:moveTo>
                  <a:lnTo>
                    <a:pt x="11950" y="143493"/>
                  </a:lnTo>
                  <a:cubicBezTo>
                    <a:pt x="12500" y="153636"/>
                    <a:pt x="20893" y="161573"/>
                    <a:pt x="31051" y="161559"/>
                  </a:cubicBezTo>
                  <a:lnTo>
                    <a:pt x="237210" y="163111"/>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58" name="Freeform: Shape 57">
              <a:extLst>
                <a:ext uri="{FF2B5EF4-FFF2-40B4-BE49-F238E27FC236}">
                  <a16:creationId xmlns:a16="http://schemas.microsoft.com/office/drawing/2014/main" id="{C1B042A6-97DE-0B4D-A68F-74AC9653D452}"/>
                </a:ext>
              </a:extLst>
            </p:cNvPr>
            <p:cNvSpPr/>
            <p:nvPr/>
          </p:nvSpPr>
          <p:spPr>
            <a:xfrm>
              <a:off x="3113608" y="5399536"/>
              <a:ext cx="4704" cy="97669"/>
            </a:xfrm>
            <a:custGeom>
              <a:avLst/>
              <a:gdLst>
                <a:gd name="connsiteX0" fmla="*/ 0 w 4704"/>
                <a:gd name="connsiteY0" fmla="*/ 0 h 97669"/>
                <a:gd name="connsiteX1" fmla="*/ 0 w 4704"/>
                <a:gd name="connsiteY1" fmla="*/ 97669 h 97669"/>
              </a:gdLst>
              <a:ahLst/>
              <a:cxnLst>
                <a:cxn ang="0">
                  <a:pos x="connsiteX0" y="connsiteY0"/>
                </a:cxn>
                <a:cxn ang="0">
                  <a:pos x="connsiteX1" y="connsiteY1"/>
                </a:cxn>
              </a:cxnLst>
              <a:rect l="l" t="t" r="r" b="b"/>
              <a:pathLst>
                <a:path w="4704" h="97669">
                  <a:moveTo>
                    <a:pt x="0" y="0"/>
                  </a:moveTo>
                  <a:lnTo>
                    <a:pt x="0" y="97669"/>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59" name="Freeform: Shape 58">
              <a:extLst>
                <a:ext uri="{FF2B5EF4-FFF2-40B4-BE49-F238E27FC236}">
                  <a16:creationId xmlns:a16="http://schemas.microsoft.com/office/drawing/2014/main" id="{32B4496D-86D4-8531-80B9-C19A2E0DDAE1}"/>
                </a:ext>
              </a:extLst>
            </p:cNvPr>
            <p:cNvSpPr/>
            <p:nvPr/>
          </p:nvSpPr>
          <p:spPr>
            <a:xfrm>
              <a:off x="2868024" y="5431857"/>
              <a:ext cx="58149" cy="4704"/>
            </a:xfrm>
            <a:custGeom>
              <a:avLst/>
              <a:gdLst>
                <a:gd name="connsiteX0" fmla="*/ 0 w 58149"/>
                <a:gd name="connsiteY0" fmla="*/ 0 h 4704"/>
                <a:gd name="connsiteX1" fmla="*/ 58150 w 58149"/>
                <a:gd name="connsiteY1" fmla="*/ 0 h 4704"/>
              </a:gdLst>
              <a:ahLst/>
              <a:cxnLst>
                <a:cxn ang="0">
                  <a:pos x="connsiteX0" y="connsiteY0"/>
                </a:cxn>
                <a:cxn ang="0">
                  <a:pos x="connsiteX1" y="connsiteY1"/>
                </a:cxn>
              </a:cxnLst>
              <a:rect l="l" t="t" r="r" b="b"/>
              <a:pathLst>
                <a:path w="58149" h="4704">
                  <a:moveTo>
                    <a:pt x="0" y="0"/>
                  </a:moveTo>
                  <a:lnTo>
                    <a:pt x="58150" y="0"/>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94" name="Freeform: Shape 93">
              <a:extLst>
                <a:ext uri="{FF2B5EF4-FFF2-40B4-BE49-F238E27FC236}">
                  <a16:creationId xmlns:a16="http://schemas.microsoft.com/office/drawing/2014/main" id="{0C383084-EA2B-3DCC-526B-0525D5AE34BF}"/>
                </a:ext>
              </a:extLst>
            </p:cNvPr>
            <p:cNvSpPr/>
            <p:nvPr/>
          </p:nvSpPr>
          <p:spPr>
            <a:xfrm>
              <a:off x="2563632" y="5517294"/>
              <a:ext cx="64595" cy="9738"/>
            </a:xfrm>
            <a:custGeom>
              <a:avLst/>
              <a:gdLst>
                <a:gd name="connsiteX0" fmla="*/ 0 w 64595"/>
                <a:gd name="connsiteY0" fmla="*/ 0 h 9738"/>
                <a:gd name="connsiteX1" fmla="*/ 64595 w 64595"/>
                <a:gd name="connsiteY1" fmla="*/ 9739 h 9738"/>
              </a:gdLst>
              <a:ahLst/>
              <a:cxnLst>
                <a:cxn ang="0">
                  <a:pos x="connsiteX0" y="connsiteY0"/>
                </a:cxn>
                <a:cxn ang="0">
                  <a:pos x="connsiteX1" y="connsiteY1"/>
                </a:cxn>
              </a:cxnLst>
              <a:rect l="l" t="t" r="r" b="b"/>
              <a:pathLst>
                <a:path w="64595" h="9738">
                  <a:moveTo>
                    <a:pt x="0" y="0"/>
                  </a:moveTo>
                  <a:lnTo>
                    <a:pt x="64595" y="9739"/>
                  </a:lnTo>
                </a:path>
              </a:pathLst>
            </a:custGeom>
            <a:grpFill/>
            <a:ln w="19050" cap="flat">
              <a:solidFill>
                <a:schemeClr val="tx1"/>
              </a:solidFill>
              <a:prstDash val="solid"/>
              <a:miter lim="800000"/>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96" name="Freeform: Shape 95">
              <a:extLst>
                <a:ext uri="{FF2B5EF4-FFF2-40B4-BE49-F238E27FC236}">
                  <a16:creationId xmlns:a16="http://schemas.microsoft.com/office/drawing/2014/main" id="{377C805B-A87E-5ADE-2C00-05E4F7A06007}"/>
                </a:ext>
              </a:extLst>
            </p:cNvPr>
            <p:cNvSpPr/>
            <p:nvPr/>
          </p:nvSpPr>
          <p:spPr>
            <a:xfrm>
              <a:off x="3285188" y="5521199"/>
              <a:ext cx="90470" cy="4704"/>
            </a:xfrm>
            <a:custGeom>
              <a:avLst/>
              <a:gdLst>
                <a:gd name="connsiteX0" fmla="*/ 90471 w 90470"/>
                <a:gd name="connsiteY0" fmla="*/ 0 h 4704"/>
                <a:gd name="connsiteX1" fmla="*/ 0 w 90470"/>
                <a:gd name="connsiteY1" fmla="*/ 0 h 4704"/>
              </a:gdLst>
              <a:ahLst/>
              <a:cxnLst>
                <a:cxn ang="0">
                  <a:pos x="connsiteX0" y="connsiteY0"/>
                </a:cxn>
                <a:cxn ang="0">
                  <a:pos x="connsiteX1" y="connsiteY1"/>
                </a:cxn>
              </a:cxnLst>
              <a:rect l="l" t="t" r="r" b="b"/>
              <a:pathLst>
                <a:path w="90470" h="4704">
                  <a:moveTo>
                    <a:pt x="90471" y="0"/>
                  </a:moveTo>
                  <a:lnTo>
                    <a:pt x="0" y="0"/>
                  </a:lnTo>
                </a:path>
              </a:pathLst>
            </a:custGeom>
            <a:grpFill/>
            <a:ln w="19050" cap="flat">
              <a:solidFill>
                <a:schemeClr val="tx1"/>
              </a:solidFill>
              <a:prstDash val="solid"/>
              <a:miter lim="800000"/>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97" name="Freeform: Shape 96">
              <a:extLst>
                <a:ext uri="{FF2B5EF4-FFF2-40B4-BE49-F238E27FC236}">
                  <a16:creationId xmlns:a16="http://schemas.microsoft.com/office/drawing/2014/main" id="{01FEBF7D-867D-D88A-1CD6-18D2CC79F5F8}"/>
                </a:ext>
              </a:extLst>
            </p:cNvPr>
            <p:cNvSpPr/>
            <p:nvPr/>
          </p:nvSpPr>
          <p:spPr>
            <a:xfrm>
              <a:off x="2818202" y="5532961"/>
              <a:ext cx="35614" cy="4704"/>
            </a:xfrm>
            <a:custGeom>
              <a:avLst/>
              <a:gdLst>
                <a:gd name="connsiteX0" fmla="*/ 0 w 35614"/>
                <a:gd name="connsiteY0" fmla="*/ 0 h 4704"/>
                <a:gd name="connsiteX1" fmla="*/ 35614 w 35614"/>
                <a:gd name="connsiteY1" fmla="*/ 0 h 4704"/>
              </a:gdLst>
              <a:ahLst/>
              <a:cxnLst>
                <a:cxn ang="0">
                  <a:pos x="connsiteX0" y="connsiteY0"/>
                </a:cxn>
                <a:cxn ang="0">
                  <a:pos x="connsiteX1" y="connsiteY1"/>
                </a:cxn>
              </a:cxnLst>
              <a:rect l="l" t="t" r="r" b="b"/>
              <a:pathLst>
                <a:path w="35614" h="4704">
                  <a:moveTo>
                    <a:pt x="0" y="0"/>
                  </a:moveTo>
                  <a:lnTo>
                    <a:pt x="35614" y="0"/>
                  </a:lnTo>
                </a:path>
              </a:pathLst>
            </a:custGeom>
            <a:grpFill/>
            <a:ln w="19050" cap="flat">
              <a:solidFill>
                <a:schemeClr val="tx1"/>
              </a:solidFill>
              <a:prstDash val="solid"/>
              <a:miter lim="800000"/>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99" name="Freeform: Shape 98">
              <a:extLst>
                <a:ext uri="{FF2B5EF4-FFF2-40B4-BE49-F238E27FC236}">
                  <a16:creationId xmlns:a16="http://schemas.microsoft.com/office/drawing/2014/main" id="{7FB08E76-39AE-7EAE-3039-1C2D3305BBF3}"/>
                </a:ext>
              </a:extLst>
            </p:cNvPr>
            <p:cNvSpPr/>
            <p:nvPr/>
          </p:nvSpPr>
          <p:spPr>
            <a:xfrm>
              <a:off x="3298973" y="5408146"/>
              <a:ext cx="44506" cy="55468"/>
            </a:xfrm>
            <a:custGeom>
              <a:avLst/>
              <a:gdLst>
                <a:gd name="connsiteX0" fmla="*/ 44506 w 44506"/>
                <a:gd name="connsiteY0" fmla="*/ 55468 h 55468"/>
                <a:gd name="connsiteX1" fmla="*/ 0 w 44506"/>
                <a:gd name="connsiteY1" fmla="*/ 0 h 55468"/>
              </a:gdLst>
              <a:ahLst/>
              <a:cxnLst>
                <a:cxn ang="0">
                  <a:pos x="connsiteX0" y="connsiteY0"/>
                </a:cxn>
                <a:cxn ang="0">
                  <a:pos x="connsiteX1" y="connsiteY1"/>
                </a:cxn>
              </a:cxnLst>
              <a:rect l="l" t="t" r="r" b="b"/>
              <a:pathLst>
                <a:path w="44506" h="55468">
                  <a:moveTo>
                    <a:pt x="44506" y="55468"/>
                  </a:moveTo>
                  <a:cubicBezTo>
                    <a:pt x="32373" y="34964"/>
                    <a:pt x="17388" y="16288"/>
                    <a:pt x="0" y="0"/>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100" name="Freeform: Shape 99">
              <a:extLst>
                <a:ext uri="{FF2B5EF4-FFF2-40B4-BE49-F238E27FC236}">
                  <a16:creationId xmlns:a16="http://schemas.microsoft.com/office/drawing/2014/main" id="{A58E197F-E4FE-DD26-5D97-30A4C765E170}"/>
                </a:ext>
              </a:extLst>
            </p:cNvPr>
            <p:cNvSpPr/>
            <p:nvPr/>
          </p:nvSpPr>
          <p:spPr>
            <a:xfrm>
              <a:off x="3277284" y="5390597"/>
              <a:ext cx="21688" cy="17548"/>
            </a:xfrm>
            <a:custGeom>
              <a:avLst/>
              <a:gdLst>
                <a:gd name="connsiteX0" fmla="*/ 0 w 21688"/>
                <a:gd name="connsiteY0" fmla="*/ 0 h 17548"/>
                <a:gd name="connsiteX1" fmla="*/ 21689 w 21688"/>
                <a:gd name="connsiteY1" fmla="*/ 17548 h 17548"/>
              </a:gdLst>
              <a:ahLst/>
              <a:cxnLst>
                <a:cxn ang="0">
                  <a:pos x="connsiteX0" y="connsiteY0"/>
                </a:cxn>
                <a:cxn ang="0">
                  <a:pos x="connsiteX1" y="connsiteY1"/>
                </a:cxn>
              </a:cxnLst>
              <a:rect l="l" t="t" r="r" b="b"/>
              <a:pathLst>
                <a:path w="21688" h="17548">
                  <a:moveTo>
                    <a:pt x="0" y="0"/>
                  </a:moveTo>
                  <a:cubicBezTo>
                    <a:pt x="7612" y="5360"/>
                    <a:pt x="14857" y="11223"/>
                    <a:pt x="21689" y="17548"/>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102" name="Freeform: Shape 101">
              <a:extLst>
                <a:ext uri="{FF2B5EF4-FFF2-40B4-BE49-F238E27FC236}">
                  <a16:creationId xmlns:a16="http://schemas.microsoft.com/office/drawing/2014/main" id="{6BE04A88-3637-4B31-FEF9-243A816D3809}"/>
                </a:ext>
              </a:extLst>
            </p:cNvPr>
            <p:cNvSpPr/>
            <p:nvPr/>
          </p:nvSpPr>
          <p:spPr>
            <a:xfrm>
              <a:off x="3255643" y="5463614"/>
              <a:ext cx="120675" cy="110418"/>
            </a:xfrm>
            <a:custGeom>
              <a:avLst/>
              <a:gdLst>
                <a:gd name="connsiteX0" fmla="*/ 0 w 120675"/>
                <a:gd name="connsiteY0" fmla="*/ 110419 h 110418"/>
                <a:gd name="connsiteX1" fmla="*/ 97810 w 120675"/>
                <a:gd name="connsiteY1" fmla="*/ 110419 h 110418"/>
                <a:gd name="connsiteX2" fmla="*/ 120675 w 120675"/>
                <a:gd name="connsiteY2" fmla="*/ 87366 h 110418"/>
                <a:gd name="connsiteX3" fmla="*/ 120299 w 120675"/>
                <a:gd name="connsiteY3" fmla="*/ 83320 h 110418"/>
                <a:gd name="connsiteX4" fmla="*/ 87836 w 120675"/>
                <a:gd name="connsiteY4" fmla="*/ 0 h 11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75" h="110418">
                  <a:moveTo>
                    <a:pt x="0" y="110419"/>
                  </a:moveTo>
                  <a:lnTo>
                    <a:pt x="97810" y="110419"/>
                  </a:lnTo>
                  <a:cubicBezTo>
                    <a:pt x="110489" y="110367"/>
                    <a:pt x="120727" y="100045"/>
                    <a:pt x="120675" y="87366"/>
                  </a:cubicBezTo>
                  <a:cubicBezTo>
                    <a:pt x="120670" y="86011"/>
                    <a:pt x="120543" y="84656"/>
                    <a:pt x="120299" y="83320"/>
                  </a:cubicBezTo>
                  <a:cubicBezTo>
                    <a:pt x="114451" y="53859"/>
                    <a:pt x="103460" y="25655"/>
                    <a:pt x="87836" y="0"/>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103" name="Freeform: Shape 102">
              <a:extLst>
                <a:ext uri="{FF2B5EF4-FFF2-40B4-BE49-F238E27FC236}">
                  <a16:creationId xmlns:a16="http://schemas.microsoft.com/office/drawing/2014/main" id="{AA80D736-1482-20C3-C348-85B20E5FF794}"/>
                </a:ext>
              </a:extLst>
            </p:cNvPr>
            <p:cNvSpPr/>
            <p:nvPr/>
          </p:nvSpPr>
          <p:spPr>
            <a:xfrm>
              <a:off x="2791620" y="5593416"/>
              <a:ext cx="324340" cy="4704"/>
            </a:xfrm>
            <a:custGeom>
              <a:avLst/>
              <a:gdLst>
                <a:gd name="connsiteX0" fmla="*/ 0 w 324340"/>
                <a:gd name="connsiteY0" fmla="*/ 0 h 4704"/>
                <a:gd name="connsiteX1" fmla="*/ 324340 w 324340"/>
                <a:gd name="connsiteY1" fmla="*/ 0 h 4704"/>
              </a:gdLst>
              <a:ahLst/>
              <a:cxnLst>
                <a:cxn ang="0">
                  <a:pos x="connsiteX0" y="connsiteY0"/>
                </a:cxn>
                <a:cxn ang="0">
                  <a:pos x="connsiteX1" y="connsiteY1"/>
                </a:cxn>
              </a:cxnLst>
              <a:rect l="l" t="t" r="r" b="b"/>
              <a:pathLst>
                <a:path w="324340" h="4704">
                  <a:moveTo>
                    <a:pt x="0" y="0"/>
                  </a:moveTo>
                  <a:lnTo>
                    <a:pt x="324340" y="0"/>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104" name="Freeform: Shape 103">
              <a:extLst>
                <a:ext uri="{FF2B5EF4-FFF2-40B4-BE49-F238E27FC236}">
                  <a16:creationId xmlns:a16="http://schemas.microsoft.com/office/drawing/2014/main" id="{AD2548F9-0B90-8C42-E64B-B2FCAA5EFAD5}"/>
                </a:ext>
              </a:extLst>
            </p:cNvPr>
            <p:cNvSpPr/>
            <p:nvPr/>
          </p:nvSpPr>
          <p:spPr>
            <a:xfrm>
              <a:off x="2546246" y="5261277"/>
              <a:ext cx="521303" cy="317084"/>
            </a:xfrm>
            <a:custGeom>
              <a:avLst/>
              <a:gdLst>
                <a:gd name="connsiteX0" fmla="*/ 521303 w 521303"/>
                <a:gd name="connsiteY0" fmla="*/ 37203 h 317084"/>
                <a:gd name="connsiteX1" fmla="*/ 457508 w 521303"/>
                <a:gd name="connsiteY1" fmla="*/ 21913 h 317084"/>
                <a:gd name="connsiteX2" fmla="*/ 100941 w 521303"/>
                <a:gd name="connsiteY2" fmla="*/ 15468 h 317084"/>
                <a:gd name="connsiteX3" fmla="*/ 76288 w 521303"/>
                <a:gd name="connsiteY3" fmla="*/ 40214 h 317084"/>
                <a:gd name="connsiteX4" fmla="*/ 7035 w 521303"/>
                <a:gd name="connsiteY4" fmla="*/ 110361 h 317084"/>
                <a:gd name="connsiteX5" fmla="*/ 214 w 521303"/>
                <a:gd name="connsiteY5" fmla="*/ 130685 h 317084"/>
                <a:gd name="connsiteX6" fmla="*/ 17997 w 521303"/>
                <a:gd name="connsiteY6" fmla="*/ 265380 h 317084"/>
                <a:gd name="connsiteX7" fmla="*/ 58928 w 521303"/>
                <a:gd name="connsiteY7" fmla="*/ 306311 h 317084"/>
                <a:gd name="connsiteX8" fmla="*/ 102164 w 521303"/>
                <a:gd name="connsiteY8" fmla="*/ 317084 h 31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303" h="317084">
                  <a:moveTo>
                    <a:pt x="521303" y="37203"/>
                  </a:moveTo>
                  <a:cubicBezTo>
                    <a:pt x="500744" y="31558"/>
                    <a:pt x="479432" y="26430"/>
                    <a:pt x="457508" y="21913"/>
                  </a:cubicBezTo>
                  <a:cubicBezTo>
                    <a:pt x="237753" y="-23299"/>
                    <a:pt x="100941" y="15468"/>
                    <a:pt x="100941" y="15468"/>
                  </a:cubicBezTo>
                  <a:cubicBezTo>
                    <a:pt x="87310" y="15519"/>
                    <a:pt x="76288" y="26584"/>
                    <a:pt x="76288" y="40214"/>
                  </a:cubicBezTo>
                  <a:lnTo>
                    <a:pt x="7035" y="110361"/>
                  </a:lnTo>
                  <a:cubicBezTo>
                    <a:pt x="1737" y="115714"/>
                    <a:pt x="-782" y="123220"/>
                    <a:pt x="214" y="130685"/>
                  </a:cubicBezTo>
                  <a:lnTo>
                    <a:pt x="17997" y="265380"/>
                  </a:lnTo>
                  <a:cubicBezTo>
                    <a:pt x="18023" y="287977"/>
                    <a:pt x="36333" y="306282"/>
                    <a:pt x="58928" y="306311"/>
                  </a:cubicBezTo>
                  <a:lnTo>
                    <a:pt x="102164" y="317084"/>
                  </a:ln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105" name="Freeform: Shape 104">
              <a:extLst>
                <a:ext uri="{FF2B5EF4-FFF2-40B4-BE49-F238E27FC236}">
                  <a16:creationId xmlns:a16="http://schemas.microsoft.com/office/drawing/2014/main" id="{2DCEFE43-6322-B683-4CBE-E10581BCE0B3}"/>
                </a:ext>
              </a:extLst>
            </p:cNvPr>
            <p:cNvSpPr/>
            <p:nvPr/>
          </p:nvSpPr>
          <p:spPr>
            <a:xfrm>
              <a:off x="3285487" y="5408287"/>
              <a:ext cx="57991" cy="63031"/>
            </a:xfrm>
            <a:custGeom>
              <a:avLst/>
              <a:gdLst>
                <a:gd name="connsiteX0" fmla="*/ 57992 w 57991"/>
                <a:gd name="connsiteY0" fmla="*/ 52833 h 63031"/>
                <a:gd name="connsiteX1" fmla="*/ 49288 w 57991"/>
                <a:gd name="connsiteY1" fmla="*/ 61678 h 63031"/>
                <a:gd name="connsiteX2" fmla="*/ 2618 w 57991"/>
                <a:gd name="connsiteY2" fmla="*/ 37637 h 63031"/>
                <a:gd name="connsiteX3" fmla="*/ 13486 w 57991"/>
                <a:gd name="connsiteY3" fmla="*/ 0 h 63031"/>
              </a:gdLst>
              <a:ahLst/>
              <a:cxnLst>
                <a:cxn ang="0">
                  <a:pos x="connsiteX0" y="connsiteY0"/>
                </a:cxn>
                <a:cxn ang="0">
                  <a:pos x="connsiteX1" y="connsiteY1"/>
                </a:cxn>
                <a:cxn ang="0">
                  <a:pos x="connsiteX2" y="connsiteY2"/>
                </a:cxn>
                <a:cxn ang="0">
                  <a:pos x="connsiteX3" y="connsiteY3"/>
                </a:cxn>
              </a:cxnLst>
              <a:rect l="l" t="t" r="r" b="b"/>
              <a:pathLst>
                <a:path w="57991" h="63031">
                  <a:moveTo>
                    <a:pt x="57992" y="52833"/>
                  </a:moveTo>
                  <a:cubicBezTo>
                    <a:pt x="55169" y="53210"/>
                    <a:pt x="52205" y="61067"/>
                    <a:pt x="49288" y="61678"/>
                  </a:cubicBezTo>
                  <a:cubicBezTo>
                    <a:pt x="29858" y="66924"/>
                    <a:pt x="9628" y="56503"/>
                    <a:pt x="2618" y="37637"/>
                  </a:cubicBezTo>
                  <a:cubicBezTo>
                    <a:pt x="-5004" y="18819"/>
                    <a:pt x="5676" y="0"/>
                    <a:pt x="13486" y="0"/>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106" name="Freeform: Shape 105">
              <a:extLst>
                <a:ext uri="{FF2B5EF4-FFF2-40B4-BE49-F238E27FC236}">
                  <a16:creationId xmlns:a16="http://schemas.microsoft.com/office/drawing/2014/main" id="{EB1AA0A8-2C93-531A-AFA0-BA68EB1ECA38}"/>
                </a:ext>
              </a:extLst>
            </p:cNvPr>
            <p:cNvSpPr/>
            <p:nvPr/>
          </p:nvSpPr>
          <p:spPr>
            <a:xfrm>
              <a:off x="2829258" y="5298480"/>
              <a:ext cx="284538" cy="101244"/>
            </a:xfrm>
            <a:custGeom>
              <a:avLst/>
              <a:gdLst>
                <a:gd name="connsiteX0" fmla="*/ 12891 w 284538"/>
                <a:gd name="connsiteY0" fmla="*/ 101056 h 101244"/>
                <a:gd name="connsiteX1" fmla="*/ 0 w 284538"/>
                <a:gd name="connsiteY1" fmla="*/ 0 h 101244"/>
                <a:gd name="connsiteX2" fmla="*/ 155254 w 284538"/>
                <a:gd name="connsiteY2" fmla="*/ 11856 h 101244"/>
                <a:gd name="connsiteX3" fmla="*/ 284539 w 284538"/>
                <a:gd name="connsiteY3" fmla="*/ 101245 h 101244"/>
              </a:gdLst>
              <a:ahLst/>
              <a:cxnLst>
                <a:cxn ang="0">
                  <a:pos x="connsiteX0" y="connsiteY0"/>
                </a:cxn>
                <a:cxn ang="0">
                  <a:pos x="connsiteX1" y="connsiteY1"/>
                </a:cxn>
                <a:cxn ang="0">
                  <a:pos x="connsiteX2" y="connsiteY2"/>
                </a:cxn>
                <a:cxn ang="0">
                  <a:pos x="connsiteX3" y="connsiteY3"/>
                </a:cxn>
              </a:cxnLst>
              <a:rect l="l" t="t" r="r" b="b"/>
              <a:pathLst>
                <a:path w="284538" h="101244">
                  <a:moveTo>
                    <a:pt x="12891" y="101056"/>
                  </a:moveTo>
                  <a:lnTo>
                    <a:pt x="0" y="0"/>
                  </a:lnTo>
                  <a:cubicBezTo>
                    <a:pt x="0" y="0"/>
                    <a:pt x="90471" y="0"/>
                    <a:pt x="155254" y="11856"/>
                  </a:cubicBezTo>
                  <a:cubicBezTo>
                    <a:pt x="220038" y="23712"/>
                    <a:pt x="284539" y="59420"/>
                    <a:pt x="284539" y="101245"/>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107" name="Freeform: Shape 106">
              <a:extLst>
                <a:ext uri="{FF2B5EF4-FFF2-40B4-BE49-F238E27FC236}">
                  <a16:creationId xmlns:a16="http://schemas.microsoft.com/office/drawing/2014/main" id="{D28225FE-4F6B-2FB2-1F2B-A5E76EF812F8}"/>
                </a:ext>
              </a:extLst>
            </p:cNvPr>
            <p:cNvSpPr/>
            <p:nvPr/>
          </p:nvSpPr>
          <p:spPr>
            <a:xfrm>
              <a:off x="2683601" y="5548204"/>
              <a:ext cx="70570" cy="70570"/>
            </a:xfrm>
            <a:custGeom>
              <a:avLst/>
              <a:gdLst>
                <a:gd name="connsiteX0" fmla="*/ 70570 w 70570"/>
                <a:gd name="connsiteY0" fmla="*/ 35285 h 70570"/>
                <a:gd name="connsiteX1" fmla="*/ 35285 w 70570"/>
                <a:gd name="connsiteY1" fmla="*/ 70570 h 70570"/>
                <a:gd name="connsiteX2" fmla="*/ 0 w 70570"/>
                <a:gd name="connsiteY2" fmla="*/ 35285 h 70570"/>
                <a:gd name="connsiteX3" fmla="*/ 35285 w 70570"/>
                <a:gd name="connsiteY3" fmla="*/ 0 h 70570"/>
                <a:gd name="connsiteX4" fmla="*/ 70570 w 70570"/>
                <a:gd name="connsiteY4" fmla="*/ 35285 h 70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70" h="70570">
                  <a:moveTo>
                    <a:pt x="70570" y="35285"/>
                  </a:moveTo>
                  <a:cubicBezTo>
                    <a:pt x="70570" y="54773"/>
                    <a:pt x="54772" y="70570"/>
                    <a:pt x="35285" y="70570"/>
                  </a:cubicBezTo>
                  <a:cubicBezTo>
                    <a:pt x="15798" y="70570"/>
                    <a:pt x="0" y="54773"/>
                    <a:pt x="0" y="35285"/>
                  </a:cubicBezTo>
                  <a:cubicBezTo>
                    <a:pt x="0" y="15798"/>
                    <a:pt x="15798" y="0"/>
                    <a:pt x="35285" y="0"/>
                  </a:cubicBezTo>
                  <a:cubicBezTo>
                    <a:pt x="54772" y="0"/>
                    <a:pt x="70570" y="15798"/>
                    <a:pt x="70570" y="35285"/>
                  </a:cubicBezTo>
                  <a:close/>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sp>
          <p:nvSpPr>
            <p:cNvPr id="98" name="Freeform: Shape 97">
              <a:extLst>
                <a:ext uri="{FF2B5EF4-FFF2-40B4-BE49-F238E27FC236}">
                  <a16:creationId xmlns:a16="http://schemas.microsoft.com/office/drawing/2014/main" id="{F1C7EF1E-FF3E-EA01-A48C-E31F1D7953FA}"/>
                </a:ext>
              </a:extLst>
            </p:cNvPr>
            <p:cNvSpPr/>
            <p:nvPr/>
          </p:nvSpPr>
          <p:spPr>
            <a:xfrm>
              <a:off x="2609502" y="5658058"/>
              <a:ext cx="691540" cy="4704"/>
            </a:xfrm>
            <a:custGeom>
              <a:avLst/>
              <a:gdLst>
                <a:gd name="connsiteX0" fmla="*/ 0 w 691540"/>
                <a:gd name="connsiteY0" fmla="*/ 0 h 4704"/>
                <a:gd name="connsiteX1" fmla="*/ 691540 w 691540"/>
                <a:gd name="connsiteY1" fmla="*/ 0 h 4704"/>
              </a:gdLst>
              <a:ahLst/>
              <a:cxnLst>
                <a:cxn ang="0">
                  <a:pos x="connsiteX0" y="connsiteY0"/>
                </a:cxn>
                <a:cxn ang="0">
                  <a:pos x="connsiteX1" y="connsiteY1"/>
                </a:cxn>
              </a:cxnLst>
              <a:rect l="l" t="t" r="r" b="b"/>
              <a:pathLst>
                <a:path w="691540" h="4704">
                  <a:moveTo>
                    <a:pt x="0" y="0"/>
                  </a:moveTo>
                  <a:lnTo>
                    <a:pt x="691540" y="0"/>
                  </a:lnTo>
                </a:path>
              </a:pathLst>
            </a:custGeom>
            <a:grpFill/>
            <a:ln w="19050" cap="rnd">
              <a:solidFill>
                <a:schemeClr val="accent1"/>
              </a:solidFill>
              <a:prstDash val="solid"/>
              <a:round/>
              <a:headEnd/>
              <a:tailEnd/>
            </a:ln>
          </p:spPr>
          <p:txBody>
            <a:bodyPr vert="horz" wrap="square" lIns="76200" tIns="38100" rIns="76200" bIns="38100" numCol="1" anchor="t" anchorCtr="0" compatLnSpc="1">
              <a:prstTxWarp prst="textNoShape">
                <a:avLst/>
              </a:prstTxWarp>
            </a:bodyPr>
            <a:lstStyle/>
            <a:p>
              <a:pPr defTabSz="609576"/>
              <a:endParaRPr lang="en-US" sz="1500">
                <a:solidFill>
                  <a:srgbClr val="FFFFFF"/>
                </a:solidFill>
                <a:latin typeface="Amazon Ember"/>
              </a:endParaRPr>
            </a:p>
          </p:txBody>
        </p:sp>
      </p:grpSp>
    </p:spTree>
    <p:extLst>
      <p:ext uri="{BB962C8B-B14F-4D97-AF65-F5344CB8AC3E}">
        <p14:creationId xmlns:p14="http://schemas.microsoft.com/office/powerpoint/2010/main" val="259460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7 L 0 -2.22222E-6 " pathEditMode="relative" rAng="0" ptsTypes="AA">
                                      <p:cBhvr>
                                        <p:cTn id="9" dur="600" fill="hold"/>
                                        <p:tgtEl>
                                          <p:spTgt spid="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2.91667E-6 -0.0449 L 2.91667E-6 -3.7037E-6 " pathEditMode="relative" rAng="0" ptsTypes="AA">
                                      <p:cBhvr>
                                        <p:cTn id="16" dur="600" fill="hold"/>
                                        <p:tgtEl>
                                          <p:spTgt spid="33"/>
                                        </p:tgtEl>
                                        <p:attrNameLst>
                                          <p:attrName>ppt_x</p:attrName>
                                          <p:attrName>ppt_y</p:attrName>
                                        </p:attrNameLst>
                                      </p:cBhvr>
                                      <p:rCtr x="0" y="2245"/>
                                    </p:animMotion>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nodeType="withEffect">
                                  <p:stCondLst>
                                    <p:cond delay="0"/>
                                  </p:stCondLst>
                                  <p:childTnLst>
                                    <p:animMotion origin="layout" path="M 1.45833E-6 -0.04491 L 1.45833E-6 4.81481E-6 " pathEditMode="relative" rAng="0" ptsTypes="AA">
                                      <p:cBhvr>
                                        <p:cTn id="24" dur="600" fill="hold"/>
                                        <p:tgtEl>
                                          <p:spTgt spid="32"/>
                                        </p:tgtEl>
                                        <p:attrNameLst>
                                          <p:attrName>ppt_x</p:attrName>
                                          <p:attrName>ppt_y</p:attrName>
                                        </p:attrNameLst>
                                      </p:cBhvr>
                                      <p:rCtr x="0" y="224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42" presetClass="path" presetSubtype="0" decel="100000" fill="hold" grpId="1" nodeType="withEffect">
                                  <p:stCondLst>
                                    <p:cond delay="0"/>
                                  </p:stCondLst>
                                  <p:childTnLst>
                                    <p:animMotion origin="layout" path="M 1.04167E-6 -0.04491 L 1.04167E-6 3.33333E-6 " pathEditMode="relative" rAng="0" ptsTypes="AA">
                                      <p:cBhvr>
                                        <p:cTn id="31" dur="600" fill="hold"/>
                                        <p:tgtEl>
                                          <p:spTgt spid="56"/>
                                        </p:tgtEl>
                                        <p:attrNameLst>
                                          <p:attrName>ppt_x</p:attrName>
                                          <p:attrName>ppt_y</p:attrName>
                                        </p:attrNameLst>
                                      </p:cBhvr>
                                      <p:rCtr x="0" y="2245"/>
                                    </p:animMotion>
                                  </p:childTnLst>
                                </p:cTn>
                              </p:par>
                              <p:par>
                                <p:cTn id="32" presetID="10" presetClass="entr" presetSubtype="0" fill="hold" grpId="0"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par>
                                <p:cTn id="35" presetID="10"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42" presetClass="path" presetSubtype="0" decel="100000" fill="hold" nodeType="withEffect">
                                  <p:stCondLst>
                                    <p:cond delay="0"/>
                                  </p:stCondLst>
                                  <p:childTnLst>
                                    <p:animMotion origin="layout" path="M 3.33333E-6 -0.04491 L 3.33333E-6 3.33333E-6 " pathEditMode="relative" rAng="0" ptsTypes="AA">
                                      <p:cBhvr>
                                        <p:cTn id="39" dur="600" fill="hold"/>
                                        <p:tgtEl>
                                          <p:spTgt spid="55"/>
                                        </p:tgtEl>
                                        <p:attrNameLst>
                                          <p:attrName>ppt_x</p:attrName>
                                          <p:attrName>ppt_y</p:attrName>
                                        </p:attrNameLst>
                                      </p:cBhvr>
                                      <p:rCtr x="0" y="2245"/>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par>
                                <p:cTn id="48" presetID="42" presetClass="path" presetSubtype="0" decel="100000" fill="hold" grpId="1" nodeType="withEffect">
                                  <p:stCondLst>
                                    <p:cond delay="0"/>
                                  </p:stCondLst>
                                  <p:childTnLst>
                                    <p:animMotion origin="layout" path="M 1.04167E-6 -0.04491 L 1.04167E-6 3.33333E-6 " pathEditMode="relative" rAng="0" ptsTypes="AA">
                                      <p:cBhvr>
                                        <p:cTn id="49" dur="600" fill="hold"/>
                                        <p:tgtEl>
                                          <p:spTgt spid="95"/>
                                        </p:tgtEl>
                                        <p:attrNameLst>
                                          <p:attrName>ppt_x</p:attrName>
                                          <p:attrName>ppt_y</p:attrName>
                                        </p:attrNameLst>
                                      </p:cBhvr>
                                      <p:rCtr x="0" y="2245"/>
                                    </p:animMotion>
                                  </p:childTnLst>
                                </p:cTn>
                              </p:par>
                              <p:par>
                                <p:cTn id="50" presetID="10" presetClass="entr" presetSubtype="0" fill="hold" nodeType="with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fade">
                                      <p:cBhvr>
                                        <p:cTn id="52" dur="500"/>
                                        <p:tgtEl>
                                          <p:spTgt spid="108"/>
                                        </p:tgtEl>
                                      </p:cBhvr>
                                    </p:animEffect>
                                  </p:childTnLst>
                                </p:cTn>
                              </p:par>
                              <p:par>
                                <p:cTn id="53" presetID="42" presetClass="path" presetSubtype="0" decel="100000" fill="hold" nodeType="withEffect">
                                  <p:stCondLst>
                                    <p:cond delay="0"/>
                                  </p:stCondLst>
                                  <p:childTnLst>
                                    <p:animMotion origin="layout" path="M 1.04167E-6 -0.04491 L 1.04167E-6 3.33333E-6 " pathEditMode="relative" rAng="0" ptsTypes="AA">
                                      <p:cBhvr>
                                        <p:cTn id="54" dur="600" fill="hold"/>
                                        <p:tgtEl>
                                          <p:spTgt spid="10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2" grpId="0" animBg="1"/>
      <p:bldP spid="33" grpId="0"/>
      <p:bldP spid="33" grpId="1"/>
      <p:bldP spid="56" grpId="0"/>
      <p:bldP spid="56" grpId="1"/>
      <p:bldP spid="93" grpId="0" animBg="1"/>
      <p:bldP spid="95" grpId="0"/>
      <p:bldP spid="9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DE21A7-AA4D-41D5-9E01-68AEE40B8613}"/>
              </a:ext>
            </a:extLst>
          </p:cNvPr>
          <p:cNvSpPr txBox="1">
            <a:spLocks noGrp="1"/>
          </p:cNvSpPr>
          <p:nvPr>
            <p:ph type="title"/>
          </p:nvPr>
        </p:nvSpPr>
        <p:spPr/>
        <p:txBody>
          <a:bodyPr/>
          <a:lstStyle/>
          <a:p>
            <a:r>
              <a:rPr lang="en-US" dirty="0"/>
              <a:t>Amazon machine learning innovation at scale</a:t>
            </a:r>
          </a:p>
        </p:txBody>
      </p:sp>
      <p:sp>
        <p:nvSpPr>
          <p:cNvPr id="25" name="Rectangle 24">
            <a:extLst>
              <a:ext uri="{FF2B5EF4-FFF2-40B4-BE49-F238E27FC236}">
                <a16:creationId xmlns:a16="http://schemas.microsoft.com/office/drawing/2014/main" id="{150995C7-4BCE-5434-CCCA-540CFDBEDBFC}"/>
              </a:ext>
            </a:extLst>
          </p:cNvPr>
          <p:cNvSpPr/>
          <p:nvPr/>
        </p:nvSpPr>
        <p:spPr>
          <a:xfrm>
            <a:off x="620376" y="4800906"/>
            <a:ext cx="2514600" cy="923330"/>
          </a:xfrm>
          <a:prstGeom prst="rect">
            <a:avLst/>
          </a:prstGeom>
        </p:spPr>
        <p:txBody>
          <a:bodyPr wrap="square" lIns="0" rIns="0">
            <a:spAutoFit/>
          </a:bodyPr>
          <a:lstStyle/>
          <a:p>
            <a:pPr algn="ctr" defTabSz="609576">
              <a:lnSpc>
                <a:spcPct val="90000"/>
              </a:lnSpc>
              <a:buClr>
                <a:srgbClr val="1C232F"/>
              </a:buClr>
              <a:defRPr/>
            </a:pPr>
            <a:r>
              <a:rPr lang="en-US" sz="2000" b="1" dirty="0">
                <a:solidFill>
                  <a:schemeClr val="accent1"/>
                </a:solidFill>
              </a:rPr>
              <a:t>4,000 products </a:t>
            </a:r>
            <a:br>
              <a:rPr lang="en-US" sz="2000" b="1" dirty="0">
                <a:solidFill>
                  <a:schemeClr val="accent1"/>
                </a:solidFill>
              </a:rPr>
            </a:br>
            <a:r>
              <a:rPr lang="en-US" sz="2000" b="1" dirty="0">
                <a:solidFill>
                  <a:schemeClr val="accent1"/>
                </a:solidFill>
              </a:rPr>
              <a:t>per minute </a:t>
            </a:r>
            <a:r>
              <a:rPr lang="en-US" sz="2000" dirty="0"/>
              <a:t>sold </a:t>
            </a:r>
            <a:br>
              <a:rPr lang="en-US" sz="2000" dirty="0"/>
            </a:br>
            <a:r>
              <a:rPr lang="en-US" sz="2000" dirty="0"/>
              <a:t>on Amazon.com </a:t>
            </a:r>
            <a:endParaRPr lang="en-US" sz="2000" b="1" dirty="0"/>
          </a:p>
        </p:txBody>
      </p:sp>
      <p:sp>
        <p:nvSpPr>
          <p:cNvPr id="26" name="Rectangle 25">
            <a:extLst>
              <a:ext uri="{FF2B5EF4-FFF2-40B4-BE49-F238E27FC236}">
                <a16:creationId xmlns:a16="http://schemas.microsoft.com/office/drawing/2014/main" id="{67A97B2C-89D6-5A96-0F68-8CFD2578523D}"/>
              </a:ext>
            </a:extLst>
          </p:cNvPr>
          <p:cNvSpPr/>
          <p:nvPr/>
        </p:nvSpPr>
        <p:spPr>
          <a:xfrm>
            <a:off x="3440784" y="4800906"/>
            <a:ext cx="2514600" cy="646331"/>
          </a:xfrm>
          <a:prstGeom prst="rect">
            <a:avLst/>
          </a:prstGeom>
        </p:spPr>
        <p:txBody>
          <a:bodyPr wrap="square" lIns="0" rIns="0">
            <a:spAutoFit/>
          </a:bodyPr>
          <a:lstStyle/>
          <a:p>
            <a:pPr algn="ctr" defTabSz="609576">
              <a:lnSpc>
                <a:spcPct val="90000"/>
              </a:lnSpc>
              <a:defRPr/>
            </a:pPr>
            <a:r>
              <a:rPr lang="en-US" sz="2000" b="1" dirty="0">
                <a:solidFill>
                  <a:schemeClr val="accent1"/>
                </a:solidFill>
              </a:rPr>
              <a:t>1.6 million packages </a:t>
            </a:r>
            <a:br>
              <a:rPr lang="en-US" sz="2000" b="1" dirty="0">
                <a:solidFill>
                  <a:schemeClr val="accent1"/>
                </a:solidFill>
              </a:rPr>
            </a:br>
            <a:r>
              <a:rPr lang="en-US" sz="2000" dirty="0"/>
              <a:t>every day</a:t>
            </a:r>
          </a:p>
        </p:txBody>
      </p:sp>
      <p:sp>
        <p:nvSpPr>
          <p:cNvPr id="27" name="Rectangle 26">
            <a:extLst>
              <a:ext uri="{FF2B5EF4-FFF2-40B4-BE49-F238E27FC236}">
                <a16:creationId xmlns:a16="http://schemas.microsoft.com/office/drawing/2014/main" id="{503C3337-E13A-8C41-F91B-579D11FA4B15}"/>
              </a:ext>
            </a:extLst>
          </p:cNvPr>
          <p:cNvSpPr/>
          <p:nvPr/>
        </p:nvSpPr>
        <p:spPr>
          <a:xfrm>
            <a:off x="6261192" y="4800906"/>
            <a:ext cx="2514600" cy="923330"/>
          </a:xfrm>
          <a:prstGeom prst="rect">
            <a:avLst/>
          </a:prstGeom>
        </p:spPr>
        <p:txBody>
          <a:bodyPr wrap="square" lIns="0" rIns="0">
            <a:spAutoFit/>
          </a:bodyPr>
          <a:lstStyle/>
          <a:p>
            <a:pPr algn="ctr" defTabSz="609576">
              <a:lnSpc>
                <a:spcPct val="90000"/>
              </a:lnSpc>
              <a:defRPr/>
            </a:pPr>
            <a:r>
              <a:rPr lang="en-US" sz="2000" b="1" dirty="0">
                <a:solidFill>
                  <a:schemeClr val="accent1"/>
                </a:solidFill>
              </a:rPr>
              <a:t>Billions</a:t>
            </a:r>
            <a:r>
              <a:rPr lang="en-US" sz="2000" dirty="0"/>
              <a:t> of Alexa interactions </a:t>
            </a:r>
            <a:br>
              <a:rPr lang="en-US" sz="2000" dirty="0"/>
            </a:br>
            <a:r>
              <a:rPr lang="en-US" sz="2000" dirty="0"/>
              <a:t>each week</a:t>
            </a:r>
          </a:p>
        </p:txBody>
      </p:sp>
      <p:sp>
        <p:nvSpPr>
          <p:cNvPr id="28" name="Rectangle 27">
            <a:extLst>
              <a:ext uri="{FF2B5EF4-FFF2-40B4-BE49-F238E27FC236}">
                <a16:creationId xmlns:a16="http://schemas.microsoft.com/office/drawing/2014/main" id="{B4588111-DA6C-D137-208C-46024917A2D0}"/>
              </a:ext>
            </a:extLst>
          </p:cNvPr>
          <p:cNvSpPr/>
          <p:nvPr/>
        </p:nvSpPr>
        <p:spPr>
          <a:xfrm>
            <a:off x="9081600" y="4800906"/>
            <a:ext cx="2514600" cy="923330"/>
          </a:xfrm>
          <a:prstGeom prst="rect">
            <a:avLst/>
          </a:prstGeom>
        </p:spPr>
        <p:txBody>
          <a:bodyPr wrap="square" lIns="0" rIns="0">
            <a:spAutoFit/>
          </a:bodyPr>
          <a:lstStyle/>
          <a:p>
            <a:pPr algn="ctr" defTabSz="609576">
              <a:lnSpc>
                <a:spcPct val="90000"/>
              </a:lnSpc>
              <a:defRPr/>
            </a:pPr>
            <a:r>
              <a:rPr lang="en-US" sz="2000" dirty="0"/>
              <a:t>First Prime Air delivery on </a:t>
            </a:r>
            <a:r>
              <a:rPr lang="en-US" sz="2000" b="1" dirty="0">
                <a:solidFill>
                  <a:schemeClr val="accent1"/>
                </a:solidFill>
              </a:rPr>
              <a:t>December 7, 2016</a:t>
            </a:r>
          </a:p>
        </p:txBody>
      </p:sp>
      <p:pic>
        <p:nvPicPr>
          <p:cNvPr id="18" name="Picture 17">
            <a:extLst>
              <a:ext uri="{FF2B5EF4-FFF2-40B4-BE49-F238E27FC236}">
                <a16:creationId xmlns:a16="http://schemas.microsoft.com/office/drawing/2014/main" id="{36A8C9AA-C449-28C3-FE43-CAEA045DDA75}"/>
              </a:ext>
            </a:extLst>
          </p:cNvPr>
          <p:cNvPicPr>
            <a:picLocks noChangeAspect="1"/>
          </p:cNvPicPr>
          <p:nvPr/>
        </p:nvPicPr>
        <p:blipFill>
          <a:blip r:embed="rId3"/>
          <a:stretch>
            <a:fillRect/>
          </a:stretch>
        </p:blipFill>
        <p:spPr>
          <a:xfrm>
            <a:off x="6261192" y="1381402"/>
            <a:ext cx="2514600" cy="3263266"/>
          </a:xfrm>
          <a:prstGeom prst="rect">
            <a:avLst/>
          </a:prstGeom>
          <a:effectLst>
            <a:outerShdw blurRad="127000" dir="5400000" algn="ctr" rotWithShape="0">
              <a:srgbClr val="000000">
                <a:alpha val="20000"/>
              </a:srgbClr>
            </a:outerShdw>
          </a:effectLst>
        </p:spPr>
      </p:pic>
      <p:pic>
        <p:nvPicPr>
          <p:cNvPr id="19" name="Picture 18">
            <a:extLst>
              <a:ext uri="{FF2B5EF4-FFF2-40B4-BE49-F238E27FC236}">
                <a16:creationId xmlns:a16="http://schemas.microsoft.com/office/drawing/2014/main" id="{DA489D1E-4A28-E996-E1B1-AA3681047F05}"/>
              </a:ext>
            </a:extLst>
          </p:cNvPr>
          <p:cNvPicPr>
            <a:picLocks noChangeAspect="1"/>
          </p:cNvPicPr>
          <p:nvPr/>
        </p:nvPicPr>
        <p:blipFill>
          <a:blip r:embed="rId4"/>
          <a:srcRect/>
          <a:stretch/>
        </p:blipFill>
        <p:spPr>
          <a:xfrm>
            <a:off x="9081600" y="1381402"/>
            <a:ext cx="2514600" cy="3260641"/>
          </a:xfrm>
          <a:prstGeom prst="rect">
            <a:avLst/>
          </a:prstGeom>
          <a:effectLst>
            <a:outerShdw blurRad="127000" dir="5400000" algn="ctr" rotWithShape="0">
              <a:srgbClr val="000000">
                <a:alpha val="20000"/>
              </a:srgbClr>
            </a:outerShdw>
          </a:effectLst>
        </p:spPr>
      </p:pic>
      <p:pic>
        <p:nvPicPr>
          <p:cNvPr id="21" name="Picture 20">
            <a:extLst>
              <a:ext uri="{FF2B5EF4-FFF2-40B4-BE49-F238E27FC236}">
                <a16:creationId xmlns:a16="http://schemas.microsoft.com/office/drawing/2014/main" id="{5A16B0FA-7FBF-6662-DCA6-CB6F43811EC7}"/>
              </a:ext>
            </a:extLst>
          </p:cNvPr>
          <p:cNvPicPr>
            <a:picLocks noChangeAspect="1"/>
          </p:cNvPicPr>
          <p:nvPr/>
        </p:nvPicPr>
        <p:blipFill>
          <a:blip r:embed="rId5"/>
          <a:srcRect/>
          <a:stretch/>
        </p:blipFill>
        <p:spPr>
          <a:xfrm>
            <a:off x="3440784" y="1381402"/>
            <a:ext cx="2514600" cy="3272063"/>
          </a:xfrm>
          <a:prstGeom prst="rect">
            <a:avLst/>
          </a:prstGeom>
          <a:effectLst>
            <a:outerShdw blurRad="127000" dir="5400000" algn="ctr" rotWithShape="0">
              <a:srgbClr val="000000">
                <a:alpha val="20000"/>
              </a:srgbClr>
            </a:outerShdw>
          </a:effectLst>
        </p:spPr>
      </p:pic>
      <p:pic>
        <p:nvPicPr>
          <p:cNvPr id="22" name="Picture 21">
            <a:extLst>
              <a:ext uri="{FF2B5EF4-FFF2-40B4-BE49-F238E27FC236}">
                <a16:creationId xmlns:a16="http://schemas.microsoft.com/office/drawing/2014/main" id="{D0BB3717-8EBC-E4DF-E019-816278B63E8F}"/>
              </a:ext>
            </a:extLst>
          </p:cNvPr>
          <p:cNvPicPr>
            <a:picLocks noChangeAspect="1"/>
          </p:cNvPicPr>
          <p:nvPr/>
        </p:nvPicPr>
        <p:blipFill rotWithShape="1">
          <a:blip r:embed="rId6"/>
          <a:srcRect l="7701" t="-5501" r="6761" b="-5457"/>
          <a:stretch/>
        </p:blipFill>
        <p:spPr>
          <a:xfrm>
            <a:off x="620376" y="1381402"/>
            <a:ext cx="2514600" cy="3261952"/>
          </a:xfrm>
          <a:prstGeom prst="rect">
            <a:avLst/>
          </a:prstGeom>
          <a:solidFill>
            <a:srgbClr val="FFFFFF"/>
          </a:solidFill>
          <a:effectLst>
            <a:outerShdw blurRad="127000" dir="5400000" algn="ctr" rotWithShape="0">
              <a:srgbClr val="000000">
                <a:alpha val="20000"/>
              </a:srgbClr>
            </a:outerShdw>
          </a:effectLst>
        </p:spPr>
      </p:pic>
    </p:spTree>
    <p:extLst>
      <p:ext uri="{BB962C8B-B14F-4D97-AF65-F5344CB8AC3E}">
        <p14:creationId xmlns:p14="http://schemas.microsoft.com/office/powerpoint/2010/main" val="346483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650"/>
                                        <p:tgtEl>
                                          <p:spTgt spid="25"/>
                                        </p:tgtEl>
                                      </p:cBhvr>
                                    </p:animEffect>
                                  </p:childTnLst>
                                </p:cTn>
                              </p:par>
                              <p:par>
                                <p:cTn id="8" presetID="42" presetClass="path" presetSubtype="0" decel="100000" fill="hold" grpId="1" nodeType="withEffect">
                                  <p:stCondLst>
                                    <p:cond delay="0"/>
                                  </p:stCondLst>
                                  <p:childTnLst>
                                    <p:animMotion origin="layout" path="M 3.54167E-6 -1.11111E-6 L 3.54167E-6 -0.0544 " pathEditMode="relative" rAng="0" ptsTypes="AA">
                                      <p:cBhvr>
                                        <p:cTn id="9" dur="650" spd="-100000" fill="hold"/>
                                        <p:tgtEl>
                                          <p:spTgt spid="25"/>
                                        </p:tgtEl>
                                        <p:attrNameLst>
                                          <p:attrName>ppt_x</p:attrName>
                                          <p:attrName>ppt_y</p:attrName>
                                        </p:attrNameLst>
                                      </p:cBhvr>
                                      <p:rCtr x="0" y="-2731"/>
                                    </p:animMotion>
                                  </p:childTnLst>
                                </p:cTn>
                              </p:par>
                              <p:par>
                                <p:cTn id="10" presetID="10" presetClass="entr" presetSubtype="0" fill="hold" grpId="0" nodeType="withEffect">
                                  <p:stCondLst>
                                    <p:cond delay="1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650"/>
                                        <p:tgtEl>
                                          <p:spTgt spid="26"/>
                                        </p:tgtEl>
                                      </p:cBhvr>
                                    </p:animEffect>
                                  </p:childTnLst>
                                </p:cTn>
                              </p:par>
                              <p:par>
                                <p:cTn id="13" presetID="42" presetClass="path" presetSubtype="0" decel="100000" fill="hold" grpId="1" nodeType="withEffect">
                                  <p:stCondLst>
                                    <p:cond delay="100"/>
                                  </p:stCondLst>
                                  <p:childTnLst>
                                    <p:animMotion origin="layout" path="M 3.54167E-6 -7.40741E-7 L 3.54167E-6 -0.0544 " pathEditMode="relative" rAng="0" ptsTypes="AA">
                                      <p:cBhvr>
                                        <p:cTn id="14" dur="650" spd="-100000" fill="hold"/>
                                        <p:tgtEl>
                                          <p:spTgt spid="26"/>
                                        </p:tgtEl>
                                        <p:attrNameLst>
                                          <p:attrName>ppt_x</p:attrName>
                                          <p:attrName>ppt_y</p:attrName>
                                        </p:attrNameLst>
                                      </p:cBhvr>
                                      <p:rCtr x="0" y="-2731"/>
                                    </p:animMotion>
                                  </p:childTnLst>
                                </p:cTn>
                              </p:par>
                              <p:par>
                                <p:cTn id="15" presetID="10" presetClass="entr" presetSubtype="0" fill="hold" grpId="0" nodeType="withEffect">
                                  <p:stCondLst>
                                    <p:cond delay="2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650"/>
                                        <p:tgtEl>
                                          <p:spTgt spid="27"/>
                                        </p:tgtEl>
                                      </p:cBhvr>
                                    </p:animEffect>
                                  </p:childTnLst>
                                </p:cTn>
                              </p:par>
                              <p:par>
                                <p:cTn id="18" presetID="42" presetClass="path" presetSubtype="0" decel="100000" fill="hold" grpId="1" nodeType="withEffect">
                                  <p:stCondLst>
                                    <p:cond delay="200"/>
                                  </p:stCondLst>
                                  <p:childTnLst>
                                    <p:animMotion origin="layout" path="M 3.33333E-6 -1.11111E-6 L 3.33333E-6 -0.0544 " pathEditMode="relative" rAng="0" ptsTypes="AA">
                                      <p:cBhvr>
                                        <p:cTn id="19" dur="650" spd="-100000" fill="hold"/>
                                        <p:tgtEl>
                                          <p:spTgt spid="27"/>
                                        </p:tgtEl>
                                        <p:attrNameLst>
                                          <p:attrName>ppt_x</p:attrName>
                                          <p:attrName>ppt_y</p:attrName>
                                        </p:attrNameLst>
                                      </p:cBhvr>
                                      <p:rCtr x="0" y="-2731"/>
                                    </p:animMotion>
                                  </p:childTnLst>
                                </p:cTn>
                              </p:par>
                              <p:par>
                                <p:cTn id="20" presetID="10" presetClass="entr" presetSubtype="0" fill="hold" grpId="0" nodeType="withEffect">
                                  <p:stCondLst>
                                    <p:cond delay="3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650"/>
                                        <p:tgtEl>
                                          <p:spTgt spid="28"/>
                                        </p:tgtEl>
                                      </p:cBhvr>
                                    </p:animEffect>
                                  </p:childTnLst>
                                </p:cTn>
                              </p:par>
                              <p:par>
                                <p:cTn id="23" presetID="42" presetClass="path" presetSubtype="0" decel="100000" fill="hold" grpId="1" nodeType="withEffect">
                                  <p:stCondLst>
                                    <p:cond delay="300"/>
                                  </p:stCondLst>
                                  <p:childTnLst>
                                    <p:animMotion origin="layout" path="M 3.125E-6 -1.11111E-6 L 3.125E-6 -0.0544 " pathEditMode="relative" rAng="0" ptsTypes="AA">
                                      <p:cBhvr>
                                        <p:cTn id="24" dur="650" spd="-100000" fill="hold"/>
                                        <p:tgtEl>
                                          <p:spTgt spid="28"/>
                                        </p:tgtEl>
                                        <p:attrNameLst>
                                          <p:attrName>ppt_x</p:attrName>
                                          <p:attrName>ppt_y</p:attrName>
                                        </p:attrNameLst>
                                      </p:cBhvr>
                                      <p:rCtr x="0" y="-2731"/>
                                    </p:animMotion>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650"/>
                                        <p:tgtEl>
                                          <p:spTgt spid="22"/>
                                        </p:tgtEl>
                                      </p:cBhvr>
                                    </p:animEffect>
                                  </p:childTnLst>
                                </p:cTn>
                              </p:par>
                              <p:par>
                                <p:cTn id="28" presetID="42" presetClass="path" presetSubtype="0" decel="100000" fill="hold" nodeType="withEffect">
                                  <p:stCondLst>
                                    <p:cond delay="0"/>
                                  </p:stCondLst>
                                  <p:childTnLst>
                                    <p:animMotion origin="layout" path="M 3.54167E-6 -3.7037E-7 L 3.54167E-6 0.04352 " pathEditMode="relative" rAng="0" ptsTypes="AA">
                                      <p:cBhvr>
                                        <p:cTn id="29" dur="650" spd="-100000" fill="hold"/>
                                        <p:tgtEl>
                                          <p:spTgt spid="22"/>
                                        </p:tgtEl>
                                        <p:attrNameLst>
                                          <p:attrName>ppt_x</p:attrName>
                                          <p:attrName>ppt_y</p:attrName>
                                        </p:attrNameLst>
                                      </p:cBhvr>
                                      <p:rCtr x="0" y="2176"/>
                                    </p:animMotion>
                                  </p:childTnLst>
                                </p:cTn>
                              </p:par>
                              <p:par>
                                <p:cTn id="30" presetID="10" presetClass="entr" presetSubtype="0" fill="hold" nodeType="withEffect">
                                  <p:stCondLst>
                                    <p:cond delay="1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650"/>
                                        <p:tgtEl>
                                          <p:spTgt spid="21"/>
                                        </p:tgtEl>
                                      </p:cBhvr>
                                    </p:animEffect>
                                  </p:childTnLst>
                                </p:cTn>
                              </p:par>
                              <p:par>
                                <p:cTn id="33" presetID="42" presetClass="path" presetSubtype="0" decel="100000" fill="hold" nodeType="withEffect">
                                  <p:stCondLst>
                                    <p:cond delay="100"/>
                                  </p:stCondLst>
                                  <p:childTnLst>
                                    <p:animMotion origin="layout" path="M 3.54167E-6 -4.81481E-6 L 3.54167E-6 0.04352 " pathEditMode="relative" rAng="0" ptsTypes="AA">
                                      <p:cBhvr>
                                        <p:cTn id="34" dur="650" spd="-100000" fill="hold"/>
                                        <p:tgtEl>
                                          <p:spTgt spid="21"/>
                                        </p:tgtEl>
                                        <p:attrNameLst>
                                          <p:attrName>ppt_x</p:attrName>
                                          <p:attrName>ppt_y</p:attrName>
                                        </p:attrNameLst>
                                      </p:cBhvr>
                                      <p:rCtr x="0" y="2176"/>
                                    </p:animMotion>
                                  </p:childTnLst>
                                </p:cTn>
                              </p:par>
                              <p:par>
                                <p:cTn id="35" presetID="10" presetClass="entr" presetSubtype="0" fill="hold"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650"/>
                                        <p:tgtEl>
                                          <p:spTgt spid="18"/>
                                        </p:tgtEl>
                                      </p:cBhvr>
                                    </p:animEffect>
                                  </p:childTnLst>
                                </p:cTn>
                              </p:par>
                              <p:par>
                                <p:cTn id="38" presetID="42" presetClass="path" presetSubtype="0" decel="100000" fill="hold" nodeType="withEffect">
                                  <p:stCondLst>
                                    <p:cond delay="200"/>
                                  </p:stCondLst>
                                  <p:childTnLst>
                                    <p:animMotion origin="layout" path="M 3.33333E-6 -1.85185E-6 L 3.33333E-6 0.04352 " pathEditMode="relative" rAng="0" ptsTypes="AA">
                                      <p:cBhvr>
                                        <p:cTn id="39" dur="650" spd="-100000" fill="hold"/>
                                        <p:tgtEl>
                                          <p:spTgt spid="18"/>
                                        </p:tgtEl>
                                        <p:attrNameLst>
                                          <p:attrName>ppt_x</p:attrName>
                                          <p:attrName>ppt_y</p:attrName>
                                        </p:attrNameLst>
                                      </p:cBhvr>
                                      <p:rCtr x="0" y="2176"/>
                                    </p:animMotion>
                                  </p:childTnLst>
                                </p:cTn>
                              </p:par>
                              <p:par>
                                <p:cTn id="40" presetID="10" presetClass="entr" presetSubtype="0" fill="hold" nodeType="withEffect">
                                  <p:stCondLst>
                                    <p:cond delay="3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650"/>
                                        <p:tgtEl>
                                          <p:spTgt spid="19"/>
                                        </p:tgtEl>
                                      </p:cBhvr>
                                    </p:animEffect>
                                  </p:childTnLst>
                                </p:cTn>
                              </p:par>
                              <p:par>
                                <p:cTn id="43" presetID="42" presetClass="path" presetSubtype="0" decel="100000" fill="hold" nodeType="withEffect">
                                  <p:stCondLst>
                                    <p:cond delay="300"/>
                                  </p:stCondLst>
                                  <p:childTnLst>
                                    <p:animMotion origin="layout" path="M 3.125E-6 -3.7037E-7 L 3.125E-6 0.04352 " pathEditMode="relative" rAng="0" ptsTypes="AA">
                                      <p:cBhvr>
                                        <p:cTn id="44" dur="650" spd="-100000" fill="hold"/>
                                        <p:tgtEl>
                                          <p:spTgt spid="19"/>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27" grpId="0"/>
      <p:bldP spid="27" grpId="1"/>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sitting at a table in a restaurant&#10;&#10;Description automatically generated">
            <a:extLst>
              <a:ext uri="{FF2B5EF4-FFF2-40B4-BE49-F238E27FC236}">
                <a16:creationId xmlns:a16="http://schemas.microsoft.com/office/drawing/2014/main" id="{A6C96E73-D5AC-440D-8509-70686125F6DE}"/>
              </a:ext>
            </a:extLst>
          </p:cNvPr>
          <p:cNvPicPr>
            <a:picLocks/>
          </p:cNvPicPr>
          <p:nvPr/>
        </p:nvPicPr>
        <p:blipFill rotWithShape="1">
          <a:blip r:embed="rId3" cstate="screen">
            <a:extLst>
              <a:ext uri="{28A0092B-C50C-407E-A947-70E740481C1C}">
                <a14:useLocalDpi xmlns:a14="http://schemas.microsoft.com/office/drawing/2010/main"/>
              </a:ext>
            </a:extLst>
          </a:blip>
          <a:srcRect l="2550" r="2550" b="6018"/>
          <a:stretch/>
        </p:blipFill>
        <p:spPr>
          <a:xfrm>
            <a:off x="3045968" y="0"/>
            <a:ext cx="3054096" cy="6858000"/>
          </a:xfrm>
          <a:prstGeom prst="rect">
            <a:avLst/>
          </a:prstGeom>
        </p:spPr>
      </p:pic>
      <p:pic>
        <p:nvPicPr>
          <p:cNvPr id="13" name="Picture 12" descr="A person standing in front of a window&#10;&#10;Description automatically generated">
            <a:extLst>
              <a:ext uri="{FF2B5EF4-FFF2-40B4-BE49-F238E27FC236}">
                <a16:creationId xmlns:a16="http://schemas.microsoft.com/office/drawing/2014/main" id="{7C29E835-5C34-4A90-9807-5FDA16FCF680}"/>
              </a:ext>
            </a:extLst>
          </p:cNvPr>
          <p:cNvPicPr>
            <a:picLocks/>
          </p:cNvPicPr>
          <p:nvPr/>
        </p:nvPicPr>
        <p:blipFill rotWithShape="1">
          <a:blip r:embed="rId4" cstate="screen">
            <a:extLst>
              <a:ext uri="{28A0092B-C50C-407E-A947-70E740481C1C}">
                <a14:useLocalDpi xmlns:a14="http://schemas.microsoft.com/office/drawing/2010/main"/>
              </a:ext>
            </a:extLst>
          </a:blip>
          <a:srcRect l="8135" t="16310" r="12624" b="5214"/>
          <a:stretch/>
        </p:blipFill>
        <p:spPr>
          <a:xfrm>
            <a:off x="9137904" y="0"/>
            <a:ext cx="3054096" cy="6858000"/>
          </a:xfrm>
          <a:prstGeom prst="rect">
            <a:avLst/>
          </a:prstGeom>
        </p:spPr>
      </p:pic>
      <p:pic>
        <p:nvPicPr>
          <p:cNvPr id="9" name="Picture 8" descr="A group of people looking at a computer&#10;&#10;Description automatically generated">
            <a:extLst>
              <a:ext uri="{FF2B5EF4-FFF2-40B4-BE49-F238E27FC236}">
                <a16:creationId xmlns:a16="http://schemas.microsoft.com/office/drawing/2014/main" id="{F008C3F9-29C0-4C3E-ABF4-9182FBE95364}"/>
              </a:ext>
            </a:extLst>
          </p:cNvPr>
          <p:cNvPicPr>
            <a:picLocks/>
          </p:cNvPicPr>
          <p:nvPr/>
        </p:nvPicPr>
        <p:blipFill rotWithShape="1">
          <a:blip r:embed="rId5" cstate="screen">
            <a:extLst>
              <a:ext uri="{28A0092B-C50C-407E-A947-70E740481C1C}">
                <a14:useLocalDpi xmlns:a14="http://schemas.microsoft.com/office/drawing/2010/main"/>
              </a:ext>
            </a:extLst>
          </a:blip>
          <a:srcRect l="-1" r="5977" b="6885"/>
          <a:stretch/>
        </p:blipFill>
        <p:spPr>
          <a:xfrm>
            <a:off x="0" y="0"/>
            <a:ext cx="3054096" cy="6858000"/>
          </a:xfrm>
          <a:prstGeom prst="rect">
            <a:avLst/>
          </a:prstGeom>
        </p:spPr>
      </p:pic>
      <p:pic>
        <p:nvPicPr>
          <p:cNvPr id="5" name="Picture 4" descr="A picture containing indoor, refrigerator, standing, kitchen&#10;&#10;Description automatically generated">
            <a:extLst>
              <a:ext uri="{FF2B5EF4-FFF2-40B4-BE49-F238E27FC236}">
                <a16:creationId xmlns:a16="http://schemas.microsoft.com/office/drawing/2014/main" id="{EE5688B4-E06C-42F2-834A-63D2B335FDBC}"/>
              </a:ext>
            </a:extLst>
          </p:cNvPr>
          <p:cNvPicPr>
            <a:picLocks/>
          </p:cNvPicPr>
          <p:nvPr/>
        </p:nvPicPr>
        <p:blipFill rotWithShape="1">
          <a:blip r:embed="rId6" cstate="screen">
            <a:extLst>
              <a:ext uri="{28A0092B-C50C-407E-A947-70E740481C1C}">
                <a14:useLocalDpi xmlns:a14="http://schemas.microsoft.com/office/drawing/2010/main"/>
              </a:ext>
            </a:extLst>
          </a:blip>
          <a:srcRect l="967" b="967"/>
          <a:stretch/>
        </p:blipFill>
        <p:spPr>
          <a:xfrm>
            <a:off x="6091936" y="0"/>
            <a:ext cx="3054096" cy="6858000"/>
          </a:xfrm>
          <a:prstGeom prst="rect">
            <a:avLst/>
          </a:prstGeom>
        </p:spPr>
      </p:pic>
      <p:sp>
        <p:nvSpPr>
          <p:cNvPr id="14" name="Rectangle 13">
            <a:extLst>
              <a:ext uri="{FF2B5EF4-FFF2-40B4-BE49-F238E27FC236}">
                <a16:creationId xmlns:a16="http://schemas.microsoft.com/office/drawing/2014/main" id="{78F276B2-BD48-4532-9E87-BE1E0AA39B8F}"/>
              </a:ext>
            </a:extLst>
          </p:cNvPr>
          <p:cNvSpPr/>
          <p:nvPr/>
        </p:nvSpPr>
        <p:spPr>
          <a:xfrm>
            <a:off x="0" y="4876800"/>
            <a:ext cx="12192000" cy="1638300"/>
          </a:xfrm>
          <a:prstGeom prst="rect">
            <a:avLst/>
          </a:prstGeom>
          <a:solidFill>
            <a:schemeClr val="bg1">
              <a:alpha val="90000"/>
            </a:schemeClr>
          </a:solidFill>
          <a:ln w="9525" cap="flat" cmpd="sng" algn="ctr">
            <a:noFill/>
            <a:prstDash val="solid"/>
          </a:ln>
          <a:effectLst/>
        </p:spPr>
        <p:txBody>
          <a:bodyPr rtlCol="0" anchor="ctr"/>
          <a:lstStyle/>
          <a:p>
            <a:pPr marL="0" marR="0" lvl="0" indent="0" algn="ctr" defTabSz="609551" eaLnBrk="1" fontAlgn="auto" latinLnBrk="0" hangingPunct="1">
              <a:lnSpc>
                <a:spcPct val="100000"/>
              </a:lnSpc>
              <a:spcBef>
                <a:spcPts val="0"/>
              </a:spcBef>
              <a:spcAft>
                <a:spcPts val="0"/>
              </a:spcAft>
              <a:buClrTx/>
              <a:buSzTx/>
              <a:buFontTx/>
              <a:buNone/>
              <a:tabLst/>
              <a:defRPr/>
            </a:pPr>
            <a:endParaRPr kumimoji="0" lang="en-US" sz="2200" i="0" u="none" strike="noStrike" kern="0" cap="none" spc="0" normalizeH="0" baseline="0" noProof="0" dirty="0">
              <a:ln>
                <a:noFill/>
              </a:ln>
              <a:solidFill>
                <a:srgbClr val="FFFFFF"/>
              </a:solidFill>
              <a:effectLst/>
              <a:uLnTx/>
              <a:uFillTx/>
              <a:latin typeface="+mj-lt"/>
              <a:ea typeface="+mn-ea"/>
              <a:cs typeface="+mn-cs"/>
            </a:endParaRPr>
          </a:p>
        </p:txBody>
      </p:sp>
      <p:sp>
        <p:nvSpPr>
          <p:cNvPr id="36" name="Rectangle 35">
            <a:extLst>
              <a:ext uri="{FF2B5EF4-FFF2-40B4-BE49-F238E27FC236}">
                <a16:creationId xmlns:a16="http://schemas.microsoft.com/office/drawing/2014/main" id="{8CF65502-3047-4194-8B6D-0B769BDCDF1F}"/>
              </a:ext>
            </a:extLst>
          </p:cNvPr>
          <p:cNvSpPr/>
          <p:nvPr/>
        </p:nvSpPr>
        <p:spPr>
          <a:xfrm>
            <a:off x="377697" y="5238902"/>
            <a:ext cx="2298701" cy="9140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defTabSz="609551">
              <a:lnSpc>
                <a:spcPct val="90000"/>
              </a:lnSpc>
            </a:pPr>
            <a:r>
              <a:rPr lang="en-US" sz="2200" dirty="0">
                <a:solidFill>
                  <a:schemeClr val="tx1"/>
                </a:solidFill>
                <a:latin typeface="+mj-lt"/>
              </a:rPr>
              <a:t>Enhance customer experience</a:t>
            </a:r>
          </a:p>
        </p:txBody>
      </p:sp>
      <p:grpSp>
        <p:nvGrpSpPr>
          <p:cNvPr id="10" name="Group 9">
            <a:extLst>
              <a:ext uri="{FF2B5EF4-FFF2-40B4-BE49-F238E27FC236}">
                <a16:creationId xmlns:a16="http://schemas.microsoft.com/office/drawing/2014/main" id="{C624FABD-A587-4D4D-97C6-EA4E443D1E65}"/>
              </a:ext>
            </a:extLst>
          </p:cNvPr>
          <p:cNvGrpSpPr/>
          <p:nvPr/>
        </p:nvGrpSpPr>
        <p:grpSpPr>
          <a:xfrm>
            <a:off x="6100064" y="5138058"/>
            <a:ext cx="2904744" cy="1115784"/>
            <a:chOff x="6100064" y="5138058"/>
            <a:chExt cx="2904744" cy="1115784"/>
          </a:xfrm>
        </p:grpSpPr>
        <p:cxnSp>
          <p:nvCxnSpPr>
            <p:cNvPr id="25" name="Straight Connector 24">
              <a:extLst>
                <a:ext uri="{FF2B5EF4-FFF2-40B4-BE49-F238E27FC236}">
                  <a16:creationId xmlns:a16="http://schemas.microsoft.com/office/drawing/2014/main" id="{DBA8B433-A28D-415D-8A68-C6AEC3A03B43}"/>
                </a:ext>
              </a:extLst>
            </p:cNvPr>
            <p:cNvCxnSpPr>
              <a:cxnSpLocks/>
            </p:cNvCxnSpPr>
            <p:nvPr/>
          </p:nvCxnSpPr>
          <p:spPr>
            <a:xfrm>
              <a:off x="6100064" y="5138058"/>
              <a:ext cx="0" cy="111578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ED3B31F-6846-4A13-B31D-E552B7014A2B}"/>
                </a:ext>
              </a:extLst>
            </p:cNvPr>
            <p:cNvSpPr/>
            <p:nvPr/>
          </p:nvSpPr>
          <p:spPr>
            <a:xfrm>
              <a:off x="6233160" y="5391251"/>
              <a:ext cx="2771648" cy="6093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09551">
                <a:lnSpc>
                  <a:spcPct val="90000"/>
                </a:lnSpc>
              </a:pPr>
              <a:r>
                <a:rPr lang="en-US" sz="2200" dirty="0">
                  <a:solidFill>
                    <a:schemeClr val="tx1"/>
                  </a:solidFill>
                  <a:latin typeface="+mj-lt"/>
                </a:rPr>
                <a:t>Improve business operations</a:t>
              </a:r>
            </a:p>
          </p:txBody>
        </p:sp>
      </p:grpSp>
      <p:grpSp>
        <p:nvGrpSpPr>
          <p:cNvPr id="8" name="Group 7">
            <a:extLst>
              <a:ext uri="{FF2B5EF4-FFF2-40B4-BE49-F238E27FC236}">
                <a16:creationId xmlns:a16="http://schemas.microsoft.com/office/drawing/2014/main" id="{0D84FBE8-D987-407B-B53E-53EEF60E4AC5}"/>
              </a:ext>
            </a:extLst>
          </p:cNvPr>
          <p:cNvGrpSpPr/>
          <p:nvPr/>
        </p:nvGrpSpPr>
        <p:grpSpPr>
          <a:xfrm>
            <a:off x="3054096" y="5138058"/>
            <a:ext cx="2732412" cy="1115784"/>
            <a:chOff x="3054096" y="5138058"/>
            <a:chExt cx="2732412" cy="1115784"/>
          </a:xfrm>
        </p:grpSpPr>
        <p:cxnSp>
          <p:nvCxnSpPr>
            <p:cNvPr id="21" name="Straight Connector 20">
              <a:extLst>
                <a:ext uri="{FF2B5EF4-FFF2-40B4-BE49-F238E27FC236}">
                  <a16:creationId xmlns:a16="http://schemas.microsoft.com/office/drawing/2014/main" id="{331AB59C-BC87-44CC-9274-FFB855B83A6C}"/>
                </a:ext>
              </a:extLst>
            </p:cNvPr>
            <p:cNvCxnSpPr>
              <a:cxnSpLocks/>
            </p:cNvCxnSpPr>
            <p:nvPr/>
          </p:nvCxnSpPr>
          <p:spPr>
            <a:xfrm>
              <a:off x="3054096" y="5138058"/>
              <a:ext cx="0" cy="111578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8E78656-AAD1-4C3D-84E8-983B2BA70A49}"/>
                </a:ext>
              </a:extLst>
            </p:cNvPr>
            <p:cNvSpPr/>
            <p:nvPr/>
          </p:nvSpPr>
          <p:spPr>
            <a:xfrm>
              <a:off x="3359524" y="5391251"/>
              <a:ext cx="2426984" cy="6093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09551">
                <a:lnSpc>
                  <a:spcPct val="90000"/>
                </a:lnSpc>
              </a:pPr>
              <a:r>
                <a:rPr lang="en-US" sz="2200" dirty="0">
                  <a:solidFill>
                    <a:schemeClr val="tx1"/>
                  </a:solidFill>
                  <a:latin typeface="+mj-lt"/>
                </a:rPr>
                <a:t>Better and faster decision-making</a:t>
              </a:r>
            </a:p>
          </p:txBody>
        </p:sp>
      </p:grpSp>
      <p:grpSp>
        <p:nvGrpSpPr>
          <p:cNvPr id="40" name="Group 39">
            <a:extLst>
              <a:ext uri="{FF2B5EF4-FFF2-40B4-BE49-F238E27FC236}">
                <a16:creationId xmlns:a16="http://schemas.microsoft.com/office/drawing/2014/main" id="{3DFA8865-BAC2-41FD-B29F-FB5C9C9BE9DA}"/>
              </a:ext>
            </a:extLst>
          </p:cNvPr>
          <p:cNvGrpSpPr/>
          <p:nvPr/>
        </p:nvGrpSpPr>
        <p:grpSpPr>
          <a:xfrm>
            <a:off x="9146032" y="5138058"/>
            <a:ext cx="3026688" cy="1115784"/>
            <a:chOff x="9146032" y="5138058"/>
            <a:chExt cx="3026688" cy="1115784"/>
          </a:xfrm>
        </p:grpSpPr>
        <p:cxnSp>
          <p:nvCxnSpPr>
            <p:cNvPr id="29" name="Straight Connector 28">
              <a:extLst>
                <a:ext uri="{FF2B5EF4-FFF2-40B4-BE49-F238E27FC236}">
                  <a16:creationId xmlns:a16="http://schemas.microsoft.com/office/drawing/2014/main" id="{6B0BFEA8-EC25-41CF-B8FA-63E093BFC479}"/>
                </a:ext>
              </a:extLst>
            </p:cNvPr>
            <p:cNvCxnSpPr>
              <a:cxnSpLocks/>
            </p:cNvCxnSpPr>
            <p:nvPr/>
          </p:nvCxnSpPr>
          <p:spPr>
            <a:xfrm>
              <a:off x="9146032" y="5138058"/>
              <a:ext cx="0" cy="111578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90F17B5-82B7-4F62-8CC6-2EC59A4DA5BA}"/>
                </a:ext>
              </a:extLst>
            </p:cNvPr>
            <p:cNvSpPr/>
            <p:nvPr/>
          </p:nvSpPr>
          <p:spPr>
            <a:xfrm>
              <a:off x="9157184" y="5391250"/>
              <a:ext cx="3015536" cy="6093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09551">
                <a:lnSpc>
                  <a:spcPct val="90000"/>
                </a:lnSpc>
              </a:pPr>
              <a:r>
                <a:rPr lang="en-US" sz="2200" dirty="0">
                  <a:solidFill>
                    <a:schemeClr val="tx1"/>
                  </a:solidFill>
                  <a:latin typeface="+mj-lt"/>
                </a:rPr>
                <a:t>New products</a:t>
              </a:r>
              <a:br>
                <a:rPr lang="en-US" sz="2200" dirty="0">
                  <a:solidFill>
                    <a:schemeClr val="tx1"/>
                  </a:solidFill>
                  <a:latin typeface="+mj-lt"/>
                </a:rPr>
              </a:br>
              <a:r>
                <a:rPr lang="en-US" sz="2200" dirty="0">
                  <a:solidFill>
                    <a:schemeClr val="tx1"/>
                  </a:solidFill>
                  <a:latin typeface="+mj-lt"/>
                </a:rPr>
                <a:t>and services</a:t>
              </a:r>
            </a:p>
          </p:txBody>
        </p:sp>
      </p:grpSp>
    </p:spTree>
    <p:extLst>
      <p:ext uri="{BB962C8B-B14F-4D97-AF65-F5344CB8AC3E}">
        <p14:creationId xmlns:p14="http://schemas.microsoft.com/office/powerpoint/2010/main" val="305244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nodeType="withEffect">
                                  <p:stCondLst>
                                    <p:cond delay="0"/>
                                  </p:stCondLst>
                                  <p:childTnLst>
                                    <p:animMotion origin="layout" path="M 0.01666 -0.00046 L 3.75E-6 1.85185E-6 " pathEditMode="relative" rAng="0" ptsTypes="AA">
                                      <p:cBhvr>
                                        <p:cTn id="9" dur="500" fill="hold"/>
                                        <p:tgtEl>
                                          <p:spTgt spid="9"/>
                                        </p:tgtEl>
                                        <p:attrNameLst>
                                          <p:attrName>ppt_x</p:attrName>
                                          <p:attrName>ppt_y</p:attrName>
                                        </p:attrNameLst>
                                      </p:cBhvr>
                                      <p:rCtr x="-83300" y="2300"/>
                                    </p:animMotion>
                                  </p:childTnLst>
                                </p:cTn>
                              </p:par>
                              <p:par>
                                <p:cTn id="10" presetID="10" presetClass="entr" presetSubtype="0" fill="hold"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nodeType="withEffect">
                                  <p:stCondLst>
                                    <p:cond delay="100"/>
                                  </p:stCondLst>
                                  <p:childTnLst>
                                    <p:animMotion origin="layout" path="M 0.01666 -0.00046 L 3.75E-6 1.85185E-6 " pathEditMode="relative" rAng="0" ptsTypes="AA">
                                      <p:cBhvr>
                                        <p:cTn id="14" dur="500" fill="hold"/>
                                        <p:tgtEl>
                                          <p:spTgt spid="15"/>
                                        </p:tgtEl>
                                        <p:attrNameLst>
                                          <p:attrName>ppt_x</p:attrName>
                                          <p:attrName>ppt_y</p:attrName>
                                        </p:attrNameLst>
                                      </p:cBhvr>
                                      <p:rCtr x="-83300" y="2300"/>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par>
                                <p:cTn id="18" presetID="42" presetClass="path" presetSubtype="0" decel="100000" fill="hold" nodeType="withEffect">
                                  <p:stCondLst>
                                    <p:cond delay="200"/>
                                  </p:stCondLst>
                                  <p:childTnLst>
                                    <p:animMotion origin="layout" path="M 0.01666 -0.00046 L 3.75E-6 1.85185E-6 " pathEditMode="relative" rAng="0" ptsTypes="AA">
                                      <p:cBhvr>
                                        <p:cTn id="19" dur="500" fill="hold"/>
                                        <p:tgtEl>
                                          <p:spTgt spid="5"/>
                                        </p:tgtEl>
                                        <p:attrNameLst>
                                          <p:attrName>ppt_x</p:attrName>
                                          <p:attrName>ppt_y</p:attrName>
                                        </p:attrNameLst>
                                      </p:cBhvr>
                                      <p:rCtr x="-83300" y="2300"/>
                                    </p:animMotion>
                                  </p:childTnLst>
                                </p:cTn>
                              </p:par>
                              <p:par>
                                <p:cTn id="20" presetID="10" presetClass="entr" presetSubtype="0" fill="hold" nodeType="withEffect">
                                  <p:stCondLst>
                                    <p:cond delay="3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300"/>
                                  </p:stCondLst>
                                  <p:childTnLst>
                                    <p:animMotion origin="layout" path="M 0.01666 -0.00046 L 3.75E-6 1.85185E-6 " pathEditMode="relative" rAng="0" ptsTypes="AA">
                                      <p:cBhvr>
                                        <p:cTn id="24" dur="500" fill="hold"/>
                                        <p:tgtEl>
                                          <p:spTgt spid="13"/>
                                        </p:tgtEl>
                                        <p:attrNameLst>
                                          <p:attrName>ppt_x</p:attrName>
                                          <p:attrName>ppt_y</p:attrName>
                                        </p:attrNameLst>
                                      </p:cBhvr>
                                      <p:rCtr x="-83300" y="2300"/>
                                    </p:animMotion>
                                  </p:childTnLst>
                                </p:cTn>
                              </p:par>
                              <p:par>
                                <p:cTn id="25" presetID="10" presetClass="entr" presetSubtype="0" fill="hold" grpId="0" nodeType="withEffect">
                                  <p:stCondLst>
                                    <p:cond delay="4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400"/>
                                  </p:stCondLst>
                                  <p:childTnLst>
                                    <p:animMotion origin="layout" path="M 0.01666 -0.00046 L 3.75E-6 1.85185E-6 " pathEditMode="relative" rAng="0" ptsTypes="AA">
                                      <p:cBhvr>
                                        <p:cTn id="29" dur="500" fill="hold"/>
                                        <p:tgtEl>
                                          <p:spTgt spid="14"/>
                                        </p:tgtEl>
                                        <p:attrNameLst>
                                          <p:attrName>ppt_x</p:attrName>
                                          <p:attrName>ppt_y</p:attrName>
                                        </p:attrNameLst>
                                      </p:cBhvr>
                                      <p:rCtr x="-83300" y="2300"/>
                                    </p:animMotion>
                                  </p:childTnLst>
                                </p:cTn>
                              </p:par>
                              <p:par>
                                <p:cTn id="30" presetID="10"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500"/>
                                  </p:stCondLst>
                                  <p:childTnLst>
                                    <p:animMotion origin="layout" path="M 0.01666 -0.00046 L 3.75E-6 1.85185E-6 " pathEditMode="relative" rAng="0" ptsTypes="AA">
                                      <p:cBhvr>
                                        <p:cTn id="34" dur="500" fill="hold"/>
                                        <p:tgtEl>
                                          <p:spTgt spid="36"/>
                                        </p:tgtEl>
                                        <p:attrNameLst>
                                          <p:attrName>ppt_x</p:attrName>
                                          <p:attrName>ppt_y</p:attrName>
                                        </p:attrNameLst>
                                      </p:cBhvr>
                                      <p:rCtr x="-83300" y="2300"/>
                                    </p:animMotion>
                                  </p:childTnLst>
                                </p:cTn>
                              </p:par>
                              <p:par>
                                <p:cTn id="35" presetID="10" presetClass="entr" presetSubtype="0" fill="hold" nodeType="withEffect">
                                  <p:stCondLst>
                                    <p:cond delay="6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42" presetClass="path" presetSubtype="0" decel="100000" fill="hold" nodeType="withEffect">
                                  <p:stCondLst>
                                    <p:cond delay="600"/>
                                  </p:stCondLst>
                                  <p:childTnLst>
                                    <p:animMotion origin="layout" path="M 0.01666 -0.00046 L 3.75E-6 1.85185E-6 " pathEditMode="relative" rAng="0" ptsTypes="AA">
                                      <p:cBhvr>
                                        <p:cTn id="39" dur="500" fill="hold"/>
                                        <p:tgtEl>
                                          <p:spTgt spid="8"/>
                                        </p:tgtEl>
                                        <p:attrNameLst>
                                          <p:attrName>ppt_x</p:attrName>
                                          <p:attrName>ppt_y</p:attrName>
                                        </p:attrNameLst>
                                      </p:cBhvr>
                                      <p:rCtr x="-83300" y="2300"/>
                                    </p:animMotion>
                                  </p:childTnLst>
                                </p:cTn>
                              </p:par>
                              <p:par>
                                <p:cTn id="40" presetID="10" presetClass="entr" presetSubtype="0" fill="hold" nodeType="withEffect">
                                  <p:stCondLst>
                                    <p:cond delay="7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50"/>
                                        <p:tgtEl>
                                          <p:spTgt spid="10"/>
                                        </p:tgtEl>
                                      </p:cBhvr>
                                    </p:animEffect>
                                  </p:childTnLst>
                                </p:cTn>
                              </p:par>
                              <p:par>
                                <p:cTn id="43" presetID="42" presetClass="path" presetSubtype="0" decel="100000" fill="hold" nodeType="withEffect">
                                  <p:stCondLst>
                                    <p:cond delay="700"/>
                                  </p:stCondLst>
                                  <p:childTnLst>
                                    <p:animMotion origin="layout" path="M 0.01666 -0.00046 L 3.75E-6 1.85185E-6 " pathEditMode="relative" rAng="0" ptsTypes="AA">
                                      <p:cBhvr>
                                        <p:cTn id="44" dur="500" fill="hold"/>
                                        <p:tgtEl>
                                          <p:spTgt spid="10"/>
                                        </p:tgtEl>
                                        <p:attrNameLst>
                                          <p:attrName>ppt_x</p:attrName>
                                          <p:attrName>ppt_y</p:attrName>
                                        </p:attrNameLst>
                                      </p:cBhvr>
                                      <p:rCtr x="-83300" y="2300"/>
                                    </p:animMotion>
                                  </p:childTnLst>
                                </p:cTn>
                              </p:par>
                              <p:par>
                                <p:cTn id="45" presetID="10" presetClass="entr" presetSubtype="0" fill="hold" nodeType="withEffect">
                                  <p:stCondLst>
                                    <p:cond delay="8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250"/>
                                        <p:tgtEl>
                                          <p:spTgt spid="40"/>
                                        </p:tgtEl>
                                      </p:cBhvr>
                                    </p:animEffect>
                                  </p:childTnLst>
                                </p:cTn>
                              </p:par>
                              <p:par>
                                <p:cTn id="48" presetID="42" presetClass="path" presetSubtype="0" decel="100000" fill="hold" nodeType="withEffect">
                                  <p:stCondLst>
                                    <p:cond delay="800"/>
                                  </p:stCondLst>
                                  <p:childTnLst>
                                    <p:animMotion origin="layout" path="M 0.01666 -0.00046 L 3.75E-6 1.85185E-6 " pathEditMode="relative" rAng="0" ptsTypes="AA">
                                      <p:cBhvr>
                                        <p:cTn id="49" dur="500" fill="hold"/>
                                        <p:tgtEl>
                                          <p:spTgt spid="40"/>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6" grpId="0"/>
      <p:bldP spid="36" grpId="1"/>
    </p:bldLst>
  </p:timing>
</p:sld>
</file>

<file path=ppt/theme/theme1.xml><?xml version="1.0" encoding="utf-8"?>
<a:theme xmlns:a="http://schemas.openxmlformats.org/drawingml/2006/main" name="AWS Confidential Light">
  <a:themeElements>
    <a:clrScheme name="Custom 3">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188DC6"/>
      </a:hlink>
      <a:folHlink>
        <a:srgbClr val="A40C62"/>
      </a:folHlink>
    </a:clrScheme>
    <a:fontScheme name="Amazon Ember Display">
      <a:majorFont>
        <a:latin typeface="Amazon Ember Display Heav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8D4C747A-B401-4FD0-B8BE-02EE70C819DC}" vid="{031780D4-81A4-41A0-8299-1281A1F59ECD}"/>
    </a:ext>
  </a:extLst>
</a:theme>
</file>

<file path=ppt/theme/theme2.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2022_AWS-reInvent_Leadership_TEMPLATE" id="{C4F308FD-BEA4-C54A-B038-909A896F9692}" vid="{895FCE1F-B176-D441-9F1E-5FC21C903582}"/>
    </a:ext>
  </a:extLst>
</a:theme>
</file>

<file path=ppt/theme/theme3.xml><?xml version="1.0" encoding="utf-8"?>
<a:theme xmlns:a="http://schemas.openxmlformats.org/drawingml/2006/main" name="1_AWS Confidential Light">
  <a:themeElements>
    <a:clrScheme name="Custom 3">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188DC6"/>
      </a:hlink>
      <a:folHlink>
        <a:srgbClr val="A40C62"/>
      </a:folHlink>
    </a:clrScheme>
    <a:fontScheme name="Amazon Ember Display">
      <a:majorFont>
        <a:latin typeface="Amazon Ember Display Heav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8D4C747A-B401-4FD0-B8BE-02EE70C819DC}" vid="{031780D4-81A4-41A0-8299-1281A1F59ECD}"/>
    </a:ext>
  </a:extLst>
</a:theme>
</file>

<file path=ppt/theme/theme4.xml><?xml version="1.0" encoding="utf-8"?>
<a:theme xmlns:a="http://schemas.openxmlformats.org/drawingml/2006/main" name="Office Theme">
  <a:themeElements>
    <a:clrScheme name="OneBrand2021">
      <a:dk1>
        <a:srgbClr val="232F3E"/>
      </a:dk1>
      <a:lt1>
        <a:srgbClr val="FFFFFF"/>
      </a:lt1>
      <a:dk2>
        <a:srgbClr val="262261"/>
      </a:dk2>
      <a:lt2>
        <a:srgbClr val="F1F3F3"/>
      </a:lt2>
      <a:accent1>
        <a:srgbClr val="A6E7CE"/>
      </a:accent1>
      <a:accent2>
        <a:srgbClr val="36C2B3"/>
      </a:accent2>
      <a:accent3>
        <a:srgbClr val="008296"/>
      </a:accent3>
      <a:accent4>
        <a:srgbClr val="00464F"/>
      </a:accent4>
      <a:accent5>
        <a:srgbClr val="FF9900"/>
      </a:accent5>
      <a:accent6>
        <a:srgbClr val="FE591D"/>
      </a:accent6>
      <a:hlink>
        <a:srgbClr val="00A0C8"/>
      </a:hlink>
      <a:folHlink>
        <a:srgbClr val="00A0C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neBrand2021">
      <a:dk1>
        <a:srgbClr val="232F3E"/>
      </a:dk1>
      <a:lt1>
        <a:srgbClr val="FFFFFF"/>
      </a:lt1>
      <a:dk2>
        <a:srgbClr val="262261"/>
      </a:dk2>
      <a:lt2>
        <a:srgbClr val="F1F3F3"/>
      </a:lt2>
      <a:accent1>
        <a:srgbClr val="A6E7CE"/>
      </a:accent1>
      <a:accent2>
        <a:srgbClr val="36C2B3"/>
      </a:accent2>
      <a:accent3>
        <a:srgbClr val="008296"/>
      </a:accent3>
      <a:accent4>
        <a:srgbClr val="00464F"/>
      </a:accent4>
      <a:accent5>
        <a:srgbClr val="FF9900"/>
      </a:accent5>
      <a:accent6>
        <a:srgbClr val="FE591D"/>
      </a:accent6>
      <a:hlink>
        <a:srgbClr val="00A0C8"/>
      </a:hlink>
      <a:folHlink>
        <a:srgbClr val="00A0C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74330</TotalTime>
  <Words>15425</Words>
  <Application>Microsoft Office PowerPoint</Application>
  <PresentationFormat>Widescreen</PresentationFormat>
  <Paragraphs>1180</Paragraphs>
  <Slides>53</Slides>
  <Notes>51</Notes>
  <HiddenSlides>5</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53</vt:i4>
      </vt:variant>
    </vt:vector>
  </HeadingPairs>
  <TitlesOfParts>
    <vt:vector size="76" baseType="lpstr">
      <vt:lpstr>Amazon Ember</vt:lpstr>
      <vt:lpstr>Amazon Ember Cd</vt:lpstr>
      <vt:lpstr>Amazon Ember Cd RC Light</vt:lpstr>
      <vt:lpstr>Amazon Ember Display</vt:lpstr>
      <vt:lpstr>Amazon Ember Display Heavy</vt:lpstr>
      <vt:lpstr>Amazon Ember Display Light</vt:lpstr>
      <vt:lpstr>Amazon Ember Heavy</vt:lpstr>
      <vt:lpstr>Amazon Ember Light</vt:lpstr>
      <vt:lpstr>Amazon Ember Medium</vt:lpstr>
      <vt:lpstr>Amazon Ember Regular</vt:lpstr>
      <vt:lpstr>Amazon Ember Thin</vt:lpstr>
      <vt:lpstr>Amazon-Ember</vt:lpstr>
      <vt:lpstr>Arial</vt:lpstr>
      <vt:lpstr>Calibri</vt:lpstr>
      <vt:lpstr>Lato Light</vt:lpstr>
      <vt:lpstr>Lucida Console</vt:lpstr>
      <vt:lpstr>Play</vt:lpstr>
      <vt:lpstr>Segoe UI</vt:lpstr>
      <vt:lpstr>Times New Roman</vt:lpstr>
      <vt:lpstr>Wingdings</vt:lpstr>
      <vt:lpstr>AWS Confidential Light</vt:lpstr>
      <vt:lpstr>AWS</vt:lpstr>
      <vt:lpstr>1_AWS Confidential Light</vt:lpstr>
      <vt:lpstr>Welcome to the AI and ML Category First Call Deck. Please review and rate this presentation:</vt:lpstr>
      <vt:lpstr>SPEAKER GUIDANCE—REMOVE THIS SLIDE</vt:lpstr>
      <vt:lpstr>SPEAKER GUIDANCE—REMOVE THIS SLIDE</vt:lpstr>
      <vt:lpstr>Guidance for implementing AI Use Cases</vt:lpstr>
      <vt:lpstr>Introduction to  machine learning  with AWS</vt:lpstr>
      <vt:lpstr>The reach of ML is growing</vt:lpstr>
      <vt:lpstr>What is it?</vt:lpstr>
      <vt:lpstr>Amazon machine learning innovation at scale</vt:lpstr>
      <vt:lpstr>PowerPoint Presentation</vt:lpstr>
      <vt:lpstr>PowerPoint Presentation</vt:lpstr>
      <vt:lpstr>PowerPoint Presentation</vt:lpstr>
      <vt:lpstr>PowerPoint Presentation</vt:lpstr>
      <vt:lpstr>With the growth of AI comes the recognition that we must all use it responsibly</vt:lpstr>
      <vt:lpstr>PowerPoint Presentation</vt:lpstr>
      <vt:lpstr>100,000+ customers use AWS for machine learning</vt:lpstr>
      <vt:lpstr>The AWS AI/ML stack</vt:lpstr>
      <vt:lpstr>Innovate faster with the most comprehensive set of AI/ML services</vt:lpstr>
      <vt:lpstr>Building an end-to-end data strategy</vt:lpstr>
      <vt:lpstr>Next steps</vt:lpstr>
      <vt:lpstr>PowerPoint Presentation</vt:lpstr>
      <vt:lpstr>Use case details</vt:lpstr>
      <vt:lpstr>Guidance for customer reference slides</vt:lpstr>
      <vt:lpstr>Contact Center Intelligence (CCI) solutions </vt:lpstr>
      <vt:lpstr>PowerPoint Presentation</vt:lpstr>
      <vt:lpstr>PowerPoint Presentation</vt:lpstr>
      <vt:lpstr>Conversational AI</vt:lpstr>
      <vt:lpstr>PowerPoint Presentation</vt:lpstr>
      <vt:lpstr>PowerPoint Presentation</vt:lpstr>
      <vt:lpstr>Intelligent document processing</vt:lpstr>
      <vt:lpstr>PowerPoint Presentation</vt:lpstr>
      <vt:lpstr>PowerPoint Presentation</vt:lpstr>
      <vt:lpstr>Intelligent search </vt:lpstr>
      <vt:lpstr>PowerPoint Presentation</vt:lpstr>
      <vt:lpstr>PowerPoint Presentation</vt:lpstr>
      <vt:lpstr>Personalization </vt:lpstr>
      <vt:lpstr>PowerPoint Presentation</vt:lpstr>
      <vt:lpstr>PowerPoint Presentation</vt:lpstr>
      <vt:lpstr>Predictive maintenance</vt:lpstr>
      <vt:lpstr>PowerPoint Presentation</vt:lpstr>
      <vt:lpstr>PowerPoint Presentation</vt:lpstr>
      <vt:lpstr>Content moderation   </vt:lpstr>
      <vt:lpstr>PowerPoint Presentation</vt:lpstr>
      <vt:lpstr>PowerPoint Presentation</vt:lpstr>
      <vt:lpstr>Identity verification </vt:lpstr>
      <vt:lpstr>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Wolff, Rebecca</cp:lastModifiedBy>
  <cp:revision>782</cp:revision>
  <dcterms:created xsi:type="dcterms:W3CDTF">2021-08-05T07:35:22Z</dcterms:created>
  <dcterms:modified xsi:type="dcterms:W3CDTF">2023-01-20T23:18:54Z</dcterms:modified>
</cp:coreProperties>
</file>